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7" roundtripDataSignature="AMtx7mhWzCd5EAB1oNkupPtl6rFJ33ab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1281CD-0C25-4B0C-BC10-5EFB24737F4B}">
  <a:tblStyle styleId="{F11281CD-0C25-4B0C-BC10-5EFB24737F4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CE6"/>
          </a:solidFill>
        </a:fill>
      </a:tcStyle>
    </a:wholeTbl>
    <a:band1H>
      <a:tcTxStyle/>
      <a:tcStyle>
        <a:fill>
          <a:solidFill>
            <a:srgbClr val="F5D8CA"/>
          </a:solidFill>
        </a:fill>
      </a:tcStyle>
    </a:band1H>
    <a:band2H>
      <a:tcTxStyle/>
    </a:band2H>
    <a:band1V>
      <a:tcTxStyle/>
      <a:tcStyle>
        <a:fill>
          <a:solidFill>
            <a:srgbClr val="F5D8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43" Type="http://schemas.openxmlformats.org/officeDocument/2006/relationships/slide" Target="slides/slide38.xml"/><Relationship Id="rId87" Type="http://customschemas.google.com/relationships/presentationmetadata" Target="metadata"/><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8" name="Shape 18"/>
        <p:cNvGrpSpPr/>
        <p:nvPr/>
      </p:nvGrpSpPr>
      <p:grpSpPr>
        <a:xfrm>
          <a:off x="0" y="0"/>
          <a:ext cx="0" cy="0"/>
          <a:chOff x="0" y="0"/>
          <a:chExt cx="0" cy="0"/>
        </a:xfrm>
      </p:grpSpPr>
      <p:sp>
        <p:nvSpPr>
          <p:cNvPr id="19" name="Google Shape;19;p83"/>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8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8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8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9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92"/>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9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9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9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93"/>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93"/>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93"/>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9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9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9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sp>
        <p:nvSpPr>
          <p:cNvPr id="25" name="Google Shape;25;p8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8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8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8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9" name="Google Shape;29;p8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8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2" name="Google Shape;32;p8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8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 name="Google Shape;36;p8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8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9" name="Shape 39"/>
        <p:cNvGrpSpPr/>
        <p:nvPr/>
      </p:nvGrpSpPr>
      <p:grpSpPr>
        <a:xfrm>
          <a:off x="0" y="0"/>
          <a:ext cx="0" cy="0"/>
          <a:chOff x="0" y="0"/>
          <a:chExt cx="0" cy="0"/>
        </a:xfrm>
      </p:grpSpPr>
      <p:sp>
        <p:nvSpPr>
          <p:cNvPr id="40" name="Google Shape;40;p8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4" name="Google Shape;44;p8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8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8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7" name="Google Shape;47;p8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8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7"/>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87"/>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2" name="Google Shape;52;p8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8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8"/>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8" name="Google Shape;58;p88"/>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88"/>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0" name="Google Shape;60;p88"/>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8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8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8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90"/>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0"/>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0"/>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90"/>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90"/>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90"/>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0"/>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rgbClr val="696464"/>
                </a:solidFill>
                <a:latin typeface="Calibri"/>
                <a:ea typeface="Calibri"/>
                <a:cs typeface="Calibri"/>
                <a:sym typeface="Calibri"/>
              </a:defRPr>
            </a:lvl1pPr>
            <a:lvl2pPr indent="0" lvl="1" marL="0" algn="r">
              <a:spcBef>
                <a:spcPts val="0"/>
              </a:spcBef>
              <a:buNone/>
              <a:defRPr sz="1050">
                <a:solidFill>
                  <a:srgbClr val="696464"/>
                </a:solidFill>
                <a:latin typeface="Calibri"/>
                <a:ea typeface="Calibri"/>
                <a:cs typeface="Calibri"/>
                <a:sym typeface="Calibri"/>
              </a:defRPr>
            </a:lvl2pPr>
            <a:lvl3pPr indent="0" lvl="2" marL="0" algn="r">
              <a:spcBef>
                <a:spcPts val="0"/>
              </a:spcBef>
              <a:buNone/>
              <a:defRPr sz="1050">
                <a:solidFill>
                  <a:srgbClr val="696464"/>
                </a:solidFill>
                <a:latin typeface="Calibri"/>
                <a:ea typeface="Calibri"/>
                <a:cs typeface="Calibri"/>
                <a:sym typeface="Calibri"/>
              </a:defRPr>
            </a:lvl3pPr>
            <a:lvl4pPr indent="0" lvl="3" marL="0" algn="r">
              <a:spcBef>
                <a:spcPts val="0"/>
              </a:spcBef>
              <a:buNone/>
              <a:defRPr sz="1050">
                <a:solidFill>
                  <a:srgbClr val="696464"/>
                </a:solidFill>
                <a:latin typeface="Calibri"/>
                <a:ea typeface="Calibri"/>
                <a:cs typeface="Calibri"/>
                <a:sym typeface="Calibri"/>
              </a:defRPr>
            </a:lvl4pPr>
            <a:lvl5pPr indent="0" lvl="4" marL="0" algn="r">
              <a:spcBef>
                <a:spcPts val="0"/>
              </a:spcBef>
              <a:buNone/>
              <a:defRPr sz="1050">
                <a:solidFill>
                  <a:srgbClr val="696464"/>
                </a:solidFill>
                <a:latin typeface="Calibri"/>
                <a:ea typeface="Calibri"/>
                <a:cs typeface="Calibri"/>
                <a:sym typeface="Calibri"/>
              </a:defRPr>
            </a:lvl5pPr>
            <a:lvl6pPr indent="0" lvl="5" marL="0" algn="r">
              <a:spcBef>
                <a:spcPts val="0"/>
              </a:spcBef>
              <a:buNone/>
              <a:defRPr sz="1050">
                <a:solidFill>
                  <a:srgbClr val="696464"/>
                </a:solidFill>
                <a:latin typeface="Calibri"/>
                <a:ea typeface="Calibri"/>
                <a:cs typeface="Calibri"/>
                <a:sym typeface="Calibri"/>
              </a:defRPr>
            </a:lvl6pPr>
            <a:lvl7pPr indent="0" lvl="6" marL="0" algn="r">
              <a:spcBef>
                <a:spcPts val="0"/>
              </a:spcBef>
              <a:buNone/>
              <a:defRPr sz="1050">
                <a:solidFill>
                  <a:srgbClr val="696464"/>
                </a:solidFill>
                <a:latin typeface="Calibri"/>
                <a:ea typeface="Calibri"/>
                <a:cs typeface="Calibri"/>
                <a:sym typeface="Calibri"/>
              </a:defRPr>
            </a:lvl7pPr>
            <a:lvl8pPr indent="0" lvl="7" marL="0" algn="r">
              <a:spcBef>
                <a:spcPts val="0"/>
              </a:spcBef>
              <a:buNone/>
              <a:defRPr sz="1050">
                <a:solidFill>
                  <a:srgbClr val="696464"/>
                </a:solidFill>
                <a:latin typeface="Calibri"/>
                <a:ea typeface="Calibri"/>
                <a:cs typeface="Calibri"/>
                <a:sym typeface="Calibri"/>
              </a:defRPr>
            </a:lvl8pPr>
            <a:lvl9pPr indent="0" lvl="8" marL="0" algn="r">
              <a:spcBef>
                <a:spcPts val="0"/>
              </a:spcBef>
              <a:buNone/>
              <a:defRPr sz="1050">
                <a:solidFill>
                  <a:srgbClr val="69646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91"/>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1"/>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91"/>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2" name="Google Shape;82;p91"/>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83" name="Google Shape;83;p91"/>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9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9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9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2"/>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82"/>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8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8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8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8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8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82"/>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107" name="Google Shape;107;p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108" name="Google Shape;108;p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9" name="Google Shape;109;p1"/>
          <p:cNvSpPr txBox="1"/>
          <p:nvPr>
            <p:ph idx="4294967295" type="ctrTitle"/>
          </p:nvPr>
        </p:nvSpPr>
        <p:spPr>
          <a:xfrm>
            <a:off x="530225" y="2568575"/>
            <a:ext cx="11661775" cy="2860675"/>
          </a:xfrm>
          <a:prstGeom prst="rect">
            <a:avLst/>
          </a:prstGeom>
          <a:noFill/>
          <a:ln>
            <a:noFill/>
          </a:ln>
        </p:spPr>
        <p:txBody>
          <a:bodyPr anchorCtr="0" anchor="b" bIns="45700" lIns="91425" spcFirstLastPara="1" rIns="91425" wrap="square" tIns="45700">
            <a:normAutofit fontScale="90000"/>
          </a:bodyPr>
          <a:lstStyle/>
          <a:p>
            <a:pPr indent="0" lvl="0" marL="0" marR="0" rtl="0" algn="ctr">
              <a:lnSpc>
                <a:spcPct val="85000"/>
              </a:lnSpc>
              <a:spcBef>
                <a:spcPts val="0"/>
              </a:spcBef>
              <a:spcAft>
                <a:spcPts val="0"/>
              </a:spcAft>
              <a:buClr>
                <a:srgbClr val="002060"/>
              </a:buClr>
              <a:buSzPct val="100000"/>
              <a:buFont typeface="Times New Roman"/>
              <a:buNone/>
            </a:pP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C00000"/>
                </a:solidFill>
                <a:latin typeface="Times New Roman"/>
                <a:ea typeface="Times New Roman"/>
                <a:cs typeface="Times New Roman"/>
                <a:sym typeface="Times New Roman"/>
              </a:rPr>
            </a:br>
            <a:br>
              <a:rPr b="1" i="0" lang="en-US" sz="6000" u="none" cap="none" strike="noStrike">
                <a:solidFill>
                  <a:srgbClr val="C00000"/>
                </a:solidFill>
                <a:latin typeface="Times New Roman"/>
                <a:ea typeface="Times New Roman"/>
                <a:cs typeface="Times New Roman"/>
                <a:sym typeface="Times New Roman"/>
              </a:rPr>
            </a:br>
            <a:br>
              <a:rPr b="1" i="0" lang="en-US" sz="6000" u="none" cap="none" strike="noStrike">
                <a:solidFill>
                  <a:srgbClr val="C00000"/>
                </a:solidFill>
                <a:latin typeface="Times New Roman"/>
                <a:ea typeface="Times New Roman"/>
                <a:cs typeface="Times New Roman"/>
                <a:sym typeface="Times New Roman"/>
              </a:rPr>
            </a:br>
            <a:br>
              <a:rPr b="1" i="0" lang="en-US" sz="6000" u="none" cap="none" strike="noStrike">
                <a:solidFill>
                  <a:srgbClr val="C00000"/>
                </a:solidFill>
                <a:latin typeface="Times New Roman"/>
                <a:ea typeface="Times New Roman"/>
                <a:cs typeface="Times New Roman"/>
                <a:sym typeface="Times New Roman"/>
              </a:rPr>
            </a:br>
            <a:br>
              <a:rPr b="1" i="0" lang="en-US" sz="6000" u="none" cap="none" strike="noStrike">
                <a:solidFill>
                  <a:srgbClr val="C00000"/>
                </a:solidFill>
                <a:latin typeface="Times New Roman"/>
                <a:ea typeface="Times New Roman"/>
                <a:cs typeface="Times New Roman"/>
                <a:sym typeface="Times New Roman"/>
              </a:rPr>
            </a:br>
            <a:br>
              <a:rPr b="1" i="0" lang="en-US" sz="6000" u="none" cap="none" strike="noStrike">
                <a:solidFill>
                  <a:srgbClr val="C00000"/>
                </a:solidFill>
                <a:latin typeface="Times New Roman"/>
                <a:ea typeface="Times New Roman"/>
                <a:cs typeface="Times New Roman"/>
                <a:sym typeface="Times New Roman"/>
              </a:rPr>
            </a:br>
            <a:br>
              <a:rPr b="1" i="0" lang="en-US" sz="6000" u="none" cap="none" strike="noStrike">
                <a:solidFill>
                  <a:srgbClr val="C00000"/>
                </a:solidFill>
                <a:latin typeface="Times New Roman"/>
                <a:ea typeface="Times New Roman"/>
                <a:cs typeface="Times New Roman"/>
                <a:sym typeface="Times New Roman"/>
              </a:rPr>
            </a:br>
            <a:br>
              <a:rPr b="1" i="0" lang="en-US" sz="6000" u="none" cap="none" strike="noStrike">
                <a:solidFill>
                  <a:srgbClr val="C00000"/>
                </a:solidFill>
                <a:latin typeface="Times New Roman"/>
                <a:ea typeface="Times New Roman"/>
                <a:cs typeface="Times New Roman"/>
                <a:sym typeface="Times New Roman"/>
              </a:rPr>
            </a:br>
            <a:br>
              <a:rPr b="1" i="0" lang="en-US" sz="6000" u="none" cap="none" strike="noStrike">
                <a:solidFill>
                  <a:srgbClr val="C00000"/>
                </a:solidFill>
                <a:latin typeface="Times New Roman"/>
                <a:ea typeface="Times New Roman"/>
                <a:cs typeface="Times New Roman"/>
                <a:sym typeface="Times New Roman"/>
              </a:rPr>
            </a:br>
            <a:br>
              <a:rPr b="1" i="0" lang="en-US" sz="6000" u="none" cap="none" strike="noStrike">
                <a:solidFill>
                  <a:srgbClr val="C00000"/>
                </a:solidFill>
                <a:latin typeface="Times New Roman"/>
                <a:ea typeface="Times New Roman"/>
                <a:cs typeface="Times New Roman"/>
                <a:sym typeface="Times New Roman"/>
              </a:rPr>
            </a:br>
            <a:r>
              <a:rPr b="1" i="0" lang="en-US" sz="6000" u="none" cap="none" strike="noStrike">
                <a:solidFill>
                  <a:srgbClr val="FF0000"/>
                </a:solidFill>
                <a:latin typeface="Times New Roman"/>
                <a:ea typeface="Times New Roman"/>
                <a:cs typeface="Times New Roman"/>
                <a:sym typeface="Times New Roman"/>
              </a:rPr>
              <a:t>Subject:</a:t>
            </a:r>
            <a:r>
              <a:rPr b="1" i="0" lang="en-US" sz="6000" u="none" cap="none" strike="noStrike">
                <a:solidFill>
                  <a:srgbClr val="002060"/>
                </a:solidFill>
                <a:latin typeface="Times New Roman"/>
                <a:ea typeface="Times New Roman"/>
                <a:cs typeface="Times New Roman"/>
                <a:sym typeface="Times New Roman"/>
              </a:rPr>
              <a:t>Mathematics for Artificial    </a:t>
            </a:r>
            <a:br>
              <a:rPr b="1" i="0" lang="en-US" sz="6000" u="none" cap="none" strike="noStrike">
                <a:solidFill>
                  <a:srgbClr val="002060"/>
                </a:solidFill>
                <a:latin typeface="Times New Roman"/>
                <a:ea typeface="Times New Roman"/>
                <a:cs typeface="Times New Roman"/>
                <a:sym typeface="Times New Roman"/>
              </a:rPr>
            </a:br>
            <a:r>
              <a:rPr b="1" i="0" lang="en-US" sz="6000" u="none" cap="none" strike="noStrike">
                <a:solidFill>
                  <a:srgbClr val="002060"/>
                </a:solidFill>
                <a:latin typeface="Times New Roman"/>
                <a:ea typeface="Times New Roman"/>
                <a:cs typeface="Times New Roman"/>
                <a:sym typeface="Times New Roman"/>
              </a:rPr>
              <a:t>               Intelligence</a:t>
            </a:r>
            <a:br>
              <a:rPr b="1" i="0" lang="en-US" sz="6000" u="none" cap="none" strike="noStrike">
                <a:solidFill>
                  <a:srgbClr val="002060"/>
                </a:solidFill>
                <a:latin typeface="Times New Roman"/>
                <a:ea typeface="Times New Roman"/>
                <a:cs typeface="Times New Roman"/>
                <a:sym typeface="Times New Roman"/>
              </a:rPr>
            </a:br>
            <a:br>
              <a:rPr b="1" i="0" lang="en-US" sz="6000" u="none" cap="none" strike="noStrike">
                <a:solidFill>
                  <a:srgbClr val="002060"/>
                </a:solidFill>
                <a:latin typeface="Times New Roman"/>
                <a:ea typeface="Times New Roman"/>
                <a:cs typeface="Times New Roman"/>
                <a:sym typeface="Times New Roman"/>
              </a:rPr>
            </a:br>
            <a:r>
              <a:rPr b="1" i="0" lang="en-US" sz="6000" u="none" cap="none" strike="noStrike">
                <a:solidFill>
                  <a:srgbClr val="FF0000"/>
                </a:solidFill>
                <a:latin typeface="Times New Roman"/>
                <a:ea typeface="Times New Roman"/>
                <a:cs typeface="Times New Roman"/>
                <a:sym typeface="Times New Roman"/>
              </a:rPr>
              <a:t>Subject Code:</a:t>
            </a:r>
            <a:r>
              <a:rPr b="1" i="0" lang="en-US" sz="6000" u="none" cap="none" strike="noStrike">
                <a:solidFill>
                  <a:srgbClr val="002060"/>
                </a:solidFill>
                <a:latin typeface="Times New Roman"/>
                <a:ea typeface="Times New Roman"/>
                <a:cs typeface="Times New Roman"/>
                <a:sym typeface="Times New Roman"/>
              </a:rPr>
              <a:t>23AIPC304                        </a:t>
            </a:r>
            <a:endParaRPr b="1" i="0" sz="6000" u="none" cap="none" strike="noStrike">
              <a:solidFill>
                <a:srgbClr val="002060"/>
              </a:solidFill>
              <a:latin typeface="Times New Roman"/>
              <a:ea typeface="Times New Roman"/>
              <a:cs typeface="Times New Roman"/>
              <a:sym typeface="Times New Roman"/>
            </a:endParaRPr>
          </a:p>
        </p:txBody>
      </p:sp>
      <p:pic>
        <p:nvPicPr>
          <p:cNvPr descr="mite-logo-org" id="110" name="Google Shape;110;p1"/>
          <p:cNvPicPr preferRelativeResize="0"/>
          <p:nvPr/>
        </p:nvPicPr>
        <p:blipFill rotWithShape="1">
          <a:blip r:embed="rId3">
            <a:alphaModFix/>
          </a:blip>
          <a:srcRect b="0" l="0" r="0" t="0"/>
          <a:stretch/>
        </p:blipFill>
        <p:spPr>
          <a:xfrm>
            <a:off x="336858" y="325564"/>
            <a:ext cx="760422" cy="943678"/>
          </a:xfrm>
          <a:prstGeom prst="rect">
            <a:avLst/>
          </a:prstGeom>
          <a:noFill/>
          <a:ln>
            <a:noFill/>
          </a:ln>
        </p:spPr>
      </p:pic>
      <p:sp>
        <p:nvSpPr>
          <p:cNvPr id="111" name="Google Shape;111;p1"/>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1"/>
          <p:cNvSpPr/>
          <p:nvPr/>
        </p:nvSpPr>
        <p:spPr>
          <a:xfrm>
            <a:off x="1377978" y="-222140"/>
            <a:ext cx="9436045" cy="181588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b="1" sz="2400" u="none">
              <a:solidFill>
                <a:srgbClr val="0070C0"/>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2400" u="none">
                <a:solidFill>
                  <a:srgbClr val="0070C0"/>
                </a:solidFill>
                <a:latin typeface="Times New Roman"/>
                <a:ea typeface="Times New Roman"/>
                <a:cs typeface="Times New Roman"/>
                <a:sym typeface="Times New Roman"/>
              </a:rPr>
              <a:t>MANGALORE INSTITUTE OF TECHNOLOGY &amp; ENGINEERING</a:t>
            </a:r>
            <a:endParaRPr b="0" sz="2400" u="none">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0" lang="en-US" sz="2400" u="none">
                <a:solidFill>
                  <a:srgbClr val="000000"/>
                </a:solidFill>
                <a:latin typeface="Times New Roman"/>
                <a:ea typeface="Times New Roman"/>
                <a:cs typeface="Times New Roman"/>
                <a:sym typeface="Times New Roman"/>
              </a:rPr>
              <a:t>(A Unit of Rajalaxmi Education Trust</a:t>
            </a:r>
            <a:r>
              <a:rPr b="0" baseline="30000" lang="en-US" sz="2400" u="none">
                <a:solidFill>
                  <a:srgbClr val="000000"/>
                </a:solidFill>
                <a:latin typeface="Times New Roman"/>
                <a:ea typeface="Times New Roman"/>
                <a:cs typeface="Times New Roman"/>
                <a:sym typeface="Times New Roman"/>
              </a:rPr>
              <a:t>®</a:t>
            </a:r>
            <a:r>
              <a:rPr b="0" lang="en-US" sz="2400" u="none">
                <a:solidFill>
                  <a:srgbClr val="000000"/>
                </a:solidFill>
                <a:latin typeface="Times New Roman"/>
                <a:ea typeface="Times New Roman"/>
                <a:cs typeface="Times New Roman"/>
                <a:sym typeface="Times New Roman"/>
              </a:rPr>
              <a:t>, Mangalore)</a:t>
            </a:r>
            <a:endParaRPr b="0" sz="2400" u="none">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0" lang="en-US" sz="2000" u="none">
                <a:solidFill>
                  <a:srgbClr val="000000"/>
                </a:solidFill>
                <a:latin typeface="Times New Roman"/>
                <a:ea typeface="Times New Roman"/>
                <a:cs typeface="Times New Roman"/>
                <a:sym typeface="Times New Roman"/>
              </a:rPr>
              <a:t>Autonomous Institute affiliated to VTU, Belagavi, Approved by AICTE, New Delhi</a:t>
            </a:r>
            <a:endParaRPr b="0" sz="2000" u="none">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0" lang="en-US" sz="2000" u="none">
                <a:solidFill>
                  <a:srgbClr val="000000"/>
                </a:solidFill>
                <a:latin typeface="Times New Roman"/>
                <a:ea typeface="Times New Roman"/>
                <a:cs typeface="Times New Roman"/>
                <a:sym typeface="Times New Roman"/>
              </a:rPr>
              <a:t>Accredited by NAAC with A+ Grade &amp; ISO 9001:2015 Certified Institution</a:t>
            </a:r>
            <a:endParaRPr b="0" sz="2000" u="none">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188" name="Google Shape;188;p1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189" name="Google Shape;189;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0" name="Google Shape;190;p10"/>
          <p:cNvSpPr txBox="1"/>
          <p:nvPr/>
        </p:nvSpPr>
        <p:spPr>
          <a:xfrm>
            <a:off x="1611984" y="870110"/>
            <a:ext cx="9756742" cy="4243662"/>
          </a:xfrm>
          <a:prstGeom prst="rect">
            <a:avLst/>
          </a:prstGeom>
          <a:blipFill rotWithShape="1">
            <a:blip r:embed="rId3">
              <a:alphaModFix/>
            </a:blip>
            <a:stretch>
              <a:fillRect b="0" l="-936" r="-249" t="-43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196" name="Google Shape;196;p1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197" name="Google Shape;197;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8" name="Google Shape;198;p11"/>
          <p:cNvSpPr txBox="1"/>
          <p:nvPr/>
        </p:nvSpPr>
        <p:spPr>
          <a:xfrm>
            <a:off x="395926" y="111676"/>
            <a:ext cx="11679810" cy="3812454"/>
          </a:xfrm>
          <a:prstGeom prst="rect">
            <a:avLst/>
          </a:prstGeom>
          <a:blipFill rotWithShape="1">
            <a:blip r:embed="rId3">
              <a:alphaModFix/>
            </a:blip>
            <a:stretch>
              <a:fillRect b="-1435" l="-833" r="0" t="-47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04" name="Google Shape;204;p1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05" name="Google Shape;205;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6" name="Google Shape;206;p12"/>
          <p:cNvSpPr txBox="1"/>
          <p:nvPr/>
        </p:nvSpPr>
        <p:spPr>
          <a:xfrm>
            <a:off x="207390" y="174784"/>
            <a:ext cx="11802358" cy="361336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400">
                <a:solidFill>
                  <a:srgbClr val="365F91"/>
                </a:solidFill>
                <a:latin typeface="Times New Roman"/>
                <a:ea typeface="Times New Roman"/>
                <a:cs typeface="Times New Roman"/>
                <a:sym typeface="Times New Roman"/>
              </a:rPr>
              <a:t>Example Problem: Image Compression with PCA</a:t>
            </a:r>
            <a:endParaRPr/>
          </a:p>
          <a:p>
            <a:pPr indent="0" lvl="0" marL="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Context: We are working with a dataset of grayscale face images. Each image has size 64 × 64, i.e., d = 4096 pixel features. The dataset contains n = 1000 images.</a:t>
            </a:r>
            <a:endParaRPr/>
          </a:p>
          <a:p>
            <a:pPr indent="0" lvl="0" marL="0" marR="0" rtl="0" algn="l">
              <a:lnSpc>
                <a:spcPct val="115000"/>
              </a:lnSpc>
              <a:spcBef>
                <a:spcPts val="1000"/>
              </a:spcBef>
              <a:spcAft>
                <a:spcPts val="0"/>
              </a:spcAft>
              <a:buNone/>
            </a:pPr>
            <a:r>
              <a:rPr lang="en-US" sz="2400">
                <a:solidFill>
                  <a:schemeClr val="dk1"/>
                </a:solidFill>
                <a:latin typeface="Times New Roman"/>
                <a:ea typeface="Times New Roman"/>
                <a:cs typeface="Times New Roman"/>
                <a:sym typeface="Times New Roman"/>
              </a:rPr>
              <a:t>Problem: Directly storing or processing images in 4096-dimensional space is computationally expensive. Many pixel features are correlated (e.g., nearby pixels in an image are similar), meaning there is redundancy. We want a more compact representation of each image that preserves most of its distinguishing features.</a:t>
            </a:r>
            <a:endParaRPr/>
          </a:p>
          <a:p>
            <a:pPr indent="0" lvl="0" marL="0" marR="0" rtl="0" algn="l">
              <a:lnSpc>
                <a:spcPct val="115000"/>
              </a:lnSpc>
              <a:spcBef>
                <a:spcPts val="1000"/>
              </a:spcBef>
              <a:spcAft>
                <a:spcPts val="0"/>
              </a:spcAft>
              <a:buNone/>
            </a:pPr>
            <a:r>
              <a:t/>
            </a:r>
            <a:endParaRPr b="1" i="1" sz="1800">
              <a:solidFill>
                <a:srgbClr val="4F81BD"/>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12" name="Google Shape;212;p1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13" name="Google Shape;213;p1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4" name="Google Shape;214;p13"/>
          <p:cNvSpPr txBox="1"/>
          <p:nvPr/>
        </p:nvSpPr>
        <p:spPr>
          <a:xfrm>
            <a:off x="301658" y="272559"/>
            <a:ext cx="8839985" cy="409426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Mathematical Formulation:</a:t>
            </a:r>
            <a:endParaRPr/>
          </a:p>
          <a:p>
            <a:pPr indent="0" lvl="0" marL="0" marR="0" rtl="0" algn="l">
              <a:lnSpc>
                <a:spcPct val="115000"/>
              </a:lnSpc>
              <a:spcBef>
                <a:spcPts val="2000"/>
              </a:spcBef>
              <a:spcAft>
                <a:spcPts val="0"/>
              </a:spcAft>
              <a:buNone/>
            </a:pPr>
            <a:r>
              <a:rPr b="1" i="1" lang="en-US" sz="2400">
                <a:solidFill>
                  <a:srgbClr val="4F81BD"/>
                </a:solidFill>
                <a:latin typeface="Times New Roman"/>
                <a:ea typeface="Times New Roman"/>
                <a:cs typeface="Times New Roman"/>
                <a:sym typeface="Times New Roman"/>
              </a:rPr>
              <a:t>X = {x₁, x₂, …, x₁₀₀₀},   xᵢ ∈ ℝ⁴⁰⁹⁶</a:t>
            </a:r>
            <a:endParaRPr/>
          </a:p>
          <a:p>
            <a:pPr indent="0" lvl="0" marL="0" marR="0" rtl="0" algn="l">
              <a:lnSpc>
                <a:spcPct val="115000"/>
              </a:lnSpc>
              <a:spcBef>
                <a:spcPts val="2400"/>
              </a:spcBef>
              <a:spcAft>
                <a:spcPts val="0"/>
              </a:spcAft>
              <a:buNone/>
            </a:pPr>
            <a:r>
              <a:rPr b="1" i="1" lang="en-US" sz="2400">
                <a:solidFill>
                  <a:srgbClr val="4F81BD"/>
                </a:solidFill>
                <a:latin typeface="Times New Roman"/>
                <a:ea typeface="Times New Roman"/>
                <a:cs typeface="Times New Roman"/>
                <a:sym typeface="Times New Roman"/>
              </a:rPr>
              <a:t>Find W ∈ ℝ^(4096 × k), where k ≪ 4096</a:t>
            </a:r>
            <a:endParaRPr/>
          </a:p>
          <a:p>
            <a:pPr indent="0" lvl="0" marL="0" marR="0" rtl="0" algn="l">
              <a:lnSpc>
                <a:spcPct val="115000"/>
              </a:lnSpc>
              <a:spcBef>
                <a:spcPts val="2400"/>
              </a:spcBef>
              <a:spcAft>
                <a:spcPts val="0"/>
              </a:spcAft>
              <a:buNone/>
            </a:pPr>
            <a:r>
              <a:rPr b="1" i="1" lang="en-US" sz="2400">
                <a:solidFill>
                  <a:srgbClr val="4F81BD"/>
                </a:solidFill>
                <a:latin typeface="Times New Roman"/>
                <a:ea typeface="Times New Roman"/>
                <a:cs typeface="Times New Roman"/>
                <a:sym typeface="Times New Roman"/>
              </a:rPr>
              <a:t>New representation: zᵢ = Wᵀ xᵢ,   zᵢ ∈ ℝᵏ</a:t>
            </a:r>
            <a:endParaRPr/>
          </a:p>
          <a:p>
            <a:pPr indent="0" lvl="0" marL="0" marR="0" rtl="0" algn="l">
              <a:lnSpc>
                <a:spcPct val="115000"/>
              </a:lnSpc>
              <a:spcBef>
                <a:spcPts val="2400"/>
              </a:spcBef>
              <a:spcAft>
                <a:spcPts val="0"/>
              </a:spcAft>
              <a:buNone/>
            </a:pPr>
            <a:r>
              <a:rPr b="1" i="1" lang="en-US" sz="2400">
                <a:solidFill>
                  <a:srgbClr val="4F81BD"/>
                </a:solidFill>
                <a:latin typeface="Times New Roman"/>
                <a:ea typeface="Times New Roman"/>
                <a:cs typeface="Times New Roman"/>
                <a:sym typeface="Times New Roman"/>
              </a:rPr>
              <a:t>Reconstruction (approx): x̂ᵢ = W zᵢ</a:t>
            </a:r>
            <a:endParaRPr/>
          </a:p>
          <a:p>
            <a:pPr indent="0" lvl="0" marL="0" marR="0" rtl="0" algn="l">
              <a:lnSpc>
                <a:spcPct val="115000"/>
              </a:lnSpc>
              <a:spcBef>
                <a:spcPts val="2400"/>
              </a:spcBef>
              <a:spcAft>
                <a:spcPts val="0"/>
              </a:spcAft>
              <a:buNone/>
            </a:pPr>
            <a:r>
              <a:rPr b="1" i="1" lang="en-US" sz="2400">
                <a:solidFill>
                  <a:srgbClr val="4F81BD"/>
                </a:solidFill>
                <a:latin typeface="Times New Roman"/>
                <a:ea typeface="Times New Roman"/>
                <a:cs typeface="Times New Roman"/>
                <a:sym typeface="Times New Roman"/>
              </a:rPr>
              <a:t>Variance retained ≈ (Σ_{j=1}^k λ_j) / (Σ_{j=1}^4096 λ_j)</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20" name="Google Shape;220;p1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21" name="Google Shape;221;p1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2" name="Google Shape;222;p14"/>
          <p:cNvSpPr txBox="1"/>
          <p:nvPr/>
        </p:nvSpPr>
        <p:spPr>
          <a:xfrm>
            <a:off x="245096" y="268915"/>
            <a:ext cx="11764651" cy="5686044"/>
          </a:xfrm>
          <a:prstGeom prst="rect">
            <a:avLst/>
          </a:prstGeom>
          <a:blipFill rotWithShape="1">
            <a:blip r:embed="rId3">
              <a:alphaModFix/>
            </a:blip>
            <a:stretch>
              <a:fillRect b="-1499" l="-776" r="0" t="-42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28" name="Google Shape;228;p1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29" name="Google Shape;229;p1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0" name="Google Shape;230;p15"/>
          <p:cNvSpPr txBox="1"/>
          <p:nvPr/>
        </p:nvSpPr>
        <p:spPr>
          <a:xfrm>
            <a:off x="197962" y="220801"/>
            <a:ext cx="11849493" cy="4265720"/>
          </a:xfrm>
          <a:prstGeom prst="rect">
            <a:avLst/>
          </a:prstGeom>
          <a:blipFill rotWithShape="1">
            <a:blip r:embed="rId3">
              <a:alphaModFix/>
            </a:blip>
            <a:stretch>
              <a:fillRect b="0" l="-770" r="0" t="-57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36" name="Google Shape;236;p1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37" name="Google Shape;237;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8" name="Google Shape;238;p16"/>
          <p:cNvSpPr txBox="1"/>
          <p:nvPr/>
        </p:nvSpPr>
        <p:spPr>
          <a:xfrm>
            <a:off x="197963" y="207899"/>
            <a:ext cx="11868346" cy="5550045"/>
          </a:xfrm>
          <a:prstGeom prst="rect">
            <a:avLst/>
          </a:prstGeom>
          <a:blipFill rotWithShape="1">
            <a:blip r:embed="rId3">
              <a:alphaModFix/>
            </a:blip>
            <a:stretch>
              <a:fillRect b="0" l="-769" r="0" t="-43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44" name="Google Shape;244;p1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45" name="Google Shape;245;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6" name="Google Shape;246;p17"/>
          <p:cNvSpPr txBox="1"/>
          <p:nvPr/>
        </p:nvSpPr>
        <p:spPr>
          <a:xfrm>
            <a:off x="103695" y="242592"/>
            <a:ext cx="12019175" cy="4844339"/>
          </a:xfrm>
          <a:prstGeom prst="rect">
            <a:avLst/>
          </a:prstGeom>
          <a:blipFill rotWithShape="1">
            <a:blip r:embed="rId3">
              <a:alphaModFix/>
            </a:blip>
            <a:stretch>
              <a:fillRect b="-2013" l="-759" r="0" t="-50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52" name="Google Shape;252;p1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53" name="Google Shape;253;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4" name="Google Shape;254;p18"/>
          <p:cNvSpPr txBox="1"/>
          <p:nvPr/>
        </p:nvSpPr>
        <p:spPr>
          <a:xfrm>
            <a:off x="103695" y="103965"/>
            <a:ext cx="12009748" cy="62478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Times New Roman"/>
                <a:ea typeface="Times New Roman"/>
                <a:cs typeface="Times New Roman"/>
                <a:sym typeface="Times New Roman"/>
              </a:rPr>
              <a:t>Maximum Variance Perspective</a:t>
            </a:r>
            <a:endParaRPr/>
          </a:p>
          <a:p>
            <a:pPr indent="0" lvl="0" marL="0" marR="0" rtl="0" algn="l">
              <a:spcBef>
                <a:spcPts val="0"/>
              </a:spcBef>
              <a:spcAft>
                <a:spcPts val="0"/>
              </a:spcAft>
              <a:buNone/>
            </a:pPr>
            <a:r>
              <a:rPr b="1" lang="en-US" sz="2800">
                <a:solidFill>
                  <a:srgbClr val="002060"/>
                </a:solidFill>
                <a:latin typeface="Times New Roman"/>
                <a:ea typeface="Times New Roman"/>
                <a:cs typeface="Times New Roman"/>
                <a:sym typeface="Times New Roman"/>
              </a:rPr>
              <a:t>Introduction:</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In many machine learning and data analysis problems, we deal with high-dimensional datasets. Such data often contains redundancy, correlations among features, or noise. To extract meaningful patterns, we reduce the dimensionality of the data while preserving as much </a:t>
            </a:r>
            <a:r>
              <a:rPr b="1" lang="en-US" sz="2800">
                <a:solidFill>
                  <a:schemeClr val="dk1"/>
                </a:solidFill>
                <a:latin typeface="Times New Roman"/>
                <a:ea typeface="Times New Roman"/>
                <a:cs typeface="Times New Roman"/>
                <a:sym typeface="Times New Roman"/>
              </a:rPr>
              <a:t>information</a:t>
            </a:r>
            <a:r>
              <a:rPr lang="en-US" sz="2800">
                <a:solidFill>
                  <a:schemeClr val="dk1"/>
                </a:solidFill>
                <a:latin typeface="Times New Roman"/>
                <a:ea typeface="Times New Roman"/>
                <a:cs typeface="Times New Roman"/>
                <a:sym typeface="Times New Roman"/>
              </a:rPr>
              <a:t> as possible.</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One natural approach is to represent the data in a lower-dimensional space such that the new features capture the </a:t>
            </a:r>
            <a:r>
              <a:rPr b="1" lang="en-US" sz="2800">
                <a:solidFill>
                  <a:schemeClr val="dk1"/>
                </a:solidFill>
                <a:latin typeface="Times New Roman"/>
                <a:ea typeface="Times New Roman"/>
                <a:cs typeface="Times New Roman"/>
                <a:sym typeface="Times New Roman"/>
              </a:rPr>
              <a:t>maximum variability</a:t>
            </a:r>
            <a:r>
              <a:rPr lang="en-US" sz="2800">
                <a:solidFill>
                  <a:schemeClr val="dk1"/>
                </a:solidFill>
                <a:latin typeface="Times New Roman"/>
                <a:ea typeface="Times New Roman"/>
                <a:cs typeface="Times New Roman"/>
                <a:sym typeface="Times New Roman"/>
              </a:rPr>
              <a:t> in the dataset. This is the </a:t>
            </a:r>
            <a:r>
              <a:rPr b="1" lang="en-US" sz="2800">
                <a:solidFill>
                  <a:schemeClr val="dk1"/>
                </a:solidFill>
                <a:latin typeface="Times New Roman"/>
                <a:ea typeface="Times New Roman"/>
                <a:cs typeface="Times New Roman"/>
                <a:sym typeface="Times New Roman"/>
              </a:rPr>
              <a:t>Maximum Variance Perspective</a:t>
            </a:r>
            <a:r>
              <a:rPr lang="en-US" sz="2800">
                <a:solidFill>
                  <a:schemeClr val="dk1"/>
                </a:solidFill>
                <a:latin typeface="Times New Roman"/>
                <a:ea typeface="Times New Roman"/>
                <a:cs typeface="Times New Roman"/>
                <a:sym typeface="Times New Roman"/>
              </a:rPr>
              <a:t>, which forms the core idea behind </a:t>
            </a:r>
            <a:r>
              <a:rPr b="1" lang="en-US" sz="2800">
                <a:solidFill>
                  <a:schemeClr val="dk1"/>
                </a:solidFill>
                <a:latin typeface="Times New Roman"/>
                <a:ea typeface="Times New Roman"/>
                <a:cs typeface="Times New Roman"/>
                <a:sym typeface="Times New Roman"/>
              </a:rPr>
              <a:t>Principal Component Analysis (PCA)</a:t>
            </a:r>
            <a:r>
              <a:rPr lang="en-US" sz="2800">
                <a:solidFill>
                  <a:schemeClr val="dk1"/>
                </a:solidFill>
                <a:latin typeface="Times New Roman"/>
                <a:ea typeface="Times New Roman"/>
                <a:cs typeface="Times New Roman"/>
                <a:sym typeface="Times New Roman"/>
              </a:rPr>
              <a:t>.</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From this viewpoint, the best projection of data onto a new axis (or component) is the one along which the variance of the projected data is maximized. Naturally, higher variance means greater spread, which corresponds to more information and less redundancy.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60" name="Google Shape;260;p1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61" name="Google Shape;261;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2" name="Google Shape;262;p19"/>
          <p:cNvSpPr txBox="1"/>
          <p:nvPr/>
        </p:nvSpPr>
        <p:spPr>
          <a:xfrm>
            <a:off x="122548" y="103610"/>
            <a:ext cx="11953188" cy="6023700"/>
          </a:xfrm>
          <a:prstGeom prst="rect">
            <a:avLst/>
          </a:prstGeom>
          <a:blipFill rotWithShape="1">
            <a:blip r:embed="rId3">
              <a:alphaModFix/>
            </a:blip>
            <a:stretch>
              <a:fillRect b="0" l="-1019" r="-3109" t="-7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118" name="Google Shape;118;p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119" name="Google Shape;119;p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20" name="Google Shape;120;p2"/>
          <p:cNvGraphicFramePr/>
          <p:nvPr/>
        </p:nvGraphicFramePr>
        <p:xfrm>
          <a:off x="273376" y="216817"/>
          <a:ext cx="3000000" cy="3000000"/>
        </p:xfrm>
        <a:graphic>
          <a:graphicData uri="http://schemas.openxmlformats.org/drawingml/2006/table">
            <a:tbl>
              <a:tblPr>
                <a:noFill/>
                <a:tableStyleId>{F11281CD-0C25-4B0C-BC10-5EFB24737F4B}</a:tableStyleId>
              </a:tblPr>
              <a:tblGrid>
                <a:gridCol w="8949475"/>
                <a:gridCol w="2730350"/>
              </a:tblGrid>
              <a:tr h="910350">
                <a:tc>
                  <a:txBody>
                    <a:bodyPr/>
                    <a:lstStyle/>
                    <a:p>
                      <a:pPr indent="0" lvl="0" marL="67945" marR="0" rtl="0" algn="l">
                        <a:lnSpc>
                          <a:spcPct val="114000"/>
                        </a:lnSpc>
                        <a:spcBef>
                          <a:spcPts val="0"/>
                        </a:spcBef>
                        <a:spcAft>
                          <a:spcPts val="0"/>
                        </a:spcAft>
                        <a:buNone/>
                      </a:pPr>
                      <a:r>
                        <a:rPr lang="en-US" sz="2800" u="none" cap="none" strike="noStrike">
                          <a:latin typeface="Times New Roman"/>
                          <a:ea typeface="Times New Roman"/>
                          <a:cs typeface="Times New Roman"/>
                          <a:sym typeface="Times New Roman"/>
                        </a:rPr>
                        <a:t>Module 2: Markov Chain Process &amp; Dimensionality Reduction</a:t>
                      </a:r>
                      <a:endParaRPr sz="2800" u="none" cap="none" strike="noStrike">
                        <a:latin typeface="Times New Roman"/>
                        <a:ea typeface="Times New Roman"/>
                        <a:cs typeface="Times New Roman"/>
                        <a:sym typeface="Times New Roman"/>
                      </a:endParaRPr>
                    </a:p>
                  </a:txBody>
                  <a:tcPr marT="0" marB="0" marR="0" marL="0"/>
                </a:tc>
                <a:tc>
                  <a:txBody>
                    <a:bodyPr/>
                    <a:lstStyle/>
                    <a:p>
                      <a:pPr indent="0" lvl="0" marL="67310" marR="0" rtl="0" algn="l">
                        <a:lnSpc>
                          <a:spcPct val="114000"/>
                        </a:lnSpc>
                        <a:spcBef>
                          <a:spcPts val="0"/>
                        </a:spcBef>
                        <a:spcAft>
                          <a:spcPts val="0"/>
                        </a:spcAft>
                        <a:buNone/>
                      </a:pPr>
                      <a:r>
                        <a:rPr lang="en-US" sz="2800" u="none" cap="none" strike="noStrike">
                          <a:latin typeface="Times New Roman"/>
                          <a:ea typeface="Times New Roman"/>
                          <a:cs typeface="Times New Roman"/>
                          <a:sym typeface="Times New Roman"/>
                        </a:rPr>
                        <a:t>No. of Hrs : 6+5</a:t>
                      </a:r>
                      <a:endParaRPr sz="2800" u="none" cap="none" strike="noStrike">
                        <a:latin typeface="Times New Roman"/>
                        <a:ea typeface="Times New Roman"/>
                        <a:cs typeface="Times New Roman"/>
                        <a:sym typeface="Times New Roman"/>
                      </a:endParaRPr>
                    </a:p>
                  </a:txBody>
                  <a:tcPr marT="0" marB="0" marR="0" marL="0"/>
                </a:tc>
              </a:tr>
              <a:tr h="4971975">
                <a:tc gridSpan="2">
                  <a:txBody>
                    <a:bodyPr/>
                    <a:lstStyle/>
                    <a:p>
                      <a:pPr indent="0" lvl="0" marL="67945" marR="67310" rtl="0" algn="just">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Principal Component Analysis : Problem Setting, Maximum Variance Perspective, Projection Perspective, Eigenvector Computation and Low-Rank Approximations. Reinforcement Learning(RL), Uncertain knowledge and reasoning: Uncertainty, Probability, Joint probability, Baye’s theorem, Bayesian belief network, Inference in belief network, temporal model, Markov Decision process(MDP)</a:t>
                      </a:r>
                      <a:endParaRPr/>
                    </a:p>
                    <a:p>
                      <a:pPr indent="0" lvl="0" marL="67945" marR="0" rtl="0" algn="just">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Text book 1: Ch 10</a:t>
                      </a:r>
                      <a:endParaRPr sz="2800" u="none" cap="none" strike="noStrike">
                        <a:latin typeface="Times New Roman"/>
                        <a:ea typeface="Times New Roman"/>
                        <a:cs typeface="Times New Roman"/>
                        <a:sym typeface="Times New Roman"/>
                      </a:endParaRPr>
                    </a:p>
                    <a:p>
                      <a:pPr indent="0" lvl="0" marL="67945" marR="0" rtl="0" algn="just">
                        <a:lnSpc>
                          <a:spcPct val="107000"/>
                        </a:lnSpc>
                        <a:spcBef>
                          <a:spcPts val="175"/>
                        </a:spcBef>
                        <a:spcAft>
                          <a:spcPts val="0"/>
                        </a:spcAft>
                        <a:buNone/>
                      </a:pPr>
                      <a:r>
                        <a:rPr lang="en-US" sz="2800" u="none" cap="none" strike="noStrike">
                          <a:latin typeface="Times New Roman"/>
                          <a:ea typeface="Times New Roman"/>
                          <a:cs typeface="Times New Roman"/>
                          <a:sym typeface="Times New Roman"/>
                        </a:rPr>
                        <a:t>Text book 2 : Ch 11.12 &amp;Ch 12</a:t>
                      </a:r>
                      <a:endParaRPr sz="2800" u="none" cap="none" strike="noStrike">
                        <a:latin typeface="Times New Roman"/>
                        <a:ea typeface="Times New Roman"/>
                        <a:cs typeface="Times New Roman"/>
                        <a:sym typeface="Times New Roman"/>
                      </a:endParaRPr>
                    </a:p>
                  </a:txBody>
                  <a:tcPr marT="0" marB="0" marR="0" marL="0"/>
                </a:tc>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68" name="Google Shape;268;p2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69" name="Google Shape;269;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0" name="Google Shape;270;p20"/>
          <p:cNvSpPr txBox="1"/>
          <p:nvPr/>
        </p:nvSpPr>
        <p:spPr>
          <a:xfrm>
            <a:off x="160256" y="226749"/>
            <a:ext cx="11887200" cy="4320991"/>
          </a:xfrm>
          <a:prstGeom prst="rect">
            <a:avLst/>
          </a:prstGeom>
          <a:blipFill rotWithShape="1">
            <a:blip r:embed="rId3">
              <a:alphaModFix/>
            </a:blip>
            <a:stretch>
              <a:fillRect b="-2960" l="-1024" r="0" t="-8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76" name="Google Shape;276;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77" name="Google Shape;277;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8" name="Google Shape;278;p21"/>
          <p:cNvSpPr txBox="1"/>
          <p:nvPr/>
        </p:nvSpPr>
        <p:spPr>
          <a:xfrm>
            <a:off x="188536" y="188067"/>
            <a:ext cx="11849493" cy="5128905"/>
          </a:xfrm>
          <a:prstGeom prst="rect">
            <a:avLst/>
          </a:prstGeom>
          <a:blipFill rotWithShape="1">
            <a:blip r:embed="rId3">
              <a:alphaModFix/>
            </a:blip>
            <a:stretch>
              <a:fillRect b="-2496" l="-1079" r="0" t="-83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84" name="Google Shape;284;p2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85" name="Google Shape;285;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6" name="Google Shape;286;p22"/>
          <p:cNvSpPr txBox="1"/>
          <p:nvPr/>
        </p:nvSpPr>
        <p:spPr>
          <a:xfrm>
            <a:off x="122549" y="234218"/>
            <a:ext cx="11943760" cy="5076646"/>
          </a:xfrm>
          <a:prstGeom prst="rect">
            <a:avLst/>
          </a:prstGeom>
          <a:blipFill rotWithShape="1">
            <a:blip r:embed="rId3">
              <a:alphaModFix/>
            </a:blip>
            <a:stretch>
              <a:fillRect b="-2399" l="-1020" r="0" t="-7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292" name="Google Shape;292;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293" name="Google Shape;293;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4" name="Google Shape;294;p23"/>
          <p:cNvSpPr txBox="1"/>
          <p:nvPr/>
        </p:nvSpPr>
        <p:spPr>
          <a:xfrm>
            <a:off x="94268" y="197492"/>
            <a:ext cx="11990895" cy="4929619"/>
          </a:xfrm>
          <a:prstGeom prst="rect">
            <a:avLst/>
          </a:prstGeom>
          <a:blipFill rotWithShape="1">
            <a:blip r:embed="rId3">
              <a:alphaModFix/>
            </a:blip>
            <a:stretch>
              <a:fillRect b="-2470" l="-1016" r="-101" t="-74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00" name="Google Shape;300;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01" name="Google Shape;301;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2" name="Google Shape;302;p24"/>
          <p:cNvSpPr txBox="1"/>
          <p:nvPr/>
        </p:nvSpPr>
        <p:spPr>
          <a:xfrm>
            <a:off x="131974" y="361509"/>
            <a:ext cx="11868300" cy="42858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2800">
                <a:solidFill>
                  <a:srgbClr val="365F91"/>
                </a:solidFill>
                <a:latin typeface="Calibri"/>
                <a:ea typeface="Calibri"/>
                <a:cs typeface="Calibri"/>
                <a:sym typeface="Calibri"/>
              </a:rPr>
              <a:t>Projection Perspective</a:t>
            </a:r>
            <a:endParaRPr sz="1800"/>
          </a:p>
          <a:p>
            <a:pPr indent="0" lvl="0" marL="0" marR="0" rtl="0" algn="l">
              <a:lnSpc>
                <a:spcPct val="115000"/>
              </a:lnSpc>
              <a:spcBef>
                <a:spcPts val="1000"/>
              </a:spcBef>
              <a:spcAft>
                <a:spcPts val="0"/>
              </a:spcAft>
              <a:buNone/>
            </a:pPr>
            <a:r>
              <a:rPr b="1" lang="en-US" sz="2400">
                <a:solidFill>
                  <a:srgbClr val="4F81BD"/>
                </a:solidFill>
                <a:latin typeface="Calibri"/>
                <a:ea typeface="Calibri"/>
                <a:cs typeface="Calibri"/>
                <a:sym typeface="Calibri"/>
              </a:rPr>
              <a:t>1. Introduction</a:t>
            </a:r>
            <a:endParaRPr/>
          </a:p>
          <a:p>
            <a:pPr indent="0" lvl="0" marL="0" marR="0" rtl="0" algn="l">
              <a:lnSpc>
                <a:spcPct val="115000"/>
              </a:lnSpc>
              <a:spcBef>
                <a:spcPts val="0"/>
              </a:spcBef>
              <a:spcAft>
                <a:spcPts val="0"/>
              </a:spcAft>
              <a:buNone/>
            </a:pPr>
            <a:r>
              <a:rPr lang="en-US" sz="1800">
                <a:solidFill>
                  <a:schemeClr val="dk1"/>
                </a:solidFill>
                <a:latin typeface="Cambria"/>
                <a:ea typeface="Cambria"/>
                <a:cs typeface="Cambria"/>
                <a:sym typeface="Cambria"/>
              </a:rPr>
              <a:t>Projection is one of the most fundamental concepts in linear algebra, geometry, and data science. The basic idea is: given a vector and a subspace (like a line or a plane), projection finds the 'shadow' or the 'closest point' of that vector on the subspace.</a:t>
            </a:r>
            <a:br>
              <a:rPr lang="en-US" sz="1800">
                <a:solidFill>
                  <a:schemeClr val="dk1"/>
                </a:solidFill>
                <a:latin typeface="Cambria"/>
                <a:ea typeface="Cambria"/>
                <a:cs typeface="Cambria"/>
                <a:sym typeface="Cambria"/>
              </a:rPr>
            </a:br>
            <a:br>
              <a:rPr lang="en-US" sz="1800">
                <a:solidFill>
                  <a:schemeClr val="dk1"/>
                </a:solidFill>
                <a:latin typeface="Cambria"/>
                <a:ea typeface="Cambria"/>
                <a:cs typeface="Cambria"/>
                <a:sym typeface="Cambria"/>
              </a:rPr>
            </a:br>
            <a:r>
              <a:rPr lang="en-US" sz="1800">
                <a:solidFill>
                  <a:schemeClr val="dk1"/>
                </a:solidFill>
                <a:latin typeface="Cambria"/>
                <a:ea typeface="Cambria"/>
                <a:cs typeface="Cambria"/>
                <a:sym typeface="Cambria"/>
              </a:rPr>
              <a:t>- In geometry, it’s like shining a light and observing the shadow of an object on a surface.</a:t>
            </a:r>
            <a:br>
              <a:rPr lang="en-US" sz="1800">
                <a:solidFill>
                  <a:schemeClr val="dk1"/>
                </a:solidFill>
                <a:latin typeface="Cambria"/>
                <a:ea typeface="Cambria"/>
                <a:cs typeface="Cambria"/>
                <a:sym typeface="Cambria"/>
              </a:rPr>
            </a:br>
            <a:r>
              <a:rPr lang="en-US" sz="1800">
                <a:solidFill>
                  <a:schemeClr val="dk1"/>
                </a:solidFill>
                <a:latin typeface="Cambria"/>
                <a:ea typeface="Cambria"/>
                <a:cs typeface="Cambria"/>
                <a:sym typeface="Cambria"/>
              </a:rPr>
              <a:t>- In linear algebra, projection gives the best approximation of a vector within a subspace.</a:t>
            </a:r>
            <a:br>
              <a:rPr lang="en-US" sz="1800">
                <a:solidFill>
                  <a:schemeClr val="dk1"/>
                </a:solidFill>
                <a:latin typeface="Cambria"/>
                <a:ea typeface="Cambria"/>
                <a:cs typeface="Cambria"/>
                <a:sym typeface="Cambria"/>
              </a:rPr>
            </a:br>
            <a:r>
              <a:rPr lang="en-US" sz="1800">
                <a:solidFill>
                  <a:schemeClr val="dk1"/>
                </a:solidFill>
                <a:latin typeface="Cambria"/>
                <a:ea typeface="Cambria"/>
                <a:cs typeface="Cambria"/>
                <a:sym typeface="Cambria"/>
              </a:rPr>
              <a:t>- In machine learning &amp; data science, projection is widely used in dimensionality reduction (PCA), approximations, and least squares solutions.</a:t>
            </a:r>
            <a:br>
              <a:rPr lang="en-US" sz="1800">
                <a:solidFill>
                  <a:schemeClr val="dk1"/>
                </a:solidFill>
                <a:latin typeface="Cambria"/>
                <a:ea typeface="Cambria"/>
                <a:cs typeface="Cambria"/>
                <a:sym typeface="Cambria"/>
              </a:rPr>
            </a:br>
            <a:br>
              <a:rPr lang="en-US" sz="1800">
                <a:solidFill>
                  <a:schemeClr val="dk1"/>
                </a:solidFill>
                <a:latin typeface="Cambria"/>
                <a:ea typeface="Cambria"/>
                <a:cs typeface="Cambria"/>
                <a:sym typeface="Cambria"/>
              </a:rPr>
            </a:br>
            <a:r>
              <a:rPr lang="en-US" sz="1800">
                <a:solidFill>
                  <a:schemeClr val="dk1"/>
                </a:solidFill>
                <a:latin typeface="Cambria"/>
                <a:ea typeface="Cambria"/>
                <a:cs typeface="Cambria"/>
                <a:sym typeface="Cambria"/>
              </a:rPr>
              <a:t>The essence: projection extracts the component of one vector in the direction of another (or a subspace).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08" name="Google Shape;308;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09" name="Google Shape;309;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0" name="Google Shape;310;p25"/>
          <p:cNvSpPr txBox="1"/>
          <p:nvPr/>
        </p:nvSpPr>
        <p:spPr>
          <a:xfrm>
            <a:off x="160256" y="70424"/>
            <a:ext cx="11802358" cy="6220101"/>
          </a:xfrm>
          <a:prstGeom prst="rect">
            <a:avLst/>
          </a:prstGeom>
          <a:blipFill rotWithShape="1">
            <a:blip r:embed="rId3">
              <a:alphaModFix/>
            </a:blip>
            <a:stretch>
              <a:fillRect b="-1568" l="-929" r="0" t="-58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16" name="Google Shape;316;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17" name="Google Shape;317;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8" name="Google Shape;318;p26"/>
          <p:cNvSpPr txBox="1"/>
          <p:nvPr/>
        </p:nvSpPr>
        <p:spPr>
          <a:xfrm>
            <a:off x="145981" y="170625"/>
            <a:ext cx="11755200" cy="4461300"/>
          </a:xfrm>
          <a:prstGeom prst="rect">
            <a:avLst/>
          </a:prstGeom>
          <a:blipFill rotWithShape="1">
            <a:blip r:embed="rId3">
              <a:alphaModFix/>
            </a:blip>
            <a:stretch>
              <a:fillRect b="-2867" l="-1036" r="0" t="-819"/>
            </a:stretch>
          </a:blip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24" name="Google Shape;324;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25" name="Google Shape;325;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6" name="Google Shape;326;p27"/>
          <p:cNvSpPr txBox="1"/>
          <p:nvPr/>
        </p:nvSpPr>
        <p:spPr>
          <a:xfrm>
            <a:off x="122548" y="142434"/>
            <a:ext cx="11924908" cy="5426550"/>
          </a:xfrm>
          <a:prstGeom prst="rect">
            <a:avLst/>
          </a:prstGeom>
          <a:blipFill rotWithShape="1">
            <a:blip r:embed="rId3">
              <a:alphaModFix/>
            </a:blip>
            <a:stretch>
              <a:fillRect b="-2130" l="-1021" r="0" t="-44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32" name="Google Shape;332;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33" name="Google Shape;333;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4" name="Google Shape;334;p28"/>
          <p:cNvSpPr txBox="1"/>
          <p:nvPr/>
        </p:nvSpPr>
        <p:spPr>
          <a:xfrm>
            <a:off x="103695" y="217857"/>
            <a:ext cx="11981468" cy="3840539"/>
          </a:xfrm>
          <a:prstGeom prst="rect">
            <a:avLst/>
          </a:prstGeom>
          <a:blipFill rotWithShape="1">
            <a:blip r:embed="rId3">
              <a:alphaModFix/>
            </a:blip>
            <a:stretch>
              <a:fillRect b="-3491" l="-1017" r="-252" t="-11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40" name="Google Shape;340;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41" name="Google Shape;341;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2" name="Google Shape;342;p29"/>
          <p:cNvSpPr txBox="1"/>
          <p:nvPr/>
        </p:nvSpPr>
        <p:spPr>
          <a:xfrm>
            <a:off x="141402" y="11309"/>
            <a:ext cx="11887200" cy="613245"/>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rgbClr val="FF0000"/>
                </a:solidFill>
                <a:latin typeface="Times New Roman"/>
                <a:ea typeface="Times New Roman"/>
                <a:cs typeface="Times New Roman"/>
                <a:sym typeface="Times New Roman"/>
              </a:rPr>
              <a:t>Eigenvector Computation and Low-Rank Approximations</a:t>
            </a:r>
            <a:endParaRPr/>
          </a:p>
        </p:txBody>
      </p:sp>
      <p:sp>
        <p:nvSpPr>
          <p:cNvPr id="343" name="Google Shape;343;p29"/>
          <p:cNvSpPr txBox="1"/>
          <p:nvPr/>
        </p:nvSpPr>
        <p:spPr>
          <a:xfrm>
            <a:off x="141402" y="543141"/>
            <a:ext cx="11887200" cy="489364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rgbClr val="0070C0"/>
                </a:solidFill>
                <a:latin typeface="Times New Roman"/>
                <a:ea typeface="Times New Roman"/>
                <a:cs typeface="Times New Roman"/>
                <a:sym typeface="Times New Roman"/>
              </a:rPr>
              <a:t>Introduction:</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Eigenvectors and low-rank approximations are fundamental tools in linear algebra and data science for uncovering structure and simplifying complexity. </a:t>
            </a:r>
            <a:r>
              <a:rPr b="1" lang="en-US" sz="2800">
                <a:solidFill>
                  <a:schemeClr val="dk1"/>
                </a:solidFill>
                <a:latin typeface="Times New Roman"/>
                <a:ea typeface="Times New Roman"/>
                <a:cs typeface="Times New Roman"/>
                <a:sym typeface="Times New Roman"/>
              </a:rPr>
              <a:t>Eigenvectors</a:t>
            </a:r>
            <a:r>
              <a:rPr lang="en-US" sz="2800">
                <a:solidFill>
                  <a:schemeClr val="dk1"/>
                </a:solidFill>
                <a:latin typeface="Times New Roman"/>
                <a:ea typeface="Times New Roman"/>
                <a:cs typeface="Times New Roman"/>
                <a:sym typeface="Times New Roman"/>
              </a:rPr>
              <a:t> reveal the invariant directions of a transformation, while </a:t>
            </a:r>
            <a:r>
              <a:rPr b="1" lang="en-US" sz="2800">
                <a:solidFill>
                  <a:schemeClr val="dk1"/>
                </a:solidFill>
                <a:latin typeface="Times New Roman"/>
                <a:ea typeface="Times New Roman"/>
                <a:cs typeface="Times New Roman"/>
                <a:sym typeface="Times New Roman"/>
              </a:rPr>
              <a:t>eigenvalues</a:t>
            </a:r>
            <a:r>
              <a:rPr lang="en-US" sz="2800">
                <a:solidFill>
                  <a:schemeClr val="dk1"/>
                </a:solidFill>
                <a:latin typeface="Times New Roman"/>
                <a:ea typeface="Times New Roman"/>
                <a:cs typeface="Times New Roman"/>
                <a:sym typeface="Times New Roman"/>
              </a:rPr>
              <a:t> quantify how these directions are scaled. Their computation underpins applications from solving differential equations to Google’s PageRank and PCA. </a:t>
            </a:r>
            <a:r>
              <a:rPr b="1" lang="en-US" sz="2800">
                <a:solidFill>
                  <a:schemeClr val="dk1"/>
                </a:solidFill>
                <a:latin typeface="Times New Roman"/>
                <a:ea typeface="Times New Roman"/>
                <a:cs typeface="Times New Roman"/>
                <a:sym typeface="Times New Roman"/>
              </a:rPr>
              <a:t>Low-rank approximations</a:t>
            </a:r>
            <a:r>
              <a:rPr lang="en-US" sz="2800">
                <a:solidFill>
                  <a:schemeClr val="dk1"/>
                </a:solidFill>
                <a:latin typeface="Times New Roman"/>
                <a:ea typeface="Times New Roman"/>
                <a:cs typeface="Times New Roman"/>
                <a:sym typeface="Times New Roman"/>
              </a:rPr>
              <a:t>, on the other hand, compress large matrices into simpler forms that preserve essential information, enabling efficient storage, computation, and noise reduction. Together, they form the mathematical backbone of modern machine learning, data compression, and scientific computing.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126" name="Google Shape;126;p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127" name="Google Shape;127;p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8" name="Google Shape;128;p3"/>
          <p:cNvSpPr txBox="1"/>
          <p:nvPr/>
        </p:nvSpPr>
        <p:spPr>
          <a:xfrm>
            <a:off x="1097280" y="116987"/>
            <a:ext cx="1011520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FF0000"/>
                </a:solidFill>
                <a:latin typeface="Times New Roman"/>
                <a:ea typeface="Times New Roman"/>
                <a:cs typeface="Times New Roman"/>
                <a:sym typeface="Times New Roman"/>
              </a:rPr>
              <a:t>Markov Chain Process &amp; Dimensionality</a:t>
            </a:r>
            <a:endParaRPr/>
          </a:p>
        </p:txBody>
      </p:sp>
      <p:sp>
        <p:nvSpPr>
          <p:cNvPr id="129" name="Google Shape;129;p3"/>
          <p:cNvSpPr txBox="1"/>
          <p:nvPr/>
        </p:nvSpPr>
        <p:spPr>
          <a:xfrm>
            <a:off x="169682" y="615919"/>
            <a:ext cx="11849493" cy="5693866"/>
          </a:xfrm>
          <a:prstGeom prst="rect">
            <a:avLst/>
          </a:prstGeom>
          <a:blipFill rotWithShape="1">
            <a:blip r:embed="rId3">
              <a:alphaModFix/>
            </a:blip>
            <a:stretch>
              <a:fillRect b="-1819" l="-924" r="-1697" t="-9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49" name="Google Shape;349;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50" name="Google Shape;350;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1" name="Google Shape;351;p30"/>
          <p:cNvSpPr txBox="1"/>
          <p:nvPr/>
        </p:nvSpPr>
        <p:spPr>
          <a:xfrm>
            <a:off x="75414" y="91347"/>
            <a:ext cx="12075737" cy="3839834"/>
          </a:xfrm>
          <a:prstGeom prst="rect">
            <a:avLst/>
          </a:prstGeom>
          <a:blipFill rotWithShape="1">
            <a:blip r:embed="rId3">
              <a:alphaModFix/>
            </a:blip>
            <a:stretch>
              <a:fillRect b="-475" l="-1260" r="0" t="-142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57" name="Google Shape;357;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58" name="Google Shape;358;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9" name="Google Shape;359;p31"/>
          <p:cNvSpPr txBox="1"/>
          <p:nvPr/>
        </p:nvSpPr>
        <p:spPr>
          <a:xfrm>
            <a:off x="179109" y="186640"/>
            <a:ext cx="11840066" cy="4235711"/>
          </a:xfrm>
          <a:prstGeom prst="rect">
            <a:avLst/>
          </a:prstGeom>
          <a:blipFill rotWithShape="1">
            <a:blip r:embed="rId3">
              <a:alphaModFix/>
            </a:blip>
            <a:stretch>
              <a:fillRect b="-3168" l="-1286" r="0" t="-129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65" name="Google Shape;365;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66" name="Google Shape;366;p3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7" name="Google Shape;367;p32"/>
          <p:cNvSpPr txBox="1"/>
          <p:nvPr/>
        </p:nvSpPr>
        <p:spPr>
          <a:xfrm>
            <a:off x="179108" y="197493"/>
            <a:ext cx="11868347" cy="3393301"/>
          </a:xfrm>
          <a:prstGeom prst="rect">
            <a:avLst/>
          </a:prstGeom>
          <a:blipFill rotWithShape="1">
            <a:blip r:embed="rId3">
              <a:alphaModFix/>
            </a:blip>
            <a:stretch>
              <a:fillRect b="-4127" l="-1026" r="0" t="-17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73" name="Google Shape;373;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74" name="Google Shape;374;p3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5" name="Google Shape;375;p33"/>
          <p:cNvSpPr txBox="1"/>
          <p:nvPr/>
        </p:nvSpPr>
        <p:spPr>
          <a:xfrm>
            <a:off x="65988" y="203296"/>
            <a:ext cx="11990894" cy="3500125"/>
          </a:xfrm>
          <a:prstGeom prst="rect">
            <a:avLst/>
          </a:prstGeom>
          <a:blipFill rotWithShape="1">
            <a:blip r:embed="rId3">
              <a:alphaModFix/>
            </a:blip>
            <a:stretch>
              <a:fillRect b="-869" l="-1067" r="0" t="-173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81" name="Google Shape;381;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82" name="Google Shape;382;p3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3" name="Google Shape;383;p34"/>
          <p:cNvSpPr txBox="1"/>
          <p:nvPr/>
        </p:nvSpPr>
        <p:spPr>
          <a:xfrm>
            <a:off x="147686" y="281615"/>
            <a:ext cx="11896627" cy="3814249"/>
          </a:xfrm>
          <a:prstGeom prst="rect">
            <a:avLst/>
          </a:prstGeom>
          <a:blipFill rotWithShape="1">
            <a:blip r:embed="rId3">
              <a:alphaModFix/>
            </a:blip>
            <a:stretch>
              <a:fillRect b="-3512" l="-1024" r="0" t="-159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89" name="Google Shape;389;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90" name="Google Shape;390;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1" name="Google Shape;391;p35"/>
          <p:cNvSpPr txBox="1"/>
          <p:nvPr/>
        </p:nvSpPr>
        <p:spPr>
          <a:xfrm>
            <a:off x="131974" y="190244"/>
            <a:ext cx="11943761" cy="3396123"/>
          </a:xfrm>
          <a:prstGeom prst="rect">
            <a:avLst/>
          </a:prstGeom>
          <a:blipFill rotWithShape="1">
            <a:blip r:embed="rId3">
              <a:alphaModFix/>
            </a:blip>
            <a:stretch>
              <a:fillRect b="-4127" l="-1071" r="0" t="-17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397" name="Google Shape;397;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398" name="Google Shape;398;p3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9" name="Google Shape;399;p36"/>
          <p:cNvSpPr txBox="1"/>
          <p:nvPr/>
        </p:nvSpPr>
        <p:spPr>
          <a:xfrm>
            <a:off x="94268" y="148204"/>
            <a:ext cx="11981468" cy="53245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Reinforcement Learning (RL)</a:t>
            </a:r>
            <a:endParaRPr/>
          </a:p>
          <a:p>
            <a:pPr indent="0" lvl="0" marL="0" marR="0" rtl="0" algn="just">
              <a:spcBef>
                <a:spcPts val="0"/>
              </a:spcBef>
              <a:spcAft>
                <a:spcPts val="0"/>
              </a:spcAft>
              <a:buNone/>
            </a:pPr>
            <a:r>
              <a:rPr b="1" lang="en-US" sz="2800">
                <a:solidFill>
                  <a:srgbClr val="002060"/>
                </a:solidFill>
                <a:latin typeface="Times New Roman"/>
                <a:ea typeface="Times New Roman"/>
                <a:cs typeface="Times New Roman"/>
                <a:sym typeface="Times New Roman"/>
              </a:rPr>
              <a:t>1. Introduction</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Reinforcement Learning (RL) is a </a:t>
            </a:r>
            <a:r>
              <a:rPr b="1" lang="en-US" sz="2800">
                <a:solidFill>
                  <a:schemeClr val="dk1"/>
                </a:solidFill>
                <a:latin typeface="Times New Roman"/>
                <a:ea typeface="Times New Roman"/>
                <a:cs typeface="Times New Roman"/>
                <a:sym typeface="Times New Roman"/>
              </a:rPr>
              <a:t>branch of machine learning</a:t>
            </a:r>
            <a:r>
              <a:rPr lang="en-US" sz="2800">
                <a:solidFill>
                  <a:schemeClr val="dk1"/>
                </a:solidFill>
                <a:latin typeface="Times New Roman"/>
                <a:ea typeface="Times New Roman"/>
                <a:cs typeface="Times New Roman"/>
                <a:sym typeface="Times New Roman"/>
              </a:rPr>
              <a:t> where an agent learns to make decisions by interacting with an environment to achieve a goal. Unlike supervised learning, where the model learns from labeled data, RL is </a:t>
            </a:r>
            <a:r>
              <a:rPr b="1" lang="en-US" sz="2800">
                <a:solidFill>
                  <a:schemeClr val="dk1"/>
                </a:solidFill>
                <a:latin typeface="Times New Roman"/>
                <a:ea typeface="Times New Roman"/>
                <a:cs typeface="Times New Roman"/>
                <a:sym typeface="Times New Roman"/>
              </a:rPr>
              <a:t>trial-and-error-based</a:t>
            </a:r>
            <a:r>
              <a:rPr lang="en-US" sz="2800">
                <a:solidFill>
                  <a:schemeClr val="dk1"/>
                </a:solidFill>
                <a:latin typeface="Times New Roman"/>
                <a:ea typeface="Times New Roman"/>
                <a:cs typeface="Times New Roman"/>
                <a:sym typeface="Times New Roman"/>
              </a:rPr>
              <a:t>. The agent receives </a:t>
            </a:r>
            <a:r>
              <a:rPr b="1" lang="en-US" sz="2800">
                <a:solidFill>
                  <a:schemeClr val="dk1"/>
                </a:solidFill>
                <a:latin typeface="Times New Roman"/>
                <a:ea typeface="Times New Roman"/>
                <a:cs typeface="Times New Roman"/>
                <a:sym typeface="Times New Roman"/>
              </a:rPr>
              <a:t>feedback in the form of rewards or penalties</a:t>
            </a:r>
            <a:r>
              <a:rPr lang="en-US" sz="2800">
                <a:solidFill>
                  <a:schemeClr val="dk1"/>
                </a:solidFill>
                <a:latin typeface="Times New Roman"/>
                <a:ea typeface="Times New Roman"/>
                <a:cs typeface="Times New Roman"/>
                <a:sym typeface="Times New Roman"/>
              </a:rPr>
              <a:t> after performing actions, and it aims to </a:t>
            </a:r>
            <a:r>
              <a:rPr b="1" lang="en-US" sz="2800">
                <a:solidFill>
                  <a:schemeClr val="dk1"/>
                </a:solidFill>
                <a:latin typeface="Times New Roman"/>
                <a:ea typeface="Times New Roman"/>
                <a:cs typeface="Times New Roman"/>
                <a:sym typeface="Times New Roman"/>
              </a:rPr>
              <a:t>maximize the cumulative reward over time</a:t>
            </a:r>
            <a:r>
              <a:rPr lang="en-US" sz="2800">
                <a:solidFill>
                  <a:schemeClr val="dk1"/>
                </a:solidFill>
                <a:latin typeface="Times New Roman"/>
                <a:ea typeface="Times New Roman"/>
                <a:cs typeface="Times New Roman"/>
                <a:sym typeface="Times New Roman"/>
              </a:rPr>
              <a:t>.</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RL has applications in robotics, autonomous vehicles, game playing (like Chess, Go, and video games), recommendation systems, and many real-world decision-making problems. Its power comes from the ability to </a:t>
            </a:r>
            <a:r>
              <a:rPr b="1" lang="en-US" sz="2800">
                <a:solidFill>
                  <a:schemeClr val="dk1"/>
                </a:solidFill>
                <a:latin typeface="Times New Roman"/>
                <a:ea typeface="Times New Roman"/>
                <a:cs typeface="Times New Roman"/>
                <a:sym typeface="Times New Roman"/>
              </a:rPr>
              <a:t>learn optimal behavior in dynamic and uncertain environments</a:t>
            </a:r>
            <a:r>
              <a:rPr lang="en-US" sz="2800">
                <a:solidFill>
                  <a:schemeClr val="dk1"/>
                </a:solidFill>
                <a:latin typeface="Times New Roman"/>
                <a:ea typeface="Times New Roman"/>
                <a:cs typeface="Times New Roman"/>
                <a:sym typeface="Times New Roman"/>
              </a:rPr>
              <a:t> without explicit instructions.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05" name="Google Shape;405;p3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06" name="Google Shape;406;p3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7" name="Google Shape;407;p37"/>
          <p:cNvSpPr txBox="1"/>
          <p:nvPr/>
        </p:nvSpPr>
        <p:spPr>
          <a:xfrm>
            <a:off x="94268" y="140956"/>
            <a:ext cx="12000322" cy="5924955"/>
          </a:xfrm>
          <a:prstGeom prst="rect">
            <a:avLst/>
          </a:prstGeom>
          <a:blipFill rotWithShape="1">
            <a:blip r:embed="rId3">
              <a:alphaModFix/>
            </a:blip>
            <a:stretch>
              <a:fillRect b="-924" l="-1014" r="-710" t="-102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13" name="Google Shape;413;p3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14" name="Google Shape;414;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5" name="Google Shape;415;p38"/>
          <p:cNvSpPr txBox="1"/>
          <p:nvPr/>
        </p:nvSpPr>
        <p:spPr>
          <a:xfrm>
            <a:off x="113122" y="126000"/>
            <a:ext cx="11934334" cy="5007781"/>
          </a:xfrm>
          <a:prstGeom prst="rect">
            <a:avLst/>
          </a:prstGeom>
          <a:blipFill rotWithShape="1">
            <a:blip r:embed="rId3">
              <a:alphaModFix/>
            </a:blip>
            <a:stretch>
              <a:fillRect b="-2556" l="-1072" r="0" t="-85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21" name="Google Shape;421;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22" name="Google Shape;422;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3" name="Google Shape;423;p39"/>
          <p:cNvSpPr txBox="1"/>
          <p:nvPr/>
        </p:nvSpPr>
        <p:spPr>
          <a:xfrm>
            <a:off x="122548" y="198470"/>
            <a:ext cx="11896627" cy="4016741"/>
          </a:xfrm>
          <a:prstGeom prst="rect">
            <a:avLst/>
          </a:prstGeom>
          <a:blipFill rotWithShape="1">
            <a:blip r:embed="rId3">
              <a:alphaModFix/>
            </a:blip>
            <a:stretch>
              <a:fillRect b="-3494" l="-1024" r="0" t="-106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135" name="Google Shape;135;p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136" name="Google Shape;136;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7" name="Google Shape;137;p4"/>
          <p:cNvSpPr txBox="1"/>
          <p:nvPr/>
        </p:nvSpPr>
        <p:spPr>
          <a:xfrm>
            <a:off x="160256" y="217091"/>
            <a:ext cx="11906053"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Times New Roman"/>
                <a:ea typeface="Times New Roman"/>
                <a:cs typeface="Times New Roman"/>
                <a:sym typeface="Times New Roman"/>
              </a:rPr>
              <a:t>2. Dimensionality</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Dimensionality refers to the </a:t>
            </a:r>
            <a:r>
              <a:rPr b="1" lang="en-US" sz="2800">
                <a:solidFill>
                  <a:schemeClr val="dk1"/>
                </a:solidFill>
                <a:latin typeface="Times New Roman"/>
                <a:ea typeface="Times New Roman"/>
                <a:cs typeface="Times New Roman"/>
                <a:sym typeface="Times New Roman"/>
              </a:rPr>
              <a:t>number of features or variables</a:t>
            </a:r>
            <a:r>
              <a:rPr lang="en-US" sz="2800">
                <a:solidFill>
                  <a:schemeClr val="dk1"/>
                </a:solidFill>
                <a:latin typeface="Times New Roman"/>
                <a:ea typeface="Times New Roman"/>
                <a:cs typeface="Times New Roman"/>
                <a:sym typeface="Times New Roman"/>
              </a:rPr>
              <a:t> representing data.</a:t>
            </a:r>
            <a:endParaRPr/>
          </a:p>
          <a:p>
            <a:pPr indent="-177800" lvl="0" marL="0" marR="0" rtl="0" algn="just">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Low-dimensional data</a:t>
            </a:r>
            <a:r>
              <a:rPr lang="en-US" sz="2800">
                <a:solidFill>
                  <a:schemeClr val="dk1"/>
                </a:solidFill>
                <a:latin typeface="Times New Roman"/>
                <a:ea typeface="Times New Roman"/>
                <a:cs typeface="Times New Roman"/>
                <a:sym typeface="Times New Roman"/>
              </a:rPr>
              <a:t> → Easy to visualize, simple models.</a:t>
            </a:r>
            <a:endParaRPr/>
          </a:p>
          <a:p>
            <a:pPr indent="-177800" lvl="0" marL="0" marR="0" rtl="0" algn="just">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High-dimensional data (curse of dimensionality)</a:t>
            </a:r>
            <a:r>
              <a:rPr lang="en-US" sz="2800">
                <a:solidFill>
                  <a:schemeClr val="dk1"/>
                </a:solidFill>
                <a:latin typeface="Times New Roman"/>
                <a:ea typeface="Times New Roman"/>
                <a:cs typeface="Times New Roman"/>
                <a:sym typeface="Times New Roman"/>
              </a:rPr>
              <a:t> → Distances lose meaning, models overfit, computations become expensive.</a:t>
            </a:r>
            <a:endParaRPr/>
          </a:p>
          <a:p>
            <a:pPr indent="-177800" lvl="0" marL="0" marR="0" rtl="0" algn="just">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Why it matters in ML:</a:t>
            </a:r>
            <a:endParaRPr sz="2800">
              <a:solidFill>
                <a:schemeClr val="dk1"/>
              </a:solidFill>
              <a:latin typeface="Times New Roman"/>
              <a:ea typeface="Times New Roman"/>
              <a:cs typeface="Times New Roman"/>
              <a:sym typeface="Times New Roman"/>
            </a:endParaRPr>
          </a:p>
          <a:p>
            <a:pPr indent="-285750" lvl="1" marL="742950" marR="0" rtl="0" algn="just">
              <a:spcBef>
                <a:spcPts val="0"/>
              </a:spcBef>
              <a:spcAft>
                <a:spcPts val="0"/>
              </a:spcAft>
              <a:buClr>
                <a:schemeClr val="dk1"/>
              </a:buClr>
              <a:buSzPts val="2800"/>
              <a:buFont typeface="Arial"/>
              <a:buChar char="•"/>
            </a:pPr>
            <a:r>
              <a:rPr b="0" i="0" lang="en-US" sz="2800" u="none" cap="none" strike="noStrike">
                <a:solidFill>
                  <a:schemeClr val="dk1"/>
                </a:solidFill>
                <a:latin typeface="Times New Roman"/>
                <a:ea typeface="Times New Roman"/>
                <a:cs typeface="Times New Roman"/>
                <a:sym typeface="Times New Roman"/>
              </a:rPr>
              <a:t>High-dimensional spaces require </a:t>
            </a:r>
            <a:r>
              <a:rPr b="1" i="0" lang="en-US" sz="2800" u="none" cap="none" strike="noStrike">
                <a:solidFill>
                  <a:schemeClr val="dk1"/>
                </a:solidFill>
                <a:latin typeface="Times New Roman"/>
                <a:ea typeface="Times New Roman"/>
                <a:cs typeface="Times New Roman"/>
                <a:sym typeface="Times New Roman"/>
              </a:rPr>
              <a:t>dimensionality reduction</a:t>
            </a:r>
            <a:r>
              <a:rPr b="0" i="0" lang="en-US" sz="2800" u="none" cap="none" strike="noStrike">
                <a:solidFill>
                  <a:schemeClr val="dk1"/>
                </a:solidFill>
                <a:latin typeface="Times New Roman"/>
                <a:ea typeface="Times New Roman"/>
                <a:cs typeface="Times New Roman"/>
                <a:sym typeface="Times New Roman"/>
              </a:rPr>
              <a:t> techniques such as </a:t>
            </a:r>
            <a:r>
              <a:rPr b="1" i="0" lang="en-US" sz="2800" u="none" cap="none" strike="noStrike">
                <a:solidFill>
                  <a:schemeClr val="dk1"/>
                </a:solidFill>
                <a:latin typeface="Times New Roman"/>
                <a:ea typeface="Times New Roman"/>
                <a:cs typeface="Times New Roman"/>
                <a:sym typeface="Times New Roman"/>
              </a:rPr>
              <a:t>PCA, SVD, Autoencoders</a:t>
            </a:r>
            <a:r>
              <a:rPr b="0" i="0" lang="en-US" sz="2800" u="none" cap="none" strike="noStrike">
                <a:solidFill>
                  <a:schemeClr val="dk1"/>
                </a:solidFill>
                <a:latin typeface="Times New Roman"/>
                <a:ea typeface="Times New Roman"/>
                <a:cs typeface="Times New Roman"/>
                <a:sym typeface="Times New Roman"/>
              </a:rPr>
              <a:t>.</a:t>
            </a:r>
            <a:endParaRPr/>
          </a:p>
          <a:p>
            <a:pPr indent="-285750" lvl="1" marL="742950" marR="0" rtl="0" algn="just">
              <a:spcBef>
                <a:spcPts val="0"/>
              </a:spcBef>
              <a:spcAft>
                <a:spcPts val="0"/>
              </a:spcAft>
              <a:buClr>
                <a:schemeClr val="dk1"/>
              </a:buClr>
              <a:buSzPts val="2800"/>
              <a:buFont typeface="Arial"/>
              <a:buChar char="•"/>
            </a:pPr>
            <a:r>
              <a:rPr b="0" i="0" lang="en-US" sz="2800" u="none" cap="none" strike="noStrike">
                <a:solidFill>
                  <a:schemeClr val="dk1"/>
                </a:solidFill>
                <a:latin typeface="Times New Roman"/>
                <a:ea typeface="Times New Roman"/>
                <a:cs typeface="Times New Roman"/>
                <a:sym typeface="Times New Roman"/>
              </a:rPr>
              <a:t>Many ML algorithms (clustering, regression, classification) suffer when dimension grows without enough samples.</a:t>
            </a:r>
            <a:endParaRPr/>
          </a:p>
          <a:p>
            <a:pPr indent="-285750" lvl="1" marL="742950" marR="0" rtl="0" algn="just">
              <a:spcBef>
                <a:spcPts val="0"/>
              </a:spcBef>
              <a:spcAft>
                <a:spcPts val="0"/>
              </a:spcAft>
              <a:buClr>
                <a:schemeClr val="dk1"/>
              </a:buClr>
              <a:buSzPts val="2800"/>
              <a:buFont typeface="Arial"/>
              <a:buChar char="•"/>
            </a:pPr>
            <a:r>
              <a:rPr b="0" i="0" lang="en-US" sz="2800" u="none" cap="none" strike="noStrike">
                <a:solidFill>
                  <a:schemeClr val="dk1"/>
                </a:solidFill>
                <a:latin typeface="Times New Roman"/>
                <a:ea typeface="Times New Roman"/>
                <a:cs typeface="Times New Roman"/>
                <a:sym typeface="Times New Roman"/>
              </a:rPr>
              <a:t>Sampling methods (like Markov Chains) are often needed to explore high-dimensional probability distributions efficiently.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29" name="Google Shape;429;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30" name="Google Shape;430;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1" name="Google Shape;431;p40"/>
          <p:cNvSpPr txBox="1"/>
          <p:nvPr/>
        </p:nvSpPr>
        <p:spPr>
          <a:xfrm>
            <a:off x="122548" y="150361"/>
            <a:ext cx="11962615" cy="4016741"/>
          </a:xfrm>
          <a:prstGeom prst="rect">
            <a:avLst/>
          </a:prstGeom>
          <a:blipFill rotWithShape="1">
            <a:blip r:embed="rId3">
              <a:alphaModFix/>
            </a:blip>
            <a:stretch>
              <a:fillRect b="-3337" l="-1018" r="0" t="-106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37" name="Google Shape;437;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38" name="Google Shape;438;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9" name="Google Shape;439;p41"/>
          <p:cNvSpPr txBox="1"/>
          <p:nvPr/>
        </p:nvSpPr>
        <p:spPr>
          <a:xfrm>
            <a:off x="94268" y="231209"/>
            <a:ext cx="11943761" cy="3521220"/>
          </a:xfrm>
          <a:prstGeom prst="rect">
            <a:avLst/>
          </a:prstGeom>
          <a:blipFill rotWithShape="1">
            <a:blip r:embed="rId3">
              <a:alphaModFix/>
            </a:blip>
            <a:stretch>
              <a:fillRect b="-3804" l="-1018" r="0" t="-12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45" name="Google Shape;445;p4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46" name="Google Shape;446;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7" name="Google Shape;447;p42"/>
          <p:cNvSpPr txBox="1"/>
          <p:nvPr/>
        </p:nvSpPr>
        <p:spPr>
          <a:xfrm>
            <a:off x="103695" y="84394"/>
            <a:ext cx="11962614" cy="60324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Uncertain Knowledge and Reasoning – Introduction</a:t>
            </a:r>
            <a:endParaRPr/>
          </a:p>
          <a:p>
            <a:pPr indent="0" lvl="0" marL="0" marR="0" rtl="0" algn="ctr">
              <a:spcBef>
                <a:spcPts val="0"/>
              </a:spcBef>
              <a:spcAft>
                <a:spcPts val="0"/>
              </a:spcAft>
              <a:buNone/>
            </a:pPr>
            <a:r>
              <a:t/>
            </a:r>
            <a:endParaRPr b="1" sz="1200">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In real-world situations, information is rarely complete, consistent, or perfectly reliable. Unlike in pure mathematics or logic, where statements are either true or false, knowledge in everyday life and artificial intelligence often involves </a:t>
            </a:r>
            <a:r>
              <a:rPr b="1" lang="en-US" sz="2600">
                <a:solidFill>
                  <a:schemeClr val="dk1"/>
                </a:solidFill>
                <a:latin typeface="Times New Roman"/>
                <a:ea typeface="Times New Roman"/>
                <a:cs typeface="Times New Roman"/>
                <a:sym typeface="Times New Roman"/>
              </a:rPr>
              <a:t>uncertainty</a:t>
            </a:r>
            <a:r>
              <a:rPr lang="en-US" sz="2600">
                <a:solidFill>
                  <a:schemeClr val="dk1"/>
                </a:solidFill>
                <a:latin typeface="Times New Roman"/>
                <a:ea typeface="Times New Roman"/>
                <a:cs typeface="Times New Roman"/>
                <a:sym typeface="Times New Roman"/>
              </a:rPr>
              <a:t>.</a:t>
            </a:r>
            <a:endParaRPr/>
          </a:p>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For example:</a:t>
            </a:r>
            <a:endParaRPr/>
          </a:p>
          <a:p>
            <a:pPr indent="-165100" lvl="0" marL="0" marR="0" rtl="0" algn="just">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A doctor diagnosing a patient does not always have complete information. Symptoms   </a:t>
            </a:r>
            <a:endParaRPr/>
          </a:p>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 may suggest multiple possible diseases.</a:t>
            </a:r>
            <a:endParaRPr/>
          </a:p>
          <a:p>
            <a:pPr indent="-165100" lvl="0" marL="0" marR="0" rtl="0" algn="just">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A weather forecast may say “70% chance of rain,” indicating uncertainty rather than  </a:t>
            </a:r>
            <a:endParaRPr/>
          </a:p>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 certainty.</a:t>
            </a:r>
            <a:endParaRPr/>
          </a:p>
          <a:p>
            <a:pPr indent="-165100" lvl="0" marL="0" marR="0" rtl="0" algn="just">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A robot navigating in an unknown environment may have incomplete sensor data.</a:t>
            </a:r>
            <a:endParaRPr/>
          </a:p>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Thus, </a:t>
            </a:r>
            <a:r>
              <a:rPr b="1" lang="en-US" sz="2600">
                <a:solidFill>
                  <a:schemeClr val="dk1"/>
                </a:solidFill>
                <a:latin typeface="Times New Roman"/>
                <a:ea typeface="Times New Roman"/>
                <a:cs typeface="Times New Roman"/>
                <a:sym typeface="Times New Roman"/>
              </a:rPr>
              <a:t>uncertain knowledge</a:t>
            </a:r>
            <a:r>
              <a:rPr lang="en-US" sz="2600">
                <a:solidFill>
                  <a:schemeClr val="dk1"/>
                </a:solidFill>
                <a:latin typeface="Times New Roman"/>
                <a:ea typeface="Times New Roman"/>
                <a:cs typeface="Times New Roman"/>
                <a:sym typeface="Times New Roman"/>
              </a:rPr>
              <a:t> refers to information that cannot be stated with absolute  </a:t>
            </a:r>
            <a:endParaRPr/>
          </a:p>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certainty.</a:t>
            </a:r>
            <a:br>
              <a:rPr lang="en-US" sz="2600">
                <a:solidFill>
                  <a:schemeClr val="dk1"/>
                </a:solidFill>
                <a:latin typeface="Times New Roman"/>
                <a:ea typeface="Times New Roman"/>
                <a:cs typeface="Times New Roman"/>
                <a:sym typeface="Times New Roman"/>
              </a:rPr>
            </a:br>
            <a:r>
              <a:rPr b="1" lang="en-US" sz="2600">
                <a:solidFill>
                  <a:schemeClr val="dk1"/>
                </a:solidFill>
                <a:latin typeface="Times New Roman"/>
                <a:ea typeface="Times New Roman"/>
                <a:cs typeface="Times New Roman"/>
                <a:sym typeface="Times New Roman"/>
              </a:rPr>
              <a:t>Reasoning under uncertainty</a:t>
            </a:r>
            <a:r>
              <a:rPr lang="en-US" sz="2600">
                <a:solidFill>
                  <a:schemeClr val="dk1"/>
                </a:solidFill>
                <a:latin typeface="Times New Roman"/>
                <a:ea typeface="Times New Roman"/>
                <a:cs typeface="Times New Roman"/>
                <a:sym typeface="Times New Roman"/>
              </a:rPr>
              <a:t> is the process of making rational decisions, predictions, or inferences despite having incomplete, noisy, or probabilistic data.</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53" name="Google Shape;453;p4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54" name="Google Shape;454;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5" name="Google Shape;455;p43"/>
          <p:cNvSpPr txBox="1"/>
          <p:nvPr/>
        </p:nvSpPr>
        <p:spPr>
          <a:xfrm>
            <a:off x="94268" y="127879"/>
            <a:ext cx="11972041" cy="68018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Times New Roman"/>
                <a:ea typeface="Times New Roman"/>
                <a:cs typeface="Times New Roman"/>
                <a:sym typeface="Times New Roman"/>
              </a:rPr>
              <a:t>Why is Uncertainty Important?</a:t>
            </a:r>
            <a:endParaRPr/>
          </a:p>
          <a:p>
            <a:pPr indent="-165100" lvl="0" marL="0" marR="0" rtl="0" algn="l">
              <a:spcBef>
                <a:spcPts val="0"/>
              </a:spcBef>
              <a:spcAft>
                <a:spcPts val="0"/>
              </a:spcAft>
              <a:buClr>
                <a:schemeClr val="dk1"/>
              </a:buClr>
              <a:buSzPts val="2600"/>
              <a:buFont typeface="Calibri"/>
              <a:buAutoNum type="arabicPeriod"/>
            </a:pPr>
            <a:r>
              <a:rPr b="1" lang="en-US" sz="2600">
                <a:solidFill>
                  <a:schemeClr val="dk1"/>
                </a:solidFill>
                <a:latin typeface="Times New Roman"/>
                <a:ea typeface="Times New Roman"/>
                <a:cs typeface="Times New Roman"/>
                <a:sym typeface="Times New Roman"/>
              </a:rPr>
              <a:t>Incomplete knowledge</a:t>
            </a:r>
            <a:r>
              <a:rPr lang="en-US" sz="2600">
                <a:solidFill>
                  <a:schemeClr val="dk1"/>
                </a:solidFill>
                <a:latin typeface="Times New Roman"/>
                <a:ea typeface="Times New Roman"/>
                <a:cs typeface="Times New Roman"/>
                <a:sym typeface="Times New Roman"/>
              </a:rPr>
              <a:t> – We may not have access to all facts.</a:t>
            </a:r>
            <a:endParaRPr/>
          </a:p>
          <a:p>
            <a:pPr indent="-165100" lvl="0" marL="0" marR="0" rtl="0" algn="l">
              <a:spcBef>
                <a:spcPts val="0"/>
              </a:spcBef>
              <a:spcAft>
                <a:spcPts val="0"/>
              </a:spcAft>
              <a:buClr>
                <a:schemeClr val="dk1"/>
              </a:buClr>
              <a:buSzPts val="2600"/>
              <a:buFont typeface="Calibri"/>
              <a:buAutoNum type="arabicPeriod"/>
            </a:pPr>
            <a:r>
              <a:rPr b="1" lang="en-US" sz="2600">
                <a:solidFill>
                  <a:schemeClr val="dk1"/>
                </a:solidFill>
                <a:latin typeface="Times New Roman"/>
                <a:ea typeface="Times New Roman"/>
                <a:cs typeface="Times New Roman"/>
                <a:sym typeface="Times New Roman"/>
              </a:rPr>
              <a:t>Noisy data</a:t>
            </a:r>
            <a:r>
              <a:rPr lang="en-US" sz="2600">
                <a:solidFill>
                  <a:schemeClr val="dk1"/>
                </a:solidFill>
                <a:latin typeface="Times New Roman"/>
                <a:ea typeface="Times New Roman"/>
                <a:cs typeface="Times New Roman"/>
                <a:sym typeface="Times New Roman"/>
              </a:rPr>
              <a:t> : Sensor readings, survey results, or experiments may have errors.</a:t>
            </a:r>
            <a:endParaRPr/>
          </a:p>
          <a:p>
            <a:pPr indent="-165100" lvl="0" marL="0" marR="0" rtl="0" algn="l">
              <a:spcBef>
                <a:spcPts val="0"/>
              </a:spcBef>
              <a:spcAft>
                <a:spcPts val="0"/>
              </a:spcAft>
              <a:buClr>
                <a:schemeClr val="dk1"/>
              </a:buClr>
              <a:buSzPts val="2600"/>
              <a:buFont typeface="Calibri"/>
              <a:buAutoNum type="arabicPeriod"/>
            </a:pPr>
            <a:r>
              <a:rPr b="1" lang="en-US" sz="2600">
                <a:solidFill>
                  <a:schemeClr val="dk1"/>
                </a:solidFill>
                <a:latin typeface="Times New Roman"/>
                <a:ea typeface="Times New Roman"/>
                <a:cs typeface="Times New Roman"/>
                <a:sym typeface="Times New Roman"/>
              </a:rPr>
              <a:t>Ambiguity</a:t>
            </a:r>
            <a:r>
              <a:rPr lang="en-US" sz="2600">
                <a:solidFill>
                  <a:schemeClr val="dk1"/>
                </a:solidFill>
                <a:latin typeface="Times New Roman"/>
                <a:ea typeface="Times New Roman"/>
                <a:cs typeface="Times New Roman"/>
                <a:sym typeface="Times New Roman"/>
              </a:rPr>
              <a:t> : Multiple explanations may fit the same evidence.</a:t>
            </a:r>
            <a:endParaRPr/>
          </a:p>
          <a:p>
            <a:pPr indent="-165100" lvl="0" marL="0" marR="0" rtl="0" algn="l">
              <a:spcBef>
                <a:spcPts val="0"/>
              </a:spcBef>
              <a:spcAft>
                <a:spcPts val="0"/>
              </a:spcAft>
              <a:buClr>
                <a:schemeClr val="dk1"/>
              </a:buClr>
              <a:buSzPts val="2600"/>
              <a:buFont typeface="Calibri"/>
              <a:buAutoNum type="arabicPeriod"/>
            </a:pPr>
            <a:r>
              <a:rPr b="1" lang="en-US" sz="2600">
                <a:solidFill>
                  <a:schemeClr val="dk1"/>
                </a:solidFill>
                <a:latin typeface="Times New Roman"/>
                <a:ea typeface="Times New Roman"/>
                <a:cs typeface="Times New Roman"/>
                <a:sym typeface="Times New Roman"/>
              </a:rPr>
              <a:t>Dynamic environments</a:t>
            </a:r>
            <a:r>
              <a:rPr lang="en-US" sz="2600">
                <a:solidFill>
                  <a:schemeClr val="dk1"/>
                </a:solidFill>
                <a:latin typeface="Times New Roman"/>
                <a:ea typeface="Times New Roman"/>
                <a:cs typeface="Times New Roman"/>
                <a:sym typeface="Times New Roman"/>
              </a:rPr>
              <a:t>  : The world changes, and knowledge may become outdated.</a:t>
            </a:r>
            <a:endParaRPr/>
          </a:p>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002060"/>
                </a:solidFill>
                <a:latin typeface="Times New Roman"/>
                <a:ea typeface="Times New Roman"/>
                <a:cs typeface="Times New Roman"/>
                <a:sym typeface="Times New Roman"/>
              </a:rPr>
              <a:t>Approaches to Handle Uncertainty</a:t>
            </a:r>
            <a:endParaRPr/>
          </a:p>
          <a:p>
            <a:pPr indent="-165100" lvl="0" marL="0" marR="0" rtl="0" algn="l">
              <a:spcBef>
                <a:spcPts val="0"/>
              </a:spcBef>
              <a:spcAft>
                <a:spcPts val="0"/>
              </a:spcAft>
              <a:buClr>
                <a:schemeClr val="dk1"/>
              </a:buClr>
              <a:buSzPts val="2600"/>
              <a:buFont typeface="Calibri"/>
              <a:buAutoNum type="arabicPeriod"/>
            </a:pPr>
            <a:r>
              <a:rPr b="1" lang="en-US" sz="2600">
                <a:solidFill>
                  <a:schemeClr val="dk1"/>
                </a:solidFill>
                <a:latin typeface="Times New Roman"/>
                <a:ea typeface="Times New Roman"/>
                <a:cs typeface="Times New Roman"/>
                <a:sym typeface="Times New Roman"/>
              </a:rPr>
              <a:t>Probability Theory</a:t>
            </a:r>
            <a:r>
              <a:rPr lang="en-US" sz="2600">
                <a:solidFill>
                  <a:schemeClr val="dk1"/>
                </a:solidFill>
                <a:latin typeface="Times New Roman"/>
                <a:ea typeface="Times New Roman"/>
                <a:cs typeface="Times New Roman"/>
                <a:sym typeface="Times New Roman"/>
              </a:rPr>
              <a:t> : Uses probabilistic models (e.g., Bayes’ theorem) to measure  </a:t>
            </a:r>
            <a:endParaRPr/>
          </a:p>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degrees of belief.</a:t>
            </a:r>
            <a:endParaRPr/>
          </a:p>
          <a:p>
            <a:pPr indent="-165100" lvl="0" marL="0" marR="0" rtl="0" algn="l">
              <a:spcBef>
                <a:spcPts val="0"/>
              </a:spcBef>
              <a:spcAft>
                <a:spcPts val="0"/>
              </a:spcAft>
              <a:buClr>
                <a:schemeClr val="dk1"/>
              </a:buClr>
              <a:buSzPts val="2600"/>
              <a:buFont typeface="Calibri"/>
              <a:buAutoNum type="arabicPeriod"/>
            </a:pPr>
            <a:r>
              <a:rPr b="1" lang="en-US" sz="2600">
                <a:solidFill>
                  <a:schemeClr val="dk1"/>
                </a:solidFill>
                <a:latin typeface="Times New Roman"/>
                <a:ea typeface="Times New Roman"/>
                <a:cs typeface="Times New Roman"/>
                <a:sym typeface="Times New Roman"/>
              </a:rPr>
              <a:t>Fuzzy Logic</a:t>
            </a:r>
            <a:r>
              <a:rPr lang="en-US" sz="2600">
                <a:solidFill>
                  <a:schemeClr val="dk1"/>
                </a:solidFill>
                <a:latin typeface="Times New Roman"/>
                <a:ea typeface="Times New Roman"/>
                <a:cs typeface="Times New Roman"/>
                <a:sym typeface="Times New Roman"/>
              </a:rPr>
              <a:t> : Handles vague concepts (e.g., “the room is warm”) by assigning partial  </a:t>
            </a:r>
            <a:endParaRPr/>
          </a:p>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truth values between 0 and 1.</a:t>
            </a:r>
            <a:endParaRPr/>
          </a:p>
          <a:p>
            <a:pPr indent="-165100" lvl="0" marL="0" marR="0" rtl="0" algn="l">
              <a:spcBef>
                <a:spcPts val="0"/>
              </a:spcBef>
              <a:spcAft>
                <a:spcPts val="0"/>
              </a:spcAft>
              <a:buClr>
                <a:schemeClr val="dk1"/>
              </a:buClr>
              <a:buSzPts val="2600"/>
              <a:buFont typeface="Calibri"/>
              <a:buAutoNum type="arabicPeriod"/>
            </a:pPr>
            <a:r>
              <a:rPr b="1" lang="en-US" sz="2600">
                <a:solidFill>
                  <a:schemeClr val="dk1"/>
                </a:solidFill>
                <a:latin typeface="Times New Roman"/>
                <a:ea typeface="Times New Roman"/>
                <a:cs typeface="Times New Roman"/>
                <a:sym typeface="Times New Roman"/>
              </a:rPr>
              <a:t>Belief Networks (Bayesian Networks)</a:t>
            </a:r>
            <a:r>
              <a:rPr lang="en-US" sz="2600">
                <a:solidFill>
                  <a:schemeClr val="dk1"/>
                </a:solidFill>
                <a:latin typeface="Times New Roman"/>
                <a:ea typeface="Times New Roman"/>
                <a:cs typeface="Times New Roman"/>
                <a:sym typeface="Times New Roman"/>
              </a:rPr>
              <a:t> – Graphical models representing probabilistic </a:t>
            </a:r>
            <a:endParaRPr/>
          </a:p>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dependencies between variables.</a:t>
            </a:r>
            <a:endParaRPr/>
          </a:p>
          <a:p>
            <a:pPr indent="-165100" lvl="0" marL="0" marR="0" rtl="0" algn="l">
              <a:spcBef>
                <a:spcPts val="0"/>
              </a:spcBef>
              <a:spcAft>
                <a:spcPts val="0"/>
              </a:spcAft>
              <a:buClr>
                <a:schemeClr val="dk1"/>
              </a:buClr>
              <a:buSzPts val="2600"/>
              <a:buFont typeface="Calibri"/>
              <a:buAutoNum type="arabicPeriod"/>
            </a:pPr>
            <a:r>
              <a:rPr b="1" lang="en-US" sz="2600">
                <a:solidFill>
                  <a:schemeClr val="dk1"/>
                </a:solidFill>
                <a:latin typeface="Times New Roman"/>
                <a:ea typeface="Times New Roman"/>
                <a:cs typeface="Times New Roman"/>
                <a:sym typeface="Times New Roman"/>
              </a:rPr>
              <a:t>Dempster Shafer Theory</a:t>
            </a:r>
            <a:r>
              <a:rPr lang="en-US" sz="2600">
                <a:solidFill>
                  <a:schemeClr val="dk1"/>
                </a:solidFill>
                <a:latin typeface="Times New Roman"/>
                <a:ea typeface="Times New Roman"/>
                <a:cs typeface="Times New Roman"/>
                <a:sym typeface="Times New Roman"/>
              </a:rPr>
              <a:t> : A framework for reasoning with incomplete evidence.</a:t>
            </a:r>
            <a:endParaRPr/>
          </a:p>
          <a:p>
            <a:pPr indent="-165100" lvl="0" marL="0" marR="0" rtl="0" algn="l">
              <a:spcBef>
                <a:spcPts val="0"/>
              </a:spcBef>
              <a:spcAft>
                <a:spcPts val="0"/>
              </a:spcAft>
              <a:buClr>
                <a:schemeClr val="dk1"/>
              </a:buClr>
              <a:buSzPts val="2600"/>
              <a:buFont typeface="Calibri"/>
              <a:buAutoNum type="arabicPeriod"/>
            </a:pPr>
            <a:r>
              <a:rPr b="1" lang="en-US" sz="2600">
                <a:solidFill>
                  <a:schemeClr val="dk1"/>
                </a:solidFill>
                <a:latin typeface="Times New Roman"/>
                <a:ea typeface="Times New Roman"/>
                <a:cs typeface="Times New Roman"/>
                <a:sym typeface="Times New Roman"/>
              </a:rPr>
              <a:t>Non-monotonic Logic</a:t>
            </a:r>
            <a:r>
              <a:rPr lang="en-US" sz="2600">
                <a:solidFill>
                  <a:schemeClr val="dk1"/>
                </a:solidFill>
                <a:latin typeface="Times New Roman"/>
                <a:ea typeface="Times New Roman"/>
                <a:cs typeface="Times New Roman"/>
                <a:sym typeface="Times New Roman"/>
              </a:rPr>
              <a:t> : Allows conclusions to be withdrawn if new evidence </a:t>
            </a:r>
            <a:endParaRPr/>
          </a:p>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contradicts them.</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61" name="Google Shape;461;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62" name="Google Shape;462;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3" name="Google Shape;463;p44"/>
          <p:cNvSpPr txBox="1"/>
          <p:nvPr/>
        </p:nvSpPr>
        <p:spPr>
          <a:xfrm>
            <a:off x="105266" y="118453"/>
            <a:ext cx="11981468"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2060"/>
                </a:solidFill>
                <a:latin typeface="Times New Roman"/>
                <a:ea typeface="Times New Roman"/>
                <a:cs typeface="Times New Roman"/>
                <a:sym typeface="Times New Roman"/>
              </a:rPr>
              <a:t>Applications of Uncertain Reasoning:</a:t>
            </a:r>
            <a:endParaRPr/>
          </a:p>
          <a:p>
            <a:pPr indent="0" lvl="0" marL="0" marR="0" rtl="0" algn="l">
              <a:spcBef>
                <a:spcPts val="0"/>
              </a:spcBef>
              <a:spcAft>
                <a:spcPts val="0"/>
              </a:spcAft>
              <a:buNone/>
            </a:pPr>
            <a:r>
              <a:t/>
            </a:r>
            <a:endParaRPr b="1" sz="1400">
              <a:solidFill>
                <a:srgbClr val="002060"/>
              </a:solidFill>
              <a:latin typeface="Times New Roman"/>
              <a:ea typeface="Times New Roman"/>
              <a:cs typeface="Times New Roman"/>
              <a:sym typeface="Times New Roman"/>
            </a:endParaRPr>
          </a:p>
          <a:p>
            <a:pPr indent="-177800" lvl="0" marL="0" marR="0" rtl="0" algn="l">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Medical diagnosis</a:t>
            </a:r>
            <a:r>
              <a:rPr lang="en-US" sz="2800">
                <a:solidFill>
                  <a:schemeClr val="dk1"/>
                </a:solidFill>
                <a:latin typeface="Times New Roman"/>
                <a:ea typeface="Times New Roman"/>
                <a:cs typeface="Times New Roman"/>
                <a:sym typeface="Times New Roman"/>
              </a:rPr>
              <a:t> (disease prediction from symptoms).</a:t>
            </a:r>
            <a:endParaRPr/>
          </a:p>
          <a:p>
            <a:pPr indent="-177800" lvl="0" marL="0" marR="0" rtl="0" algn="l">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Weather forecasting</a:t>
            </a:r>
            <a:r>
              <a:rPr lang="en-US" sz="2800">
                <a:solidFill>
                  <a:schemeClr val="dk1"/>
                </a:solidFill>
                <a:latin typeface="Times New Roman"/>
                <a:ea typeface="Times New Roman"/>
                <a:cs typeface="Times New Roman"/>
                <a:sym typeface="Times New Roman"/>
              </a:rPr>
              <a:t>.</a:t>
            </a:r>
            <a:endParaRPr/>
          </a:p>
          <a:p>
            <a:pPr indent="-177800" lvl="0" marL="0" marR="0" rtl="0" algn="l">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Robotics</a:t>
            </a:r>
            <a:r>
              <a:rPr lang="en-US" sz="2800">
                <a:solidFill>
                  <a:schemeClr val="dk1"/>
                </a:solidFill>
                <a:latin typeface="Times New Roman"/>
                <a:ea typeface="Times New Roman"/>
                <a:cs typeface="Times New Roman"/>
                <a:sym typeface="Times New Roman"/>
              </a:rPr>
              <a:t> (navigation with incomplete sensor data).</a:t>
            </a:r>
            <a:endParaRPr/>
          </a:p>
          <a:p>
            <a:pPr indent="-177800" lvl="0" marL="0" marR="0" rtl="0" algn="l">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Natural Language Processing</a:t>
            </a:r>
            <a:r>
              <a:rPr lang="en-US" sz="2800">
                <a:solidFill>
                  <a:schemeClr val="dk1"/>
                </a:solidFill>
                <a:latin typeface="Times New Roman"/>
                <a:ea typeface="Times New Roman"/>
                <a:cs typeface="Times New Roman"/>
                <a:sym typeface="Times New Roman"/>
              </a:rPr>
              <a:t> (understanding ambiguous human language).</a:t>
            </a:r>
            <a:endParaRPr/>
          </a:p>
          <a:p>
            <a:pPr indent="-177800" lvl="0" marL="0" marR="0" rtl="0" algn="l">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Machine learning &amp; AI</a:t>
            </a:r>
            <a:r>
              <a:rPr lang="en-US" sz="2800">
                <a:solidFill>
                  <a:schemeClr val="dk1"/>
                </a:solidFill>
                <a:latin typeface="Times New Roman"/>
                <a:ea typeface="Times New Roman"/>
                <a:cs typeface="Times New Roman"/>
                <a:sym typeface="Times New Roman"/>
              </a:rPr>
              <a:t> (decision-making in uncertain environments).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69" name="Google Shape;469;p4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70" name="Google Shape;470;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1" name="Google Shape;471;p45"/>
          <p:cNvSpPr txBox="1"/>
          <p:nvPr/>
        </p:nvSpPr>
        <p:spPr>
          <a:xfrm>
            <a:off x="94268" y="181542"/>
            <a:ext cx="11943761" cy="31700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Uncertainty</a:t>
            </a:r>
            <a:endParaRPr/>
          </a:p>
          <a:p>
            <a:pPr indent="0" lvl="0" marL="0" marR="0" rtl="0" algn="l">
              <a:spcBef>
                <a:spcPts val="0"/>
              </a:spcBef>
              <a:spcAft>
                <a:spcPts val="0"/>
              </a:spcAft>
              <a:buNone/>
            </a:pPr>
            <a:r>
              <a:rPr b="1" lang="en-US" sz="2800">
                <a:solidFill>
                  <a:srgbClr val="002060"/>
                </a:solidFill>
                <a:latin typeface="Times New Roman"/>
                <a:ea typeface="Times New Roman"/>
                <a:cs typeface="Times New Roman"/>
                <a:sym typeface="Times New Roman"/>
              </a:rPr>
              <a:t>Definition : </a:t>
            </a:r>
            <a:endParaRPr b="1" sz="28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Uncertainty</a:t>
            </a:r>
            <a:r>
              <a:rPr lang="en-US" sz="2800">
                <a:solidFill>
                  <a:schemeClr val="dk1"/>
                </a:solidFill>
                <a:latin typeface="Times New Roman"/>
                <a:ea typeface="Times New Roman"/>
                <a:cs typeface="Times New Roman"/>
                <a:sym typeface="Times New Roman"/>
              </a:rPr>
              <a:t> is the lack of complete certainty about knowledge, facts, or outcomes. In Artificial Intelligence and reasoning systems, uncertainty arises when information is </a:t>
            </a:r>
            <a:r>
              <a:rPr b="1" lang="en-US" sz="2800">
                <a:solidFill>
                  <a:schemeClr val="dk1"/>
                </a:solidFill>
                <a:latin typeface="Times New Roman"/>
                <a:ea typeface="Times New Roman"/>
                <a:cs typeface="Times New Roman"/>
                <a:sym typeface="Times New Roman"/>
              </a:rPr>
              <a:t>incomplete, inaccurate, unclear, or probabilistic</a:t>
            </a:r>
            <a:r>
              <a:rPr lang="en-US" sz="2800">
                <a:solidFill>
                  <a:schemeClr val="dk1"/>
                </a:solidFill>
                <a:latin typeface="Times New Roman"/>
                <a:ea typeface="Times New Roman"/>
                <a:cs typeface="Times New Roman"/>
                <a:sym typeface="Times New Roman"/>
              </a:rPr>
              <a:t>.</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It represents the degree of belief or confidence in an event rather than absolute truth.</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77" name="Google Shape;477;p4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78" name="Google Shape;478;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9" name="Google Shape;479;p46"/>
          <p:cNvSpPr txBox="1"/>
          <p:nvPr/>
        </p:nvSpPr>
        <p:spPr>
          <a:xfrm>
            <a:off x="131974" y="185158"/>
            <a:ext cx="11924907" cy="59708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Q1. Probability of Event </a:t>
            </a:r>
            <a:endParaRPr b="1"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medical test detects a disease with </a:t>
            </a:r>
            <a:r>
              <a:rPr b="1" lang="en-US" sz="2800">
                <a:solidFill>
                  <a:schemeClr val="dk1"/>
                </a:solidFill>
                <a:latin typeface="Times New Roman"/>
                <a:ea typeface="Times New Roman"/>
                <a:cs typeface="Times New Roman"/>
                <a:sym typeface="Times New Roman"/>
              </a:rPr>
              <a:t>90% accuracy</a:t>
            </a:r>
            <a:r>
              <a:rPr lang="en-US" sz="2800">
                <a:solidFill>
                  <a:schemeClr val="dk1"/>
                </a:solidFill>
                <a:latin typeface="Times New Roman"/>
                <a:ea typeface="Times New Roman"/>
                <a:cs typeface="Times New Roman"/>
                <a:sym typeface="Times New Roman"/>
              </a:rPr>
              <a:t>. The disease occurs in </a:t>
            </a:r>
            <a:r>
              <a:rPr b="1" lang="en-US" sz="2800">
                <a:solidFill>
                  <a:schemeClr val="dk1"/>
                </a:solidFill>
                <a:latin typeface="Times New Roman"/>
                <a:ea typeface="Times New Roman"/>
                <a:cs typeface="Times New Roman"/>
                <a:sym typeface="Times New Roman"/>
              </a:rPr>
              <a:t>1% of the population</a:t>
            </a:r>
            <a:r>
              <a:rPr lang="en-US" sz="2800">
                <a:solidFill>
                  <a:schemeClr val="dk1"/>
                </a:solidFill>
                <a:latin typeface="Times New Roman"/>
                <a:ea typeface="Times New Roman"/>
                <a:cs typeface="Times New Roman"/>
                <a:sym typeface="Times New Roman"/>
              </a:rPr>
              <a:t>.</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a person tests positive, what is the probability that the person actually has the disease? (Use Bayes’ theorem.)</a:t>
            </a:r>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Q2. Fuzzy Logic</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In a fuzzy set describing “tall people”:</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A person of height 170 cm has membership degree 0.4.</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A person of height 190 cm has membership degree 0.9.</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If a rule is:</a:t>
            </a:r>
            <a:br>
              <a:rPr lang="en-US" sz="2800">
                <a:solidFill>
                  <a:schemeClr val="dk1"/>
                </a:solidFill>
                <a:latin typeface="Times New Roman"/>
                <a:ea typeface="Times New Roman"/>
                <a:cs typeface="Times New Roman"/>
                <a:sym typeface="Times New Roman"/>
              </a:rPr>
            </a:br>
            <a:r>
              <a:rPr b="1" lang="en-US" sz="2800">
                <a:solidFill>
                  <a:schemeClr val="dk1"/>
                </a:solidFill>
                <a:latin typeface="Times New Roman"/>
                <a:ea typeface="Times New Roman"/>
                <a:cs typeface="Times New Roman"/>
                <a:sym typeface="Times New Roman"/>
              </a:rPr>
              <a:t>IF person is tall THEN eligible for basketball team</a:t>
            </a:r>
            <a:r>
              <a:rPr lang="en-US" sz="2800">
                <a:solidFill>
                  <a:schemeClr val="dk1"/>
                </a:solidFill>
                <a:latin typeface="Times New Roman"/>
                <a:ea typeface="Times New Roman"/>
                <a:cs typeface="Times New Roman"/>
                <a:sym typeface="Times New Roman"/>
              </a:rPr>
              <a:t>,</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determine the eligibility degree for a person with height 170 cm and 190 cm.</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85" name="Google Shape;485;p4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86" name="Google Shape;486;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7" name="Google Shape;487;p47"/>
          <p:cNvSpPr txBox="1"/>
          <p:nvPr/>
        </p:nvSpPr>
        <p:spPr>
          <a:xfrm>
            <a:off x="207390" y="177920"/>
            <a:ext cx="11811785"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Q3. Bayesian Network Inference</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Consider a Bayesian network for </a:t>
            </a:r>
            <a:r>
              <a:rPr b="1" lang="en-US" sz="2800">
                <a:solidFill>
                  <a:schemeClr val="dk1"/>
                </a:solidFill>
                <a:latin typeface="Times New Roman"/>
                <a:ea typeface="Times New Roman"/>
                <a:cs typeface="Times New Roman"/>
                <a:sym typeface="Times New Roman"/>
              </a:rPr>
              <a:t>Rain (R)</a:t>
            </a:r>
            <a:r>
              <a:rPr lang="en-US" sz="2800">
                <a:solidFill>
                  <a:schemeClr val="dk1"/>
                </a:solidFill>
                <a:latin typeface="Times New Roman"/>
                <a:ea typeface="Times New Roman"/>
                <a:cs typeface="Times New Roman"/>
                <a:sym typeface="Times New Roman"/>
              </a:rPr>
              <a:t> and </a:t>
            </a:r>
            <a:r>
              <a:rPr b="1" lang="en-US" sz="2800">
                <a:solidFill>
                  <a:schemeClr val="dk1"/>
                </a:solidFill>
                <a:latin typeface="Times New Roman"/>
                <a:ea typeface="Times New Roman"/>
                <a:cs typeface="Times New Roman"/>
                <a:sym typeface="Times New Roman"/>
              </a:rPr>
              <a:t>Sprinkler (S)</a:t>
            </a:r>
            <a:r>
              <a:rPr lang="en-US" sz="2800">
                <a:solidFill>
                  <a:schemeClr val="dk1"/>
                </a:solidFill>
                <a:latin typeface="Times New Roman"/>
                <a:ea typeface="Times New Roman"/>
                <a:cs typeface="Times New Roman"/>
                <a:sym typeface="Times New Roman"/>
              </a:rPr>
              <a:t> causing the </a:t>
            </a:r>
            <a:r>
              <a:rPr b="1" lang="en-US" sz="2800">
                <a:solidFill>
                  <a:schemeClr val="dk1"/>
                </a:solidFill>
                <a:latin typeface="Times New Roman"/>
                <a:ea typeface="Times New Roman"/>
                <a:cs typeface="Times New Roman"/>
                <a:sym typeface="Times New Roman"/>
              </a:rPr>
              <a:t>Grass Wet (G)</a:t>
            </a:r>
            <a:r>
              <a:rPr lang="en-US" sz="2800">
                <a:solidFill>
                  <a:schemeClr val="dk1"/>
                </a:solidFill>
                <a:latin typeface="Times New Roman"/>
                <a:ea typeface="Times New Roman"/>
                <a:cs typeface="Times New Roman"/>
                <a:sym typeface="Times New Roman"/>
              </a:rPr>
              <a:t>:</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P(R=1) = 0.2, P(S=1) = 0.5.</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P(G=1 | R=1, S=1) = 0.95.</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P(G=1 | R=1, S=0) = 0.9.</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P(G=1 | R=0, S=1) = 0.8.</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P(G=1 | R=0, S=0) = 0.0.</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Find </a:t>
            </a:r>
            <a:r>
              <a:rPr b="1" lang="en-US" sz="2800">
                <a:solidFill>
                  <a:schemeClr val="dk1"/>
                </a:solidFill>
                <a:latin typeface="Times New Roman"/>
                <a:ea typeface="Times New Roman"/>
                <a:cs typeface="Times New Roman"/>
                <a:sym typeface="Times New Roman"/>
              </a:rPr>
              <a:t>P(G=1)</a:t>
            </a:r>
            <a:r>
              <a:rPr lang="en-US" sz="2800">
                <a:solidFill>
                  <a:schemeClr val="dk1"/>
                </a:solidFill>
                <a:latin typeface="Times New Roman"/>
                <a:ea typeface="Times New Roman"/>
                <a:cs typeface="Times New Roman"/>
                <a:sym typeface="Times New Roman"/>
              </a:rPr>
              <a:t>, i.e., the probability that the grass is wet.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493" name="Google Shape;493;p4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494" name="Google Shape;494;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5" name="Google Shape;495;p48"/>
          <p:cNvSpPr txBox="1"/>
          <p:nvPr/>
        </p:nvSpPr>
        <p:spPr>
          <a:xfrm>
            <a:off x="103694" y="209100"/>
            <a:ext cx="11924907"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Q4. Decision-Making under Uncertainty</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An autonomous car must decide whether to </a:t>
            </a:r>
            <a:r>
              <a:rPr b="1" lang="en-US" sz="2800">
                <a:solidFill>
                  <a:schemeClr val="dk1"/>
                </a:solidFill>
                <a:latin typeface="Times New Roman"/>
                <a:ea typeface="Times New Roman"/>
                <a:cs typeface="Times New Roman"/>
                <a:sym typeface="Times New Roman"/>
              </a:rPr>
              <a:t>stop</a:t>
            </a:r>
            <a:r>
              <a:rPr lang="en-US" sz="2800">
                <a:solidFill>
                  <a:schemeClr val="dk1"/>
                </a:solidFill>
                <a:latin typeface="Times New Roman"/>
                <a:ea typeface="Times New Roman"/>
                <a:cs typeface="Times New Roman"/>
                <a:sym typeface="Times New Roman"/>
              </a:rPr>
              <a:t> or </a:t>
            </a:r>
            <a:r>
              <a:rPr b="1" lang="en-US" sz="2800">
                <a:solidFill>
                  <a:schemeClr val="dk1"/>
                </a:solidFill>
                <a:latin typeface="Times New Roman"/>
                <a:ea typeface="Times New Roman"/>
                <a:cs typeface="Times New Roman"/>
                <a:sym typeface="Times New Roman"/>
              </a:rPr>
              <a:t>go</a:t>
            </a:r>
            <a:r>
              <a:rPr lang="en-US" sz="2800">
                <a:solidFill>
                  <a:schemeClr val="dk1"/>
                </a:solidFill>
                <a:latin typeface="Times New Roman"/>
                <a:ea typeface="Times New Roman"/>
                <a:cs typeface="Times New Roman"/>
                <a:sym typeface="Times New Roman"/>
              </a:rPr>
              <a:t> at a traffic signal if the sensor is unreliable.</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Probability that the light is actually RED = 0.7, GREEN = 0.3.</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If the car GOES on RED → penalty = -100.</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If the car STOPS on GREEN → penalty = -10.</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If the car GOES on GREEN → reward = +50.</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If the car STOPS on RED → reward = 0.</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Which action (STOP or GO) maximizes the expected utility? Show calculations.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01" name="Google Shape;501;p4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02" name="Google Shape;502;p4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3" name="Google Shape;503;p49"/>
          <p:cNvSpPr txBox="1"/>
          <p:nvPr/>
        </p:nvSpPr>
        <p:spPr>
          <a:xfrm>
            <a:off x="103695" y="98884"/>
            <a:ext cx="11981468" cy="57554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Probability</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Definition:</a:t>
            </a:r>
            <a:br>
              <a:rPr lang="en-US" sz="2800">
                <a:solidFill>
                  <a:schemeClr val="dk1"/>
                </a:solidFill>
                <a:latin typeface="Times New Roman"/>
                <a:ea typeface="Times New Roman"/>
                <a:cs typeface="Times New Roman"/>
                <a:sym typeface="Times New Roman"/>
              </a:rPr>
            </a:br>
            <a:r>
              <a:rPr b="1" lang="en-US" sz="2800">
                <a:solidFill>
                  <a:schemeClr val="dk1"/>
                </a:solidFill>
                <a:latin typeface="Times New Roman"/>
                <a:ea typeface="Times New Roman"/>
                <a:cs typeface="Times New Roman"/>
                <a:sym typeface="Times New Roman"/>
              </a:rPr>
              <a:t>Probability</a:t>
            </a:r>
            <a:r>
              <a:rPr lang="en-US" sz="2800">
                <a:solidFill>
                  <a:schemeClr val="dk1"/>
                </a:solidFill>
                <a:latin typeface="Times New Roman"/>
                <a:ea typeface="Times New Roman"/>
                <a:cs typeface="Times New Roman"/>
                <a:sym typeface="Times New Roman"/>
              </a:rPr>
              <a:t> is a measure of the likelihood that a specific event will occur. It quantifies uncertainty and ranges from 0 (impossible event) to 1 (certain event). In AI and Machine Learning (ML), probability is used to </a:t>
            </a:r>
            <a:r>
              <a:rPr b="1" lang="en-US" sz="2800">
                <a:solidFill>
                  <a:schemeClr val="dk1"/>
                </a:solidFill>
                <a:latin typeface="Times New Roman"/>
                <a:ea typeface="Times New Roman"/>
                <a:cs typeface="Times New Roman"/>
                <a:sym typeface="Times New Roman"/>
              </a:rPr>
              <a:t>model uncertainty in data, predictions, and decisions</a:t>
            </a:r>
            <a:r>
              <a:rPr lang="en-US" sz="2800">
                <a:solidFill>
                  <a:schemeClr val="dk1"/>
                </a:solidFill>
                <a:latin typeface="Times New Roman"/>
                <a:ea typeface="Times New Roman"/>
                <a:cs typeface="Times New Roman"/>
                <a:sym typeface="Times New Roman"/>
              </a:rPr>
              <a:t>, allowing algorithms to make informed choices even when complete information is unavailable. </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For example:</a:t>
            </a:r>
            <a:endParaRPr/>
          </a:p>
          <a:p>
            <a:pPr indent="-177800" lvl="0" marL="0" marR="0" rtl="0" algn="just">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Predicting whether an email is spam based on features.</a:t>
            </a:r>
            <a:endParaRPr/>
          </a:p>
          <a:p>
            <a:pPr indent="-177800" lvl="0" marL="0" marR="0" rtl="0" algn="just">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Estimating the chance of a patient having a disease given symptoms.</a:t>
            </a:r>
            <a:endParaRPr/>
          </a:p>
          <a:p>
            <a:pPr indent="-177800" lvl="0" marL="0" marR="0" rtl="0" algn="just">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Classifying images where the model outputs a probability distribution over classes.</a:t>
            </a:r>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143" name="Google Shape;143;p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144" name="Google Shape;144;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machinelearningplus.com/..." id="145" name="Google Shape;145;p5"/>
          <p:cNvPicPr preferRelativeResize="0"/>
          <p:nvPr/>
        </p:nvPicPr>
        <p:blipFill rotWithShape="1">
          <a:blip r:embed="rId3">
            <a:alphaModFix/>
          </a:blip>
          <a:srcRect b="0" l="0" r="0" t="0"/>
          <a:stretch/>
        </p:blipFill>
        <p:spPr>
          <a:xfrm>
            <a:off x="1910600" y="165561"/>
            <a:ext cx="8496595" cy="3859687"/>
          </a:xfrm>
          <a:prstGeom prst="rect">
            <a:avLst/>
          </a:prstGeom>
          <a:noFill/>
          <a:ln>
            <a:noFill/>
          </a:ln>
        </p:spPr>
      </p:pic>
      <p:sp>
        <p:nvSpPr>
          <p:cNvPr id="146" name="Google Shape;146;p5"/>
          <p:cNvSpPr txBox="1"/>
          <p:nvPr/>
        </p:nvSpPr>
        <p:spPr>
          <a:xfrm>
            <a:off x="3047215" y="4311199"/>
            <a:ext cx="609442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Simple Weather Markov Chain</a:t>
            </a:r>
            <a:r>
              <a:rPr lang="en-US" sz="1800">
                <a:solidFill>
                  <a:schemeClr val="dk1"/>
                </a:solidFill>
                <a:latin typeface="Calibri"/>
                <a:ea typeface="Calibri"/>
                <a:cs typeface="Calibri"/>
                <a:sym typeface="Calibri"/>
              </a:rPr>
              <a:t> – A clear state diagram showing transitions—e.g., between "Sunny," "Cloudy," and "Rainy"—with probabilities labeled on arrows. This represents a classic, low-dimensional example of a Markov chain.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09" name="Google Shape;509;p5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10" name="Google Shape;510;p5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1" name="Google Shape;511;p50"/>
          <p:cNvSpPr txBox="1"/>
          <p:nvPr/>
        </p:nvSpPr>
        <p:spPr>
          <a:xfrm>
            <a:off x="103694" y="184445"/>
            <a:ext cx="11972041"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Q1. Naive Bayes Classification </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Naive Bayes classifier is trained to classify emails as </a:t>
            </a:r>
            <a:r>
              <a:rPr b="1" lang="en-US" sz="2800">
                <a:solidFill>
                  <a:schemeClr val="dk1"/>
                </a:solidFill>
                <a:latin typeface="Times New Roman"/>
                <a:ea typeface="Times New Roman"/>
                <a:cs typeface="Times New Roman"/>
                <a:sym typeface="Times New Roman"/>
              </a:rPr>
              <a:t>Spam</a:t>
            </a:r>
            <a:r>
              <a:rPr lang="en-US" sz="2800">
                <a:solidFill>
                  <a:schemeClr val="dk1"/>
                </a:solidFill>
                <a:latin typeface="Times New Roman"/>
                <a:ea typeface="Times New Roman"/>
                <a:cs typeface="Times New Roman"/>
                <a:sym typeface="Times New Roman"/>
              </a:rPr>
              <a:t> or </a:t>
            </a:r>
            <a:r>
              <a:rPr b="1" lang="en-US" sz="2800">
                <a:solidFill>
                  <a:schemeClr val="dk1"/>
                </a:solidFill>
                <a:latin typeface="Times New Roman"/>
                <a:ea typeface="Times New Roman"/>
                <a:cs typeface="Times New Roman"/>
                <a:sym typeface="Times New Roman"/>
              </a:rPr>
              <a:t>Not Spam</a:t>
            </a:r>
            <a:r>
              <a:rPr lang="en-US" sz="2800">
                <a:solidFill>
                  <a:schemeClr val="dk1"/>
                </a:solidFill>
                <a:latin typeface="Times New Roman"/>
                <a:ea typeface="Times New Roman"/>
                <a:cs typeface="Times New Roman"/>
                <a:sym typeface="Times New Roman"/>
              </a:rPr>
              <a:t>.</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P(Spam) = 0.3, P(Not Spam) = 0.7</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P(“offer ”| Spam) = 0.8,   P(“ offer ” | Not Spam) = 0.1</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 free”| Spam) = 0.7, P(“ free”| Not Spam) = 0.05</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If an email contains the words “offer” and “free,” compute the </a:t>
            </a:r>
            <a:r>
              <a:rPr b="1" lang="en-US" sz="2800">
                <a:solidFill>
                  <a:schemeClr val="dk1"/>
                </a:solidFill>
                <a:latin typeface="Times New Roman"/>
                <a:ea typeface="Times New Roman"/>
                <a:cs typeface="Times New Roman"/>
                <a:sym typeface="Times New Roman"/>
              </a:rPr>
              <a:t>posterior probability that it is Spam</a:t>
            </a:r>
            <a:r>
              <a:rPr lang="en-US" sz="28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17" name="Google Shape;517;p5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18" name="Google Shape;518;p5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9" name="Google Shape;519;p51"/>
          <p:cNvSpPr txBox="1"/>
          <p:nvPr/>
        </p:nvSpPr>
        <p:spPr>
          <a:xfrm>
            <a:off x="113122" y="184443"/>
            <a:ext cx="11906053"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Q2. Probability in Regression </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linear regression model predicts house prices. Assume the error term ϵ is normally distributed:</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ϵ∼N(0,42).</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Predicted price for a house = 50 lakh.</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Observed price = 56 lakh.</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Compute the </a:t>
            </a:r>
            <a:r>
              <a:rPr b="1" lang="en-US" sz="2800">
                <a:solidFill>
                  <a:schemeClr val="dk1"/>
                </a:solidFill>
                <a:latin typeface="Times New Roman"/>
                <a:ea typeface="Times New Roman"/>
                <a:cs typeface="Times New Roman"/>
                <a:sym typeface="Times New Roman"/>
              </a:rPr>
              <a:t>probability of observing a price of 56 lakh or higher</a:t>
            </a:r>
            <a:r>
              <a:rPr lang="en-US" sz="2800">
                <a:solidFill>
                  <a:schemeClr val="dk1"/>
                </a:solidFill>
                <a:latin typeface="Times New Roman"/>
                <a:ea typeface="Times New Roman"/>
                <a:cs typeface="Times New Roman"/>
                <a:sym typeface="Times New Roman"/>
              </a:rPr>
              <a:t> using the standard normal distribution.</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25" name="Google Shape;525;p5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26" name="Google Shape;526;p5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7" name="Google Shape;527;p52"/>
          <p:cNvSpPr txBox="1"/>
          <p:nvPr/>
        </p:nvSpPr>
        <p:spPr>
          <a:xfrm>
            <a:off x="141402" y="181538"/>
            <a:ext cx="11972041"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Q3. Conditional Probability in Classification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In a dataset of 10,000 images:</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60% are cats, 40% are dogs.</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A classifier detects cats with 90% accuracy and misclassifies dogs as cats 20% of the time.</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If the classifier predicts an image as a cat, compute the </a:t>
            </a:r>
            <a:r>
              <a:rPr b="1" lang="en-US" sz="2800">
                <a:solidFill>
                  <a:schemeClr val="dk1"/>
                </a:solidFill>
                <a:latin typeface="Times New Roman"/>
                <a:ea typeface="Times New Roman"/>
                <a:cs typeface="Times New Roman"/>
                <a:sym typeface="Times New Roman"/>
              </a:rPr>
              <a:t>probability that it actually is a cat</a:t>
            </a:r>
            <a:r>
              <a:rPr lang="en-US" sz="28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33" name="Google Shape;533;p5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34" name="Google Shape;534;p5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35" name="Google Shape;535;p53"/>
          <p:cNvSpPr txBox="1"/>
          <p:nvPr/>
        </p:nvSpPr>
        <p:spPr>
          <a:xfrm>
            <a:off x="113122" y="275810"/>
            <a:ext cx="11962614" cy="3108543"/>
          </a:xfrm>
          <a:prstGeom prst="rect">
            <a:avLst/>
          </a:prstGeom>
          <a:blipFill rotWithShape="1">
            <a:blip r:embed="rId3">
              <a:alphaModFix/>
            </a:blip>
            <a:stretch>
              <a:fillRect b="-4507" l="-1069" r="-1681" t="-196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41" name="Google Shape;541;p5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42" name="Google Shape;542;p5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3" name="Google Shape;543;p54"/>
          <p:cNvSpPr txBox="1"/>
          <p:nvPr/>
        </p:nvSpPr>
        <p:spPr>
          <a:xfrm>
            <a:off x="103694" y="220709"/>
            <a:ext cx="12000321" cy="53245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Joint Probability</a:t>
            </a:r>
            <a:endParaRPr/>
          </a:p>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Definition:</a:t>
            </a:r>
            <a:endParaRPr/>
          </a:p>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Joint Probability</a:t>
            </a:r>
            <a:r>
              <a:rPr lang="en-US" sz="2800">
                <a:solidFill>
                  <a:schemeClr val="dk1"/>
                </a:solidFill>
                <a:latin typeface="Times New Roman"/>
                <a:ea typeface="Times New Roman"/>
                <a:cs typeface="Times New Roman"/>
                <a:sym typeface="Times New Roman"/>
              </a:rPr>
              <a:t> measures the probability of </a:t>
            </a:r>
            <a:r>
              <a:rPr b="1" lang="en-US" sz="2800">
                <a:solidFill>
                  <a:schemeClr val="dk1"/>
                </a:solidFill>
                <a:latin typeface="Times New Roman"/>
                <a:ea typeface="Times New Roman"/>
                <a:cs typeface="Times New Roman"/>
                <a:sym typeface="Times New Roman"/>
              </a:rPr>
              <a:t>two or more events occurring simultaneously</a:t>
            </a:r>
            <a:r>
              <a:rPr lang="en-US" sz="2800">
                <a:solidFill>
                  <a:schemeClr val="dk1"/>
                </a:solidFill>
                <a:latin typeface="Times New Roman"/>
                <a:ea typeface="Times New Roman"/>
                <a:cs typeface="Times New Roman"/>
                <a:sym typeface="Times New Roman"/>
              </a:rPr>
              <a:t>.</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Mathematically, for two events A and B:</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           P(A∩B)=P(A and B) </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Joint probabilities are essential for:</a:t>
            </a:r>
            <a:endParaRPr/>
          </a:p>
          <a:p>
            <a:pPr indent="-177800" lvl="0" marL="0" marR="0" rtl="0" algn="just">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Naive Bayes classifiers</a:t>
            </a:r>
            <a:r>
              <a:rPr lang="en-US" sz="2800">
                <a:solidFill>
                  <a:schemeClr val="dk1"/>
                </a:solidFill>
                <a:latin typeface="Times New Roman"/>
                <a:ea typeface="Times New Roman"/>
                <a:cs typeface="Times New Roman"/>
                <a:sym typeface="Times New Roman"/>
              </a:rPr>
              <a:t> (combining feature probabilities)</a:t>
            </a:r>
            <a:endParaRPr/>
          </a:p>
          <a:p>
            <a:pPr indent="-177800" lvl="0" marL="0" marR="0" rtl="0" algn="just">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Bayesian Networks</a:t>
            </a:r>
            <a:r>
              <a:rPr lang="en-US" sz="2800">
                <a:solidFill>
                  <a:schemeClr val="dk1"/>
                </a:solidFill>
                <a:latin typeface="Times New Roman"/>
                <a:ea typeface="Times New Roman"/>
                <a:cs typeface="Times New Roman"/>
                <a:sym typeface="Times New Roman"/>
              </a:rPr>
              <a:t> (modeling dependencies between variables)</a:t>
            </a:r>
            <a:endParaRPr/>
          </a:p>
          <a:p>
            <a:pPr indent="-177800" lvl="0" marL="0" marR="0" rtl="0" algn="just">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Hidden Markov Models (HMMs)</a:t>
            </a:r>
            <a:r>
              <a:rPr lang="en-US" sz="2800">
                <a:solidFill>
                  <a:schemeClr val="dk1"/>
                </a:solidFill>
                <a:latin typeface="Times New Roman"/>
                <a:ea typeface="Times New Roman"/>
                <a:cs typeface="Times New Roman"/>
                <a:sym typeface="Times New Roman"/>
              </a:rPr>
              <a:t> (joint probability over sequences of states and   </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  observations)</a:t>
            </a:r>
            <a:endParaRPr/>
          </a:p>
          <a:p>
            <a:pPr indent="-177800" lvl="0" marL="0" marR="0" rtl="0" algn="just">
              <a:spcBef>
                <a:spcPts val="0"/>
              </a:spcBef>
              <a:spcAft>
                <a:spcPts val="0"/>
              </a:spcAft>
              <a:buClr>
                <a:schemeClr val="dk1"/>
              </a:buClr>
              <a:buSzPts val="2800"/>
              <a:buFont typeface="Arial"/>
              <a:buChar char="•"/>
            </a:pPr>
            <a:r>
              <a:rPr b="1" lang="en-US" sz="2800">
                <a:solidFill>
                  <a:schemeClr val="dk1"/>
                </a:solidFill>
                <a:latin typeface="Times New Roman"/>
                <a:ea typeface="Times New Roman"/>
                <a:cs typeface="Times New Roman"/>
                <a:sym typeface="Times New Roman"/>
              </a:rPr>
              <a:t>Multivariate probability distributions</a:t>
            </a:r>
            <a:r>
              <a:rPr lang="en-US" sz="2800">
                <a:solidFill>
                  <a:schemeClr val="dk1"/>
                </a:solidFill>
                <a:latin typeface="Times New Roman"/>
                <a:ea typeface="Times New Roman"/>
                <a:cs typeface="Times New Roman"/>
                <a:sym typeface="Times New Roman"/>
              </a:rPr>
              <a:t> in probabilistic machine learning models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5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49" name="Google Shape;549;p5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50" name="Google Shape;550;p5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1" name="Google Shape;551;p55"/>
          <p:cNvSpPr txBox="1"/>
          <p:nvPr/>
        </p:nvSpPr>
        <p:spPr>
          <a:xfrm>
            <a:off x="179108" y="190248"/>
            <a:ext cx="11868347"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Q1. Naive Bayes (Joint Probability)</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In a spam detection system:</a:t>
            </a:r>
            <a:endParaRPr/>
          </a:p>
          <a:p>
            <a:pPr indent="-177800" lvl="0" marL="0" marR="0" rtl="0" algn="just">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P(Spam) = 0.4, P(Not Spam) = 0.6</a:t>
            </a:r>
            <a:endParaRPr/>
          </a:p>
          <a:p>
            <a:pPr indent="-177800" lvl="0" marL="0" marR="0" rtl="0" algn="just">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 win ”| Spam) = 0.7,          P(“ prize ”| Spam) = 0.6</a:t>
            </a:r>
            <a:endParaRPr/>
          </a:p>
          <a:p>
            <a:pPr indent="-177800" lvl="0" marL="0" marR="0" rtl="0" algn="just">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 win”| Not Spam) = 0.1,    P(“ prize”| Not Spam) = 0.05</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If an email contains the words “win” and “prize,” compute the </a:t>
            </a:r>
            <a:r>
              <a:rPr b="1" lang="en-US" sz="2800">
                <a:solidFill>
                  <a:schemeClr val="dk1"/>
                </a:solidFill>
                <a:latin typeface="Times New Roman"/>
                <a:ea typeface="Times New Roman"/>
                <a:cs typeface="Times New Roman"/>
                <a:sym typeface="Times New Roman"/>
              </a:rPr>
              <a:t>joint probability of the email being Spam and containing these words</a:t>
            </a:r>
            <a:r>
              <a:rPr lang="en-US" sz="2800">
                <a:solidFill>
                  <a:schemeClr val="dk1"/>
                </a:solidFill>
                <a:latin typeface="Times New Roman"/>
                <a:ea typeface="Times New Roman"/>
                <a:cs typeface="Times New Roman"/>
                <a:sym typeface="Times New Roman"/>
              </a:rPr>
              <a:t>:</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P( Spam ∩ “ win ” ∩ “ prize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5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57" name="Google Shape;557;p5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58" name="Google Shape;558;p5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9" name="Google Shape;559;p56"/>
          <p:cNvSpPr txBox="1"/>
          <p:nvPr/>
        </p:nvSpPr>
        <p:spPr>
          <a:xfrm>
            <a:off x="113122" y="209103"/>
            <a:ext cx="11962614"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Q2. Feature Joint Probability in Image Classification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model classifies images as </a:t>
            </a:r>
            <a:r>
              <a:rPr b="1" lang="en-US" sz="2800">
                <a:solidFill>
                  <a:schemeClr val="dk1"/>
                </a:solidFill>
                <a:latin typeface="Times New Roman"/>
                <a:ea typeface="Times New Roman"/>
                <a:cs typeface="Times New Roman"/>
                <a:sym typeface="Times New Roman"/>
              </a:rPr>
              <a:t>Cat</a:t>
            </a:r>
            <a:r>
              <a:rPr lang="en-US" sz="2800">
                <a:solidFill>
                  <a:schemeClr val="dk1"/>
                </a:solidFill>
                <a:latin typeface="Times New Roman"/>
                <a:ea typeface="Times New Roman"/>
                <a:cs typeface="Times New Roman"/>
                <a:sym typeface="Times New Roman"/>
              </a:rPr>
              <a:t> or </a:t>
            </a:r>
            <a:r>
              <a:rPr b="1" lang="en-US" sz="2800">
                <a:solidFill>
                  <a:schemeClr val="dk1"/>
                </a:solidFill>
                <a:latin typeface="Times New Roman"/>
                <a:ea typeface="Times New Roman"/>
                <a:cs typeface="Times New Roman"/>
                <a:sym typeface="Times New Roman"/>
              </a:rPr>
              <a:t>Dog</a:t>
            </a:r>
            <a:r>
              <a:rPr lang="en-US" sz="2800">
                <a:solidFill>
                  <a:schemeClr val="dk1"/>
                </a:solidFill>
                <a:latin typeface="Times New Roman"/>
                <a:ea typeface="Times New Roman"/>
                <a:cs typeface="Times New Roman"/>
                <a:sym typeface="Times New Roman"/>
              </a:rPr>
              <a:t> based on two features: Fur Pattern (F) and Ear Shape (E).</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P(F=striped | Cat) = 0.6,    P(E=pointed | Cat) = 0.8</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P(F=striped | Dog) = 0.3,   P(E=pointed | Dog) = 0.4</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P(Cat) = 0.5, P(Dog) = 0.5</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Assuming features are independent given the class (Naive Bayes), compute the </a:t>
            </a:r>
            <a:r>
              <a:rPr b="1" lang="en-US" sz="2800">
                <a:solidFill>
                  <a:schemeClr val="dk1"/>
                </a:solidFill>
                <a:latin typeface="Times New Roman"/>
                <a:ea typeface="Times New Roman"/>
                <a:cs typeface="Times New Roman"/>
                <a:sym typeface="Times New Roman"/>
              </a:rPr>
              <a:t>joint probability</a:t>
            </a:r>
            <a:r>
              <a:rPr lang="en-US" sz="28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P(Cat ∩ F = striped ∩ E = pointed)</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65" name="Google Shape;565;p5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66" name="Google Shape;566;p5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7" name="Google Shape;567;p57"/>
          <p:cNvSpPr txBox="1"/>
          <p:nvPr/>
        </p:nvSpPr>
        <p:spPr>
          <a:xfrm>
            <a:off x="131974" y="212722"/>
            <a:ext cx="11943761"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Q3. Joint Probability in Bayesian Networks</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Consider a Bayesian network for Rain (R), Sprinkler (S), and Wet Grass (G):</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P(R=1) = 0.2,                       P(S=1) = 0.5</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P(G=1 | R=1, S=1) = 0.95,   P(G=1 | R=1, S=0) = 0.9</a:t>
            </a:r>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P(G=1 | R=0, S=1) = 0.8,     P(G=1 | R=0, S=0) = 0.0</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Compute the </a:t>
            </a:r>
            <a:r>
              <a:rPr b="1" lang="en-US" sz="2800">
                <a:solidFill>
                  <a:schemeClr val="dk1"/>
                </a:solidFill>
                <a:latin typeface="Times New Roman"/>
                <a:ea typeface="Times New Roman"/>
                <a:cs typeface="Times New Roman"/>
                <a:sym typeface="Times New Roman"/>
              </a:rPr>
              <a:t>joint probability</a:t>
            </a:r>
            <a:r>
              <a:rPr lang="en-US" sz="28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P(R=1∩S=1∩G=1)</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73" name="Google Shape;573;p5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74" name="Google Shape;574;p5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5" name="Google Shape;575;p58"/>
          <p:cNvSpPr txBox="1"/>
          <p:nvPr/>
        </p:nvSpPr>
        <p:spPr>
          <a:xfrm>
            <a:off x="150828" y="202583"/>
            <a:ext cx="11906053" cy="3970318"/>
          </a:xfrm>
          <a:prstGeom prst="rect">
            <a:avLst/>
          </a:prstGeom>
          <a:blipFill rotWithShape="1">
            <a:blip r:embed="rId3">
              <a:alphaModFix/>
            </a:blip>
            <a:stretch>
              <a:fillRect b="-3372" l="-1074" r="0" t="-153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81" name="Google Shape;581;p5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82" name="Google Shape;582;p5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3" name="Google Shape;583;p59"/>
          <p:cNvSpPr txBox="1"/>
          <p:nvPr/>
        </p:nvSpPr>
        <p:spPr>
          <a:xfrm>
            <a:off x="94268" y="6235"/>
            <a:ext cx="11943761" cy="6179512"/>
          </a:xfrm>
          <a:prstGeom prst="rect">
            <a:avLst/>
          </a:prstGeom>
          <a:blipFill rotWithShape="1">
            <a:blip r:embed="rId3">
              <a:alphaModFix/>
            </a:blip>
            <a:stretch>
              <a:fillRect b="0" l="-917" r="0" t="-88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152" name="Google Shape;152;p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153" name="Google Shape;153;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54" name="Google Shape;154;p6"/>
          <p:cNvPicPr preferRelativeResize="0"/>
          <p:nvPr/>
        </p:nvPicPr>
        <p:blipFill rotWithShape="1">
          <a:blip r:embed="rId3">
            <a:alphaModFix/>
          </a:blip>
          <a:srcRect b="0" l="0" r="0" t="0"/>
          <a:stretch/>
        </p:blipFill>
        <p:spPr>
          <a:xfrm>
            <a:off x="2938462" y="189910"/>
            <a:ext cx="6315075" cy="3722213"/>
          </a:xfrm>
          <a:prstGeom prst="rect">
            <a:avLst/>
          </a:prstGeom>
          <a:noFill/>
          <a:ln>
            <a:noFill/>
          </a:ln>
        </p:spPr>
      </p:pic>
      <p:sp>
        <p:nvSpPr>
          <p:cNvPr id="155" name="Google Shape;155;p6"/>
          <p:cNvSpPr txBox="1"/>
          <p:nvPr/>
        </p:nvSpPr>
        <p:spPr>
          <a:xfrm>
            <a:off x="3047215" y="4543968"/>
            <a:ext cx="609442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Generic Markov State Diagram</a:t>
            </a:r>
            <a:r>
              <a:rPr lang="en-US" sz="1800">
                <a:solidFill>
                  <a:schemeClr val="dk1"/>
                </a:solidFill>
                <a:latin typeface="Calibri"/>
                <a:ea typeface="Calibri"/>
                <a:cs typeface="Calibri"/>
                <a:sym typeface="Calibri"/>
              </a:rPr>
              <a:t> – A more abstract network of states connected by probabilistic transitions, useful for grasping the general structure.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89" name="Google Shape;589;p6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90" name="Google Shape;590;p6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91" name="Google Shape;591;p60"/>
          <p:cNvSpPr txBox="1"/>
          <p:nvPr/>
        </p:nvSpPr>
        <p:spPr>
          <a:xfrm>
            <a:off x="122548" y="170912"/>
            <a:ext cx="11924908" cy="575978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Q1. Spam Detection </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 Naive Bayes spam filter:</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P(Spam) = 0.4,     P(Not Spam) = 0.6</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 offer ”| Spam) = 0.7,    P(“ offer ”| Not Spam) = 0.1</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an email contains the word “offer,” compute the posterior probability that it is Spam using Bayes’ theorem.</a:t>
            </a:r>
            <a:endParaRPr/>
          </a:p>
          <a:p>
            <a:pPr indent="0" lvl="0" marL="0" marR="0" rtl="0" algn="l">
              <a:lnSpc>
                <a:spcPct val="115000"/>
              </a:lnSpc>
              <a:spcBef>
                <a:spcPts val="2000"/>
              </a:spcBef>
              <a:spcAft>
                <a:spcPts val="0"/>
              </a:spcAft>
              <a:buNone/>
            </a:pPr>
            <a:r>
              <a:rPr b="1" lang="en-US" sz="2800">
                <a:solidFill>
                  <a:srgbClr val="FF0000"/>
                </a:solidFill>
                <a:latin typeface="Times New Roman"/>
                <a:ea typeface="Times New Roman"/>
                <a:cs typeface="Times New Roman"/>
                <a:sym typeface="Times New Roman"/>
              </a:rPr>
              <a:t>Q2. Medical Diagnosis </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 disease occurs in 2% of a population. A diagnostic test detects the disease with 95% accuracy, but it has a 5% false positive rate.</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Compute the probability that a person actually has the disease given a positive test result.</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597" name="Google Shape;597;p6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598" name="Google Shape;598;p6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99" name="Google Shape;599;p61"/>
          <p:cNvSpPr txBox="1"/>
          <p:nvPr/>
        </p:nvSpPr>
        <p:spPr>
          <a:xfrm>
            <a:off x="75414" y="154020"/>
            <a:ext cx="12000322" cy="625530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Q3. Sentiment Analysis </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In a dataset of movie reviews: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P(Positive) = 0.6,     P(Negative) = 0.4</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P(word “great” | Positive) = 0.5,    P(word “great” | Negative) = 0.1</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a review contains the word “great,” compute the probability that the review is positive.</a:t>
            </a:r>
            <a:endParaRPr/>
          </a:p>
          <a:p>
            <a:pPr indent="0" lvl="0" marL="0" marR="0" rtl="0" algn="l">
              <a:lnSpc>
                <a:spcPct val="115000"/>
              </a:lnSpc>
              <a:spcBef>
                <a:spcPts val="2000"/>
              </a:spcBef>
              <a:spcAft>
                <a:spcPts val="0"/>
              </a:spcAft>
              <a:buNone/>
            </a:pPr>
            <a:r>
              <a:rPr b="1" lang="en-US" sz="2800">
                <a:solidFill>
                  <a:srgbClr val="FF0000"/>
                </a:solidFill>
                <a:latin typeface="Times New Roman"/>
                <a:ea typeface="Times New Roman"/>
                <a:cs typeface="Times New Roman"/>
                <a:sym typeface="Times New Roman"/>
              </a:rPr>
              <a:t>Q4. Fault Detection in AI Systems </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 sensor fails 1% of the time. A monitoring system flags an alarm if the sensor fails, with 90% detection probability. There is also a 2% false alarm rate when the sensor is working.</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the system raises an alarm, compute the probability that the sensor actually failed.</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05" name="Google Shape;605;p6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06" name="Google Shape;606;p6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7" name="Google Shape;607;p62"/>
          <p:cNvSpPr txBox="1"/>
          <p:nvPr/>
        </p:nvSpPr>
        <p:spPr>
          <a:xfrm>
            <a:off x="141402" y="142274"/>
            <a:ext cx="11906054" cy="4215769"/>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rgbClr val="FF0000"/>
                </a:solidFill>
                <a:latin typeface="Times New Roman"/>
                <a:ea typeface="Times New Roman"/>
                <a:cs typeface="Times New Roman"/>
                <a:sym typeface="Times New Roman"/>
              </a:rPr>
              <a:t>Bayesian Belief Network (BBN): </a:t>
            </a:r>
            <a:endParaRPr/>
          </a:p>
          <a:p>
            <a:pPr indent="0" lvl="0" marL="0" marR="0" rtl="0" algn="just">
              <a:lnSpc>
                <a:spcPct val="115000"/>
              </a:lnSpc>
              <a:spcBef>
                <a:spcPts val="1000"/>
              </a:spcBef>
              <a:spcAft>
                <a:spcPts val="0"/>
              </a:spcAft>
              <a:buNone/>
            </a:pPr>
            <a:r>
              <a:rPr b="1" lang="en-US" sz="2800">
                <a:solidFill>
                  <a:srgbClr val="4F81BD"/>
                </a:solidFill>
                <a:latin typeface="Times New Roman"/>
                <a:ea typeface="Times New Roman"/>
                <a:cs typeface="Times New Roman"/>
                <a:sym typeface="Times New Roman"/>
              </a:rPr>
              <a:t>Definition</a:t>
            </a:r>
            <a:endParaRPr/>
          </a:p>
          <a:p>
            <a:pPr indent="0" lvl="0" marL="0" marR="0" rtl="0" algn="just">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 Bayesian Belief Network (BBN) is a probabilistic graphical model that represents a set of variables and their conditional dependencies using a directed acyclic graph (DAG). Each node corresponds to a random variable, and edges represent conditional dependencies between them. BBNs combine probability theory and graph theory to perform reasoning under uncertainty, making them widely used in AI/ML for classification, diagnosis, and decision-making.</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13" name="Google Shape;613;p6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14" name="Google Shape;614;p6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5" name="Google Shape;615;p63"/>
          <p:cNvSpPr txBox="1"/>
          <p:nvPr/>
        </p:nvSpPr>
        <p:spPr>
          <a:xfrm>
            <a:off x="113122" y="170648"/>
            <a:ext cx="11934334" cy="55033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1: Medical Diagnosis</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 Bayesian Network is constructed for flu diagnosis with three nodes: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F: Flu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C: Cough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Fv: Fever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The conditional probabilities are:</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P(F=Yes) = 0.1</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P(C = Yes | F = Yes) = 0.8,   P(C = Yes | F = No) = 0.2</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P(Fv = Yes |F = Yes) = 0.7,  P(Fv =Yes | F = No) = 0.1</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a patient has both cough and fever, compute the probability that they have flu using Bayes’ theorem and the network.</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6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21" name="Google Shape;621;p6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22" name="Google Shape;622;p6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23" name="Google Shape;623;p64"/>
          <p:cNvSpPr txBox="1"/>
          <p:nvPr/>
        </p:nvSpPr>
        <p:spPr>
          <a:xfrm>
            <a:off x="94268" y="197947"/>
            <a:ext cx="11990895" cy="500778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2: Spam Classification</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 Bayesian Network is used for email spam detection with the following nodes: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S: Spam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L: Contains link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W: Contains the word “free”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Given:</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P(S=Yes) = 0.3</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P(L = Yes | S = Yes) = 0.7,   P(L = Yes | S = No) = 0.2</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P(W = Yes | S = Yes) = 0.8,   P(W = Yes | S = No) = 0.1</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an email contains both a link and the word “free,” find the probability it is spam.</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6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29" name="Google Shape;629;p6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30" name="Google Shape;630;p6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31" name="Google Shape;631;p65"/>
          <p:cNvSpPr txBox="1"/>
          <p:nvPr/>
        </p:nvSpPr>
        <p:spPr>
          <a:xfrm>
            <a:off x="113122" y="131963"/>
            <a:ext cx="11953187" cy="55033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3: Fault Detection in AI System</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An AI system has three nodes: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F: System Fault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A: Alarm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S: Sensor reading abnormal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Probabilities: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P(F=Yes) = 0.05</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P(A = Yes | F = Yes) = 0.9,   P(A = Yes | F = No) = 0.1</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P(S = Yes | F = Yes) = 0.8,   P(S = Yes | F = No) = 0.2</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both the alarm goes off and the sensor shows abnormal behavior, compute the probability that the system has a fault.</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6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37" name="Google Shape;637;p6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38" name="Google Shape;638;p6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39" name="Google Shape;639;p66"/>
          <p:cNvSpPr txBox="1"/>
          <p:nvPr/>
        </p:nvSpPr>
        <p:spPr>
          <a:xfrm>
            <a:off x="179108" y="188520"/>
            <a:ext cx="11868347" cy="599882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4: Weather Prediction for ML System</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 Bayesian Network for predicting whether students attend an online ML class has three nodes: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R: Rain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 Traffic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A: Attendance (Yes/No)</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Probabilities: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P(R=Yes) = 0.3</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P(T = Yes | R = Yes) = 0.6,   P(T = Yes | R = No) = 0.2</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P(A = Yes | T = Yes) = 0.4,   P(A = Yes | T = No) = 0.9</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it is raining and traffic is heavy, calculate the probability that attendance is high.</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45" name="Google Shape;645;p6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46" name="Google Shape;646;p6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47" name="Google Shape;647;p67"/>
          <p:cNvSpPr txBox="1"/>
          <p:nvPr/>
        </p:nvSpPr>
        <p:spPr>
          <a:xfrm>
            <a:off x="157113" y="207280"/>
            <a:ext cx="11877773" cy="4215769"/>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rgbClr val="FF0000"/>
                </a:solidFill>
                <a:latin typeface="Times New Roman"/>
                <a:ea typeface="Times New Roman"/>
                <a:cs typeface="Times New Roman"/>
                <a:sym typeface="Times New Roman"/>
              </a:rPr>
              <a:t>Inference in Belief Networks </a:t>
            </a:r>
            <a:endParaRPr/>
          </a:p>
          <a:p>
            <a:pPr indent="0" lvl="0" marL="0" marR="0" rtl="0" algn="just">
              <a:lnSpc>
                <a:spcPct val="115000"/>
              </a:lnSpc>
              <a:spcBef>
                <a:spcPts val="1000"/>
              </a:spcBef>
              <a:spcAft>
                <a:spcPts val="0"/>
              </a:spcAft>
              <a:buNone/>
            </a:pPr>
            <a:r>
              <a:rPr b="1" lang="en-US" sz="2800">
                <a:solidFill>
                  <a:srgbClr val="4F81BD"/>
                </a:solidFill>
                <a:latin typeface="Times New Roman"/>
                <a:ea typeface="Times New Roman"/>
                <a:cs typeface="Times New Roman"/>
                <a:sym typeface="Times New Roman"/>
              </a:rPr>
              <a:t>Definition: </a:t>
            </a:r>
            <a:endParaRPr/>
          </a:p>
          <a:p>
            <a:pPr indent="0" lvl="0" marL="0" marR="0" rtl="0" algn="just">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Inference in a Bayesian Belief Network (BBN) is the process of computing the probability of one or more unknown variables given evidence about other variables. It uses Bayes' rule, conditional independence, and the network's graphical structure to update beliefs. Common inference methods include exact inference (enumeration, variable elimination) and approximate inference (Monte Carlo sampling, likelihood weighting).</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53" name="Google Shape;653;p6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54" name="Google Shape;654;p6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55" name="Google Shape;655;p68"/>
          <p:cNvSpPr txBox="1"/>
          <p:nvPr/>
        </p:nvSpPr>
        <p:spPr>
          <a:xfrm>
            <a:off x="141402" y="204429"/>
            <a:ext cx="11840066" cy="451226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1: Medical Diagnosis</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 belief network models disease diagnosis: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Flu (F) → Fever (Fe)</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Flu (F) → Cough (C)</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Given:</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P(F=1) = 0.1</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P(Fe=1 | F=1) = 0.8,   P(Fe=1 | F=0) = 0.2</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P(C=1 | F=1) = 0.7,    P(C=1 | F=0) = 0.3</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Compute P(F=1 | Fe=1, C=1).</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6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61" name="Google Shape;661;p6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62" name="Google Shape;662;p6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63" name="Google Shape;663;p69"/>
          <p:cNvSpPr txBox="1"/>
          <p:nvPr/>
        </p:nvSpPr>
        <p:spPr>
          <a:xfrm>
            <a:off x="103694" y="129017"/>
            <a:ext cx="11943761" cy="451226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2: Spam Classification</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 belief network has: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Spam (S) → Contains “Free” (F)</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Spam (S) → Contains “Win” (W)</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Given:</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P(S=1) = 0.4</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P(F=1 | S=1) = 0.9,   P(F=1 | S=0) = 0.2</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P(W=1 | S=1) = 0.8,   P(W=1 | S=0) = 0.1</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Find P(S=1 | F=1, W=1).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161" name="Google Shape;161;p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162" name="Google Shape;162;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3" name="Google Shape;163;p7"/>
          <p:cNvPicPr preferRelativeResize="0"/>
          <p:nvPr/>
        </p:nvPicPr>
        <p:blipFill rotWithShape="1">
          <a:blip r:embed="rId3">
            <a:alphaModFix/>
          </a:blip>
          <a:srcRect b="0" l="0" r="0" t="0"/>
          <a:stretch/>
        </p:blipFill>
        <p:spPr>
          <a:xfrm>
            <a:off x="2941164" y="197961"/>
            <a:ext cx="6400800" cy="3327663"/>
          </a:xfrm>
          <a:prstGeom prst="rect">
            <a:avLst/>
          </a:prstGeom>
          <a:noFill/>
          <a:ln>
            <a:noFill/>
          </a:ln>
        </p:spPr>
      </p:pic>
      <p:sp>
        <p:nvSpPr>
          <p:cNvPr id="164" name="Google Shape;164;p7"/>
          <p:cNvSpPr txBox="1"/>
          <p:nvPr/>
        </p:nvSpPr>
        <p:spPr>
          <a:xfrm>
            <a:off x="3047215" y="4000117"/>
            <a:ext cx="609442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Hidden Markov Model (HMM)</a:t>
            </a:r>
            <a:r>
              <a:rPr lang="en-US" sz="1800">
                <a:solidFill>
                  <a:schemeClr val="dk1"/>
                </a:solidFill>
                <a:latin typeface="Calibri"/>
                <a:ea typeface="Calibri"/>
                <a:cs typeface="Calibri"/>
                <a:sym typeface="Calibri"/>
              </a:rPr>
              <a:t> – Illustrates hidden states (e.g., x1,x2x_1, x_2x1​,x2​) and observations (y1,y2y_1, y_2y1​,y2​), showing how only the hidden layer affects observed outputs. This is key for sequence models and inference tasks.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7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69" name="Google Shape;669;p7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70" name="Google Shape;670;p7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71" name="Google Shape;671;p70"/>
          <p:cNvSpPr txBox="1"/>
          <p:nvPr/>
        </p:nvSpPr>
        <p:spPr>
          <a:xfrm>
            <a:off x="84841" y="159258"/>
            <a:ext cx="11953188" cy="55033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3: Weather Prediction</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Network:</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 Rain (R) → Wet Grass (G)</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 Sprinkler (S) → Wet Grass (G)</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Given:</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 P(R=1) = 0.3,   P(S=1) = 0.4</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 P(G=1 | R=1, S=1) = 0.95</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 P(G=1 | R=1, S=0) = 0.9</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 P(G=1 | R=0, S=1) = 0.8</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 P(G=1 | R=0, S=0) = 0.0</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Compute P(R=1 | G=1).</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7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77" name="Google Shape;677;p7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78" name="Google Shape;678;p7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79" name="Google Shape;679;p71"/>
          <p:cNvSpPr txBox="1"/>
          <p:nvPr/>
        </p:nvSpPr>
        <p:spPr>
          <a:xfrm>
            <a:off x="141402" y="215821"/>
            <a:ext cx="11877773" cy="55033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4: Fault Detection in a Machine</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Network:</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Power Failure (P) → Machine Fails (M)</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Overheating (O) → Machine Fails (M)</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Given:</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P(P=1) = 0.05,   P(O=1) = 0.1</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P(M=1 | P=1, O=1) = 0.99</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P(M=1 | P=1, O=0) = 0.9</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P(M=1 | P=0, O=1) = 0.8</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P(M=1 | P=0, O=0) = 0.01</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Compute P(O=1 | M=1).</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7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85" name="Google Shape;685;p7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86" name="Google Shape;686;p7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87" name="Google Shape;687;p72"/>
          <p:cNvSpPr txBox="1"/>
          <p:nvPr/>
        </p:nvSpPr>
        <p:spPr>
          <a:xfrm>
            <a:off x="113122" y="41976"/>
            <a:ext cx="11943760" cy="666086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rgbClr val="FF0000"/>
                </a:solidFill>
                <a:latin typeface="Times New Roman"/>
                <a:ea typeface="Times New Roman"/>
                <a:cs typeface="Times New Roman"/>
                <a:sym typeface="Times New Roman"/>
              </a:rPr>
              <a:t>Temporal Models </a:t>
            </a:r>
            <a:endParaRPr/>
          </a:p>
          <a:p>
            <a:pPr indent="0" lvl="0" marL="0" marR="0" rtl="0" algn="l">
              <a:lnSpc>
                <a:spcPct val="115000"/>
              </a:lnSpc>
              <a:spcBef>
                <a:spcPts val="1000"/>
              </a:spcBef>
              <a:spcAft>
                <a:spcPts val="0"/>
              </a:spcAft>
              <a:buNone/>
            </a:pPr>
            <a:r>
              <a:rPr b="1" lang="en-US" sz="2500">
                <a:solidFill>
                  <a:srgbClr val="4F81BD"/>
                </a:solidFill>
                <a:latin typeface="Times New Roman"/>
                <a:ea typeface="Times New Roman"/>
                <a:cs typeface="Times New Roman"/>
                <a:sym typeface="Times New Roman"/>
              </a:rPr>
              <a:t>Definition: Temporal Models</a:t>
            </a:r>
            <a:endParaRPr/>
          </a:p>
          <a:p>
            <a:pPr indent="0" lvl="0" marL="0" marR="0" rtl="0" algn="l">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A Temporal Model is a probabilistic model that represents how a system evolves over time, capturing dependencies between past, present, and future states. These models extend Bayesian Networks by incorporating the time dimension, making them suitable for sequential data.</a:t>
            </a:r>
            <a:br>
              <a:rPr lang="en-US" sz="2500">
                <a:solidFill>
                  <a:schemeClr val="dk1"/>
                </a:solidFill>
                <a:latin typeface="Times New Roman"/>
                <a:ea typeface="Times New Roman"/>
                <a:cs typeface="Times New Roman"/>
                <a:sym typeface="Times New Roman"/>
              </a:rPr>
            </a:br>
            <a:r>
              <a:rPr lang="en-US" sz="2500">
                <a:solidFill>
                  <a:schemeClr val="dk1"/>
                </a:solidFill>
                <a:latin typeface="Times New Roman"/>
                <a:ea typeface="Times New Roman"/>
                <a:cs typeface="Times New Roman"/>
                <a:sym typeface="Times New Roman"/>
              </a:rPr>
              <a:t>Common types include:</a:t>
            </a:r>
            <a:br>
              <a:rPr lang="en-US" sz="2500">
                <a:solidFill>
                  <a:schemeClr val="dk1"/>
                </a:solidFill>
                <a:latin typeface="Times New Roman"/>
                <a:ea typeface="Times New Roman"/>
                <a:cs typeface="Times New Roman"/>
                <a:sym typeface="Times New Roman"/>
              </a:rPr>
            </a:br>
            <a:r>
              <a:rPr lang="en-US" sz="2500">
                <a:solidFill>
                  <a:schemeClr val="dk1"/>
                </a:solidFill>
                <a:latin typeface="Times New Roman"/>
                <a:ea typeface="Times New Roman"/>
                <a:cs typeface="Times New Roman"/>
                <a:sym typeface="Times New Roman"/>
              </a:rPr>
              <a:t>Hidden Markov Models (HMMs): used when the system has hidden (latent) states and observable outputs.</a:t>
            </a:r>
            <a:br>
              <a:rPr lang="en-US" sz="2500">
                <a:solidFill>
                  <a:schemeClr val="dk1"/>
                </a:solidFill>
                <a:latin typeface="Times New Roman"/>
                <a:ea typeface="Times New Roman"/>
                <a:cs typeface="Times New Roman"/>
                <a:sym typeface="Times New Roman"/>
              </a:rPr>
            </a:br>
            <a:r>
              <a:rPr lang="en-US" sz="2500">
                <a:solidFill>
                  <a:schemeClr val="dk1"/>
                </a:solidFill>
                <a:latin typeface="Times New Roman"/>
                <a:ea typeface="Times New Roman"/>
                <a:cs typeface="Times New Roman"/>
                <a:sym typeface="Times New Roman"/>
              </a:rPr>
              <a:t>Dynamic Bayesian Networks (DBNs): generalization of HMMs with complex dependencies across time slices.</a:t>
            </a:r>
            <a:br>
              <a:rPr lang="en-US" sz="2500">
                <a:solidFill>
                  <a:schemeClr val="dk1"/>
                </a:solidFill>
                <a:latin typeface="Times New Roman"/>
                <a:ea typeface="Times New Roman"/>
                <a:cs typeface="Times New Roman"/>
                <a:sym typeface="Times New Roman"/>
              </a:rPr>
            </a:br>
            <a:r>
              <a:rPr lang="en-US" sz="2500">
                <a:solidFill>
                  <a:schemeClr val="dk1"/>
                </a:solidFill>
                <a:latin typeface="Times New Roman"/>
                <a:ea typeface="Times New Roman"/>
                <a:cs typeface="Times New Roman"/>
                <a:sym typeface="Times New Roman"/>
              </a:rPr>
              <a:t>Kalman Filters: used for continuous state and observation spaces.</a:t>
            </a:r>
            <a:br>
              <a:rPr lang="en-US" sz="2500">
                <a:solidFill>
                  <a:schemeClr val="dk1"/>
                </a:solidFill>
                <a:latin typeface="Times New Roman"/>
                <a:ea typeface="Times New Roman"/>
                <a:cs typeface="Times New Roman"/>
                <a:sym typeface="Times New Roman"/>
              </a:rPr>
            </a:br>
            <a:r>
              <a:rPr lang="en-US" sz="2500">
                <a:solidFill>
                  <a:schemeClr val="dk1"/>
                </a:solidFill>
                <a:latin typeface="Times New Roman"/>
                <a:ea typeface="Times New Roman"/>
                <a:cs typeface="Times New Roman"/>
                <a:sym typeface="Times New Roman"/>
              </a:rPr>
              <a:t>Applications in AI/ML: speech recognition, activity recognition, predictive maintenance, stock prediction, reinforcement learning, and time-series forecasting.</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7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693" name="Google Shape;693;p7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694" name="Google Shape;694;p7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95" name="Google Shape;695;p73"/>
          <p:cNvSpPr txBox="1"/>
          <p:nvPr/>
        </p:nvSpPr>
        <p:spPr>
          <a:xfrm>
            <a:off x="131975" y="103679"/>
            <a:ext cx="11953188" cy="500778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1: Speech Recognition with HMM</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States = {Silent, Speaking}</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Transition probabilities: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P(Speaking → Speaking) = 0.7, P(Speaking → Silent) = 0.3</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P(Silent → Silent) = 0.6, P(Silent → Speaking) = 0.4</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Observation probabilities: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P(word detected | Speaking) = 0.9</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P(word detected | Silent) = 0.1</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Question: If the system starts in Silent, compute the probability of the sequence [Silent → Speaking → Speaking] with observations [no word, word, word].</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7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701" name="Google Shape;701;p7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702" name="Google Shape;702;p7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03" name="Google Shape;703;p74"/>
          <p:cNvSpPr txBox="1"/>
          <p:nvPr/>
        </p:nvSpPr>
        <p:spPr>
          <a:xfrm>
            <a:off x="94268" y="170646"/>
            <a:ext cx="11981468" cy="500778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2: Predictive Maintenance with DBN</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States = {Working, Faulty}</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Transition probabilities: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P(Working → Working) = 0.8, P(Working → Faulty) = 0.2</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P(Faulty → Faulty) = 0.6, P(Faulty → Working) = 0.4</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Observation probabilities: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Working: P(Low vibration) = 0.85, P(High vibration) = 0.15</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Faulty: P(Low vibration) = 0.3, P(High vibration) = 0.7</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Question: If the machine starts in Working and we observe [Low Vibration, High Vibration], compute the probability that it is in the Faulty state at the end.</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7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709" name="Google Shape;709;p7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710" name="Google Shape;710;p7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1" name="Google Shape;711;p75"/>
          <p:cNvSpPr txBox="1"/>
          <p:nvPr/>
        </p:nvSpPr>
        <p:spPr>
          <a:xfrm>
            <a:off x="84840" y="168685"/>
            <a:ext cx="11962615" cy="451226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3: Stock Market Prediction (HMM)</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Hidden states = {Bull, Bear}</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Transition matrix:</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[[0.7, 0.3], [0.4, 0.6]]  (rows: from Bull/Bear)</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Emission probabilities: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Bull → P(Rise)=0.8, P(Fall)=0.2</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Bear → P(Rise)=0.3, P(Fall)=0.7</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Question: Given observations [Rise, Fall, Rise], compute the most likely hidden state sequence using the Viterbi Algorithm.</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7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717" name="Google Shape;717;p7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718" name="Google Shape;718;p7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9" name="Google Shape;719;p76"/>
          <p:cNvSpPr txBox="1"/>
          <p:nvPr/>
        </p:nvSpPr>
        <p:spPr>
          <a:xfrm>
            <a:off x="122548" y="187540"/>
            <a:ext cx="11877774" cy="500778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4: Human Activity Recognition with DBN</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States = {Walking, Running}</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Transition probabilities: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Walking → Walking = 0.6, Walking → Running = 0.4</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Running → Running = 0.7, Running → Walking = 0.3</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Observation probabilities: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Walking → Low Acceleration = 0.8, High Acceleration = 0.2</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Running → Low Acceleration = 0.3, High Acceleration = 0.7</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Question: If observations are [Low, High, High], compute the probability that the person is Running at the last time step.</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7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725" name="Google Shape;725;p7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726" name="Google Shape;726;p7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27" name="Google Shape;727;p77"/>
          <p:cNvSpPr txBox="1"/>
          <p:nvPr/>
        </p:nvSpPr>
        <p:spPr>
          <a:xfrm>
            <a:off x="65988" y="-37427"/>
            <a:ext cx="12028602" cy="6042873"/>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rgbClr val="FF0000"/>
                </a:solidFill>
                <a:latin typeface="Times New Roman"/>
                <a:ea typeface="Times New Roman"/>
                <a:cs typeface="Times New Roman"/>
                <a:sym typeface="Times New Roman"/>
              </a:rPr>
              <a:t>Markov Decision Process (MDP)</a:t>
            </a:r>
            <a:endParaRPr/>
          </a:p>
          <a:p>
            <a:pPr indent="0" lvl="0" marL="0" marR="0" rtl="0" algn="l">
              <a:lnSpc>
                <a:spcPct val="115000"/>
              </a:lnSpc>
              <a:spcBef>
                <a:spcPts val="1000"/>
              </a:spcBef>
              <a:spcAft>
                <a:spcPts val="0"/>
              </a:spcAft>
              <a:buNone/>
            </a:pPr>
            <a:r>
              <a:rPr b="1" lang="en-US" sz="2500">
                <a:solidFill>
                  <a:srgbClr val="4F81BD"/>
                </a:solidFill>
                <a:latin typeface="Times New Roman"/>
                <a:ea typeface="Times New Roman"/>
                <a:cs typeface="Times New Roman"/>
                <a:sym typeface="Times New Roman"/>
              </a:rPr>
              <a:t>Definition: Markov Decision Process (MDP)</a:t>
            </a:r>
            <a:endParaRPr/>
          </a:p>
          <a:p>
            <a:pPr indent="0" lvl="0" marL="0" marR="0" rtl="0" algn="l">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A Markov Decision Process (MDP) is a mathematical framework for modeling decision-making in environments where outcomes are partly random and partly under the control of an agent. An MDP is defined by the 5-tuple:</a:t>
            </a:r>
            <a:br>
              <a:rPr lang="en-US" sz="2500">
                <a:solidFill>
                  <a:schemeClr val="dk1"/>
                </a:solidFill>
                <a:latin typeface="Times New Roman"/>
                <a:ea typeface="Times New Roman"/>
                <a:cs typeface="Times New Roman"/>
                <a:sym typeface="Times New Roman"/>
              </a:rPr>
            </a:br>
            <a:r>
              <a:rPr lang="en-US" sz="2500">
                <a:solidFill>
                  <a:schemeClr val="dk1"/>
                </a:solidFill>
                <a:latin typeface="Times New Roman"/>
                <a:ea typeface="Times New Roman"/>
                <a:cs typeface="Times New Roman"/>
                <a:sym typeface="Times New Roman"/>
              </a:rPr>
              <a:t>                                                                  MDP = (S, A, P, R, γ)</a:t>
            </a:r>
            <a:br>
              <a:rPr lang="en-US" sz="2500">
                <a:solidFill>
                  <a:schemeClr val="dk1"/>
                </a:solidFill>
                <a:latin typeface="Times New Roman"/>
                <a:ea typeface="Times New Roman"/>
                <a:cs typeface="Times New Roman"/>
                <a:sym typeface="Times New Roman"/>
              </a:rPr>
            </a:br>
            <a:r>
              <a:rPr lang="en-US" sz="2500">
                <a:solidFill>
                  <a:schemeClr val="dk1"/>
                </a:solidFill>
                <a:latin typeface="Times New Roman"/>
                <a:ea typeface="Times New Roman"/>
                <a:cs typeface="Times New Roman"/>
                <a:sym typeface="Times New Roman"/>
              </a:rPr>
              <a:t>S: Set of states</a:t>
            </a:r>
            <a:br>
              <a:rPr lang="en-US" sz="2500">
                <a:solidFill>
                  <a:schemeClr val="dk1"/>
                </a:solidFill>
                <a:latin typeface="Times New Roman"/>
                <a:ea typeface="Times New Roman"/>
                <a:cs typeface="Times New Roman"/>
                <a:sym typeface="Times New Roman"/>
              </a:rPr>
            </a:br>
            <a:r>
              <a:rPr lang="en-US" sz="2500">
                <a:solidFill>
                  <a:schemeClr val="dk1"/>
                </a:solidFill>
                <a:latin typeface="Times New Roman"/>
                <a:ea typeface="Times New Roman"/>
                <a:cs typeface="Times New Roman"/>
                <a:sym typeface="Times New Roman"/>
              </a:rPr>
              <a:t>A: Set of actions</a:t>
            </a:r>
            <a:br>
              <a:rPr lang="en-US" sz="25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P(s’| s, a): Transition probability (probability of reaching state s' from state s by taking action a)</a:t>
            </a:r>
            <a:br>
              <a:rPr lang="en-US" sz="2500">
                <a:solidFill>
                  <a:schemeClr val="dk1"/>
                </a:solidFill>
                <a:latin typeface="Times New Roman"/>
                <a:ea typeface="Times New Roman"/>
                <a:cs typeface="Times New Roman"/>
                <a:sym typeface="Times New Roman"/>
              </a:rPr>
            </a:br>
            <a:r>
              <a:rPr lang="en-US" sz="2500">
                <a:solidFill>
                  <a:schemeClr val="dk1"/>
                </a:solidFill>
                <a:latin typeface="Times New Roman"/>
                <a:ea typeface="Times New Roman"/>
                <a:cs typeface="Times New Roman"/>
                <a:sym typeface="Times New Roman"/>
              </a:rPr>
              <a:t>R(s, a): Reward function (immediate reward received after action a in state s)</a:t>
            </a:r>
            <a:br>
              <a:rPr lang="en-US" sz="2500">
                <a:solidFill>
                  <a:schemeClr val="dk1"/>
                </a:solidFill>
                <a:latin typeface="Times New Roman"/>
                <a:ea typeface="Times New Roman"/>
                <a:cs typeface="Times New Roman"/>
                <a:sym typeface="Times New Roman"/>
              </a:rPr>
            </a:br>
            <a:r>
              <a:rPr lang="en-US" sz="2500">
                <a:solidFill>
                  <a:schemeClr val="dk1"/>
                </a:solidFill>
                <a:latin typeface="Times New Roman"/>
                <a:ea typeface="Times New Roman"/>
                <a:cs typeface="Times New Roman"/>
                <a:sym typeface="Times New Roman"/>
              </a:rPr>
              <a:t>γ (gamma): Discount factor, 0 ≤ γ &lt; 1, which balances immediate vs. future rewards</a:t>
            </a:r>
            <a:br>
              <a:rPr lang="en-US" sz="2500">
                <a:solidFill>
                  <a:schemeClr val="dk1"/>
                </a:solidFill>
                <a:latin typeface="Times New Roman"/>
                <a:ea typeface="Times New Roman"/>
                <a:cs typeface="Times New Roman"/>
                <a:sym typeface="Times New Roman"/>
              </a:rPr>
            </a:br>
            <a:r>
              <a:rPr lang="en-US" sz="2500">
                <a:solidFill>
                  <a:schemeClr val="dk1"/>
                </a:solidFill>
                <a:latin typeface="Times New Roman"/>
                <a:ea typeface="Times New Roman"/>
                <a:cs typeface="Times New Roman"/>
                <a:sym typeface="Times New Roman"/>
              </a:rPr>
              <a:t>The goal is to find an optimal policy π* that maximizes the expected cumulative (discounted) reward.</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7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733" name="Google Shape;733;p7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734" name="Google Shape;734;p7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35" name="Google Shape;735;p78"/>
          <p:cNvSpPr txBox="1"/>
          <p:nvPr/>
        </p:nvSpPr>
        <p:spPr>
          <a:xfrm>
            <a:off x="84840" y="232715"/>
            <a:ext cx="11962615" cy="500778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1: Autonomous Taxi MDP</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An autonomous taxi operates in a small grid world with:</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States (S): {At pickup, On route, At destination}</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Actions (A): {Pick up passenger, Drive, Drop off passenger}</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Rewards: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Pickup = +5</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Drop off = +10</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Wrong action = -5</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Task: Construct the MDP model (S, A, R) and determine the optimal policy for maximizing total reward.</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7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741" name="Google Shape;741;p7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742" name="Google Shape;742;p7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43" name="Google Shape;743;p79"/>
          <p:cNvSpPr txBox="1"/>
          <p:nvPr/>
        </p:nvSpPr>
        <p:spPr>
          <a:xfrm>
            <a:off x="131975" y="126458"/>
            <a:ext cx="11953188" cy="580562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2: Recommendation System MDP</a:t>
            </a:r>
            <a:endParaRPr/>
          </a:p>
          <a:p>
            <a:pPr indent="0" lvl="0" marL="0" marR="0" rtl="0" algn="l">
              <a:lnSpc>
                <a:spcPct val="115000"/>
              </a:lnSpc>
              <a:spcBef>
                <a:spcPts val="0"/>
              </a:spcBef>
              <a:spcAft>
                <a:spcPts val="0"/>
              </a:spcAft>
              <a:buNone/>
            </a:pPr>
            <a:r>
              <a:rPr lang="en-US" sz="2700">
                <a:solidFill>
                  <a:schemeClr val="dk1"/>
                </a:solidFill>
                <a:latin typeface="Times New Roman"/>
                <a:ea typeface="Times New Roman"/>
                <a:cs typeface="Times New Roman"/>
                <a:sym typeface="Times New Roman"/>
              </a:rPr>
              <a:t>A movie recommendation system is modeled as an MDP:</a:t>
            </a:r>
            <a:br>
              <a:rPr lang="en-US" sz="2700">
                <a:solidFill>
                  <a:schemeClr val="dk1"/>
                </a:solidFill>
                <a:latin typeface="Times New Roman"/>
                <a:ea typeface="Times New Roman"/>
                <a:cs typeface="Times New Roman"/>
                <a:sym typeface="Times New Roman"/>
              </a:rPr>
            </a:br>
            <a:r>
              <a:rPr lang="en-US" sz="2700">
                <a:solidFill>
                  <a:schemeClr val="dk1"/>
                </a:solidFill>
                <a:latin typeface="Times New Roman"/>
                <a:ea typeface="Times New Roman"/>
                <a:cs typeface="Times New Roman"/>
                <a:sym typeface="Times New Roman"/>
              </a:rPr>
              <a:t>States: {User satisfied, User neutral, User dissatisfied}</a:t>
            </a:r>
            <a:br>
              <a:rPr lang="en-US" sz="2700">
                <a:solidFill>
                  <a:schemeClr val="dk1"/>
                </a:solidFill>
                <a:latin typeface="Times New Roman"/>
                <a:ea typeface="Times New Roman"/>
                <a:cs typeface="Times New Roman"/>
                <a:sym typeface="Times New Roman"/>
              </a:rPr>
            </a:br>
            <a:r>
              <a:rPr lang="en-US" sz="2700">
                <a:solidFill>
                  <a:schemeClr val="dk1"/>
                </a:solidFill>
                <a:latin typeface="Times New Roman"/>
                <a:ea typeface="Times New Roman"/>
                <a:cs typeface="Times New Roman"/>
                <a:sym typeface="Times New Roman"/>
              </a:rPr>
              <a:t>Actions: {Recommend popular movie, Recommend niche movie}</a:t>
            </a:r>
            <a:br>
              <a:rPr lang="en-US" sz="2700">
                <a:solidFill>
                  <a:schemeClr val="dk1"/>
                </a:solidFill>
                <a:latin typeface="Times New Roman"/>
                <a:ea typeface="Times New Roman"/>
                <a:cs typeface="Times New Roman"/>
                <a:sym typeface="Times New Roman"/>
              </a:rPr>
            </a:br>
            <a:r>
              <a:rPr lang="en-US" sz="2700">
                <a:solidFill>
                  <a:schemeClr val="dk1"/>
                </a:solidFill>
                <a:latin typeface="Times New Roman"/>
                <a:ea typeface="Times New Roman"/>
                <a:cs typeface="Times New Roman"/>
                <a:sym typeface="Times New Roman"/>
              </a:rPr>
              <a:t>Rewards:</a:t>
            </a:r>
            <a:br>
              <a:rPr lang="en-US" sz="2700">
                <a:solidFill>
                  <a:schemeClr val="dk1"/>
                </a:solidFill>
                <a:latin typeface="Times New Roman"/>
                <a:ea typeface="Times New Roman"/>
                <a:cs typeface="Times New Roman"/>
                <a:sym typeface="Times New Roman"/>
              </a:rPr>
            </a:br>
            <a:r>
              <a:rPr lang="en-US" sz="2700">
                <a:solidFill>
                  <a:schemeClr val="dk1"/>
                </a:solidFill>
                <a:latin typeface="Times New Roman"/>
                <a:ea typeface="Times New Roman"/>
                <a:cs typeface="Times New Roman"/>
                <a:sym typeface="Times New Roman"/>
              </a:rPr>
              <a:t>If user satisfied = +10</a:t>
            </a:r>
            <a:br>
              <a:rPr lang="en-US" sz="2700">
                <a:solidFill>
                  <a:schemeClr val="dk1"/>
                </a:solidFill>
                <a:latin typeface="Times New Roman"/>
                <a:ea typeface="Times New Roman"/>
                <a:cs typeface="Times New Roman"/>
                <a:sym typeface="Times New Roman"/>
              </a:rPr>
            </a:br>
            <a:r>
              <a:rPr lang="en-US" sz="2700">
                <a:solidFill>
                  <a:schemeClr val="dk1"/>
                </a:solidFill>
                <a:latin typeface="Times New Roman"/>
                <a:ea typeface="Times New Roman"/>
                <a:cs typeface="Times New Roman"/>
                <a:sym typeface="Times New Roman"/>
              </a:rPr>
              <a:t>If neutral = 0</a:t>
            </a:r>
            <a:br>
              <a:rPr lang="en-US" sz="2700">
                <a:solidFill>
                  <a:schemeClr val="dk1"/>
                </a:solidFill>
                <a:latin typeface="Times New Roman"/>
                <a:ea typeface="Times New Roman"/>
                <a:cs typeface="Times New Roman"/>
                <a:sym typeface="Times New Roman"/>
              </a:rPr>
            </a:br>
            <a:r>
              <a:rPr lang="en-US" sz="2700">
                <a:solidFill>
                  <a:schemeClr val="dk1"/>
                </a:solidFill>
                <a:latin typeface="Times New Roman"/>
                <a:ea typeface="Times New Roman"/>
                <a:cs typeface="Times New Roman"/>
                <a:sym typeface="Times New Roman"/>
              </a:rPr>
              <a:t>If dissatisfied = -5</a:t>
            </a:r>
            <a:br>
              <a:rPr lang="en-US" sz="2700">
                <a:solidFill>
                  <a:schemeClr val="dk1"/>
                </a:solidFill>
                <a:latin typeface="Times New Roman"/>
                <a:ea typeface="Times New Roman"/>
                <a:cs typeface="Times New Roman"/>
                <a:sym typeface="Times New Roman"/>
              </a:rPr>
            </a:br>
            <a:r>
              <a:rPr lang="en-US" sz="2700">
                <a:solidFill>
                  <a:schemeClr val="dk1"/>
                </a:solidFill>
                <a:latin typeface="Times New Roman"/>
                <a:ea typeface="Times New Roman"/>
                <a:cs typeface="Times New Roman"/>
                <a:sym typeface="Times New Roman"/>
              </a:rPr>
              <a:t>Transition probabilities:</a:t>
            </a:r>
            <a:br>
              <a:rPr lang="en-US" sz="2700">
                <a:solidFill>
                  <a:schemeClr val="dk1"/>
                </a:solidFill>
                <a:latin typeface="Times New Roman"/>
                <a:ea typeface="Times New Roman"/>
                <a:cs typeface="Times New Roman"/>
                <a:sym typeface="Times New Roman"/>
              </a:rPr>
            </a:br>
            <a:r>
              <a:rPr lang="en-US" sz="2700">
                <a:solidFill>
                  <a:schemeClr val="dk1"/>
                </a:solidFill>
                <a:latin typeface="Times New Roman"/>
                <a:ea typeface="Times New Roman"/>
                <a:cs typeface="Times New Roman"/>
                <a:sym typeface="Times New Roman"/>
              </a:rPr>
              <a:t>Popular movie → satisfied (0.6), neutral (0.3), dissatisfied (0.1)</a:t>
            </a:r>
            <a:br>
              <a:rPr lang="en-US" sz="2700">
                <a:solidFill>
                  <a:schemeClr val="dk1"/>
                </a:solidFill>
                <a:latin typeface="Times New Roman"/>
                <a:ea typeface="Times New Roman"/>
                <a:cs typeface="Times New Roman"/>
                <a:sym typeface="Times New Roman"/>
              </a:rPr>
            </a:br>
            <a:r>
              <a:rPr lang="en-US" sz="2700">
                <a:solidFill>
                  <a:schemeClr val="dk1"/>
                </a:solidFill>
                <a:latin typeface="Times New Roman"/>
                <a:ea typeface="Times New Roman"/>
                <a:cs typeface="Times New Roman"/>
                <a:sym typeface="Times New Roman"/>
              </a:rPr>
              <a:t>Niche movie → satisfied (0.4), neutral (0.4), dissatisfied (0.2)</a:t>
            </a:r>
            <a:br>
              <a:rPr lang="en-US" sz="2700">
                <a:solidFill>
                  <a:schemeClr val="dk1"/>
                </a:solidFill>
                <a:latin typeface="Times New Roman"/>
                <a:ea typeface="Times New Roman"/>
                <a:cs typeface="Times New Roman"/>
                <a:sym typeface="Times New Roman"/>
              </a:rPr>
            </a:br>
            <a:r>
              <a:rPr lang="en-US" sz="2700">
                <a:solidFill>
                  <a:schemeClr val="dk1"/>
                </a:solidFill>
                <a:latin typeface="Times New Roman"/>
                <a:ea typeface="Times New Roman"/>
                <a:cs typeface="Times New Roman"/>
                <a:sym typeface="Times New Roman"/>
              </a:rPr>
              <a:t>Task: Compute the expected reward for each action and recommend the best action.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170" name="Google Shape;170;p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171" name="Google Shape;171;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colah.github.io/posts/20..." id="172" name="Google Shape;172;p8"/>
          <p:cNvPicPr preferRelativeResize="0"/>
          <p:nvPr/>
        </p:nvPicPr>
        <p:blipFill rotWithShape="1">
          <a:blip r:embed="rId3">
            <a:alphaModFix/>
          </a:blip>
          <a:srcRect b="0" l="0" r="0" t="0"/>
          <a:stretch/>
        </p:blipFill>
        <p:spPr>
          <a:xfrm>
            <a:off x="556181" y="122548"/>
            <a:ext cx="11208471" cy="4213782"/>
          </a:xfrm>
          <a:prstGeom prst="rect">
            <a:avLst/>
          </a:prstGeom>
          <a:noFill/>
          <a:ln>
            <a:noFill/>
          </a:ln>
        </p:spPr>
      </p:pic>
      <p:sp>
        <p:nvSpPr>
          <p:cNvPr id="173" name="Google Shape;173;p8"/>
          <p:cNvSpPr txBox="1"/>
          <p:nvPr/>
        </p:nvSpPr>
        <p:spPr>
          <a:xfrm>
            <a:off x="3047215" y="4653468"/>
            <a:ext cx="609442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High-Dimensional Representation (t-SNE)</a:t>
            </a:r>
            <a:r>
              <a:rPr lang="en-US" sz="1800">
                <a:solidFill>
                  <a:schemeClr val="dk1"/>
                </a:solidFill>
                <a:latin typeface="Calibri"/>
                <a:ea typeface="Calibri"/>
                <a:cs typeface="Calibri"/>
                <a:sym typeface="Calibri"/>
              </a:rPr>
              <a:t> – Offers a glimpse into dimensionality reduction: a 2D map of a high-dimensional dataset (e.g., Wikipedia articles) clustered by similarity. It highlights how we transform complex, high-dimensional data into interpretable visualizations.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8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749" name="Google Shape;749;p8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750" name="Google Shape;750;p8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51" name="Google Shape;751;p80"/>
          <p:cNvSpPr txBox="1"/>
          <p:nvPr/>
        </p:nvSpPr>
        <p:spPr>
          <a:xfrm>
            <a:off x="150829" y="232714"/>
            <a:ext cx="11915480" cy="500778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3: Robot Navigation in Warehouse</a:t>
            </a:r>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 robot moves in a warehouse:</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States: {Start, Middle, Goal}</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Actions: {Left, Right}</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Rewards:</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robot reaches Goal → Reward = +20</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If robot crashes into wall → Reward = -10</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Discount factor = 0.9</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Task: Formulate the Bellman equation for the value function and compute the value of being at the 'Start' state.</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8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757" name="Google Shape;757;p8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758" name="Google Shape;758;p8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59" name="Google Shape;759;p81"/>
          <p:cNvSpPr txBox="1"/>
          <p:nvPr/>
        </p:nvSpPr>
        <p:spPr>
          <a:xfrm>
            <a:off x="103695" y="118009"/>
            <a:ext cx="11887200" cy="607249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Problem 4: Healthcare Treatment MDP</a:t>
            </a:r>
            <a:endParaRPr/>
          </a:p>
          <a:p>
            <a:pPr indent="0" lvl="0" marL="0" marR="0" rtl="0" algn="l">
              <a:lnSpc>
                <a:spcPct val="115000"/>
              </a:lnSpc>
              <a:spcBef>
                <a:spcPts val="0"/>
              </a:spcBef>
              <a:spcAft>
                <a:spcPts val="0"/>
              </a:spcAft>
              <a:buNone/>
            </a:pPr>
            <a:r>
              <a:rPr lang="en-US" sz="2600">
                <a:solidFill>
                  <a:schemeClr val="dk1"/>
                </a:solidFill>
                <a:latin typeface="Times New Roman"/>
                <a:ea typeface="Times New Roman"/>
                <a:cs typeface="Times New Roman"/>
                <a:sym typeface="Times New Roman"/>
              </a:rPr>
              <a:t>In a healthcare AI model:</a:t>
            </a:r>
            <a:br>
              <a:rPr lang="en-US" sz="2600">
                <a:solidFill>
                  <a:schemeClr val="dk1"/>
                </a:solidFill>
                <a:latin typeface="Times New Roman"/>
                <a:ea typeface="Times New Roman"/>
                <a:cs typeface="Times New Roman"/>
                <a:sym typeface="Times New Roman"/>
              </a:rPr>
            </a:br>
            <a:r>
              <a:rPr lang="en-US" sz="2600">
                <a:solidFill>
                  <a:schemeClr val="dk1"/>
                </a:solidFill>
                <a:latin typeface="Times New Roman"/>
                <a:ea typeface="Times New Roman"/>
                <a:cs typeface="Times New Roman"/>
                <a:sym typeface="Times New Roman"/>
              </a:rPr>
              <a:t>States: {Healthy, Sick, Critical}</a:t>
            </a:r>
            <a:br>
              <a:rPr lang="en-US" sz="2600">
                <a:solidFill>
                  <a:schemeClr val="dk1"/>
                </a:solidFill>
                <a:latin typeface="Times New Roman"/>
                <a:ea typeface="Times New Roman"/>
                <a:cs typeface="Times New Roman"/>
                <a:sym typeface="Times New Roman"/>
              </a:rPr>
            </a:br>
            <a:r>
              <a:rPr lang="en-US" sz="2600">
                <a:solidFill>
                  <a:schemeClr val="dk1"/>
                </a:solidFill>
                <a:latin typeface="Times New Roman"/>
                <a:ea typeface="Times New Roman"/>
                <a:cs typeface="Times New Roman"/>
                <a:sym typeface="Times New Roman"/>
              </a:rPr>
              <a:t>Actions: {No treatment, Basic treatment, Advanced treatment}</a:t>
            </a:r>
            <a:br>
              <a:rPr lang="en-US" sz="2600">
                <a:solidFill>
                  <a:schemeClr val="dk1"/>
                </a:solidFill>
                <a:latin typeface="Times New Roman"/>
                <a:ea typeface="Times New Roman"/>
                <a:cs typeface="Times New Roman"/>
                <a:sym typeface="Times New Roman"/>
              </a:rPr>
            </a:br>
            <a:r>
              <a:rPr lang="en-US" sz="2600">
                <a:solidFill>
                  <a:schemeClr val="dk1"/>
                </a:solidFill>
                <a:latin typeface="Times New Roman"/>
                <a:ea typeface="Times New Roman"/>
                <a:cs typeface="Times New Roman"/>
                <a:sym typeface="Times New Roman"/>
              </a:rPr>
              <a:t>Rewards:</a:t>
            </a:r>
            <a:br>
              <a:rPr lang="en-US" sz="2600">
                <a:solidFill>
                  <a:schemeClr val="dk1"/>
                </a:solidFill>
                <a:latin typeface="Times New Roman"/>
                <a:ea typeface="Times New Roman"/>
                <a:cs typeface="Times New Roman"/>
                <a:sym typeface="Times New Roman"/>
              </a:rPr>
            </a:br>
            <a:r>
              <a:rPr lang="en-US" sz="2600">
                <a:solidFill>
                  <a:schemeClr val="dk1"/>
                </a:solidFill>
                <a:latin typeface="Times New Roman"/>
                <a:ea typeface="Times New Roman"/>
                <a:cs typeface="Times New Roman"/>
                <a:sym typeface="Times New Roman"/>
              </a:rPr>
              <a:t>Healthy = +10</a:t>
            </a:r>
            <a:br>
              <a:rPr lang="en-US" sz="2600">
                <a:solidFill>
                  <a:schemeClr val="dk1"/>
                </a:solidFill>
                <a:latin typeface="Times New Roman"/>
                <a:ea typeface="Times New Roman"/>
                <a:cs typeface="Times New Roman"/>
                <a:sym typeface="Times New Roman"/>
              </a:rPr>
            </a:br>
            <a:r>
              <a:rPr lang="en-US" sz="2600">
                <a:solidFill>
                  <a:schemeClr val="dk1"/>
                </a:solidFill>
                <a:latin typeface="Times New Roman"/>
                <a:ea typeface="Times New Roman"/>
                <a:cs typeface="Times New Roman"/>
                <a:sym typeface="Times New Roman"/>
              </a:rPr>
              <a:t>Sick = -5</a:t>
            </a:r>
            <a:br>
              <a:rPr lang="en-US" sz="2600">
                <a:solidFill>
                  <a:schemeClr val="dk1"/>
                </a:solidFill>
                <a:latin typeface="Times New Roman"/>
                <a:ea typeface="Times New Roman"/>
                <a:cs typeface="Times New Roman"/>
                <a:sym typeface="Times New Roman"/>
              </a:rPr>
            </a:br>
            <a:r>
              <a:rPr lang="en-US" sz="2600">
                <a:solidFill>
                  <a:schemeClr val="dk1"/>
                </a:solidFill>
                <a:latin typeface="Times New Roman"/>
                <a:ea typeface="Times New Roman"/>
                <a:cs typeface="Times New Roman"/>
                <a:sym typeface="Times New Roman"/>
              </a:rPr>
              <a:t>Critical = -20</a:t>
            </a:r>
            <a:br>
              <a:rPr lang="en-US" sz="2600">
                <a:solidFill>
                  <a:schemeClr val="dk1"/>
                </a:solidFill>
                <a:latin typeface="Times New Roman"/>
                <a:ea typeface="Times New Roman"/>
                <a:cs typeface="Times New Roman"/>
                <a:sym typeface="Times New Roman"/>
              </a:rPr>
            </a:br>
            <a:r>
              <a:rPr lang="en-US" sz="2600">
                <a:solidFill>
                  <a:schemeClr val="dk1"/>
                </a:solidFill>
                <a:latin typeface="Times New Roman"/>
                <a:ea typeface="Times New Roman"/>
                <a:cs typeface="Times New Roman"/>
                <a:sym typeface="Times New Roman"/>
              </a:rPr>
              <a:t>Transition dynamics:</a:t>
            </a:r>
            <a:br>
              <a:rPr lang="en-US" sz="2600">
                <a:solidFill>
                  <a:schemeClr val="dk1"/>
                </a:solidFill>
                <a:latin typeface="Times New Roman"/>
                <a:ea typeface="Times New Roman"/>
                <a:cs typeface="Times New Roman"/>
                <a:sym typeface="Times New Roman"/>
              </a:rPr>
            </a:br>
            <a:r>
              <a:rPr lang="en-US" sz="2600">
                <a:solidFill>
                  <a:schemeClr val="dk1"/>
                </a:solidFill>
                <a:latin typeface="Times New Roman"/>
                <a:ea typeface="Times New Roman"/>
                <a:cs typeface="Times New Roman"/>
                <a:sym typeface="Times New Roman"/>
              </a:rPr>
              <a:t>No treatment: Sick → Critical with probability 0.6</a:t>
            </a:r>
            <a:br>
              <a:rPr lang="en-US" sz="2600">
                <a:solidFill>
                  <a:schemeClr val="dk1"/>
                </a:solidFill>
                <a:latin typeface="Times New Roman"/>
                <a:ea typeface="Times New Roman"/>
                <a:cs typeface="Times New Roman"/>
                <a:sym typeface="Times New Roman"/>
              </a:rPr>
            </a:br>
            <a:r>
              <a:rPr lang="en-US" sz="2600">
                <a:solidFill>
                  <a:schemeClr val="dk1"/>
                </a:solidFill>
                <a:latin typeface="Times New Roman"/>
                <a:ea typeface="Times New Roman"/>
                <a:cs typeface="Times New Roman"/>
                <a:sym typeface="Times New Roman"/>
              </a:rPr>
              <a:t>Basic treatment: Sick → Healthy (0.5), Sick (0.3), Critical (0.2)</a:t>
            </a:r>
            <a:br>
              <a:rPr lang="en-US" sz="2600">
                <a:solidFill>
                  <a:schemeClr val="dk1"/>
                </a:solidFill>
                <a:latin typeface="Times New Roman"/>
                <a:ea typeface="Times New Roman"/>
                <a:cs typeface="Times New Roman"/>
                <a:sym typeface="Times New Roman"/>
              </a:rPr>
            </a:br>
            <a:r>
              <a:rPr lang="en-US" sz="2600">
                <a:solidFill>
                  <a:schemeClr val="dk1"/>
                </a:solidFill>
                <a:latin typeface="Times New Roman"/>
                <a:ea typeface="Times New Roman"/>
                <a:cs typeface="Times New Roman"/>
                <a:sym typeface="Times New Roman"/>
              </a:rPr>
              <a:t>Advanced treatment: Sick → Healthy (0.7), Sick (0.2), Critical (0.1)</a:t>
            </a:r>
            <a:br>
              <a:rPr lang="en-US" sz="2600">
                <a:solidFill>
                  <a:schemeClr val="dk1"/>
                </a:solidFill>
                <a:latin typeface="Times New Roman"/>
                <a:ea typeface="Times New Roman"/>
                <a:cs typeface="Times New Roman"/>
                <a:sym typeface="Times New Roman"/>
              </a:rPr>
            </a:br>
            <a:r>
              <a:rPr lang="en-US" sz="2600">
                <a:solidFill>
                  <a:schemeClr val="dk1"/>
                </a:solidFill>
                <a:latin typeface="Times New Roman"/>
                <a:ea typeface="Times New Roman"/>
                <a:cs typeface="Times New Roman"/>
                <a:sym typeface="Times New Roman"/>
              </a:rPr>
              <a:t>Task: Build the MDP model and compute the best treatment action for the 'Sick' state.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01-09-2025</a:t>
            </a:r>
            <a:endParaRPr/>
          </a:p>
        </p:txBody>
      </p:sp>
      <p:sp>
        <p:nvSpPr>
          <p:cNvPr id="179" name="Google Shape;179;p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MITE</a:t>
            </a:r>
            <a:endParaRPr/>
          </a:p>
        </p:txBody>
      </p:sp>
      <p:sp>
        <p:nvSpPr>
          <p:cNvPr id="180" name="Google Shape;180;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1" name="Google Shape;181;p9"/>
          <p:cNvSpPr txBox="1"/>
          <p:nvPr/>
        </p:nvSpPr>
        <p:spPr>
          <a:xfrm>
            <a:off x="3047215" y="154699"/>
            <a:ext cx="609442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PCA for Dimensionality Reduction</a:t>
            </a:r>
            <a:endParaRPr/>
          </a:p>
        </p:txBody>
      </p:sp>
      <p:sp>
        <p:nvSpPr>
          <p:cNvPr id="182" name="Google Shape;182;p9"/>
          <p:cNvSpPr txBox="1"/>
          <p:nvPr/>
        </p:nvSpPr>
        <p:spPr>
          <a:xfrm>
            <a:off x="3047215" y="865353"/>
            <a:ext cx="6094428"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Problem Setting: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We are often given a dataset with a large number of features (dimensions).</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Example: An image dataset where each pixel is a feature, or a sensor dataset with hundreds of measurements.</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High dimensionality makes computation expensive, visualization hard, and models prone to overfitting (“curse of dimensionality”).</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Goal:</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Reduce the number of features (dimensions) while retaining as much of the “important” information (variance/structure) in the data as possible.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2025-07-10T09:09:40Z</dcterms:created>
  <dc:creator>Microsoft account</dc:creator>
</cp:coreProperties>
</file>