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3"/>
  </p:notesMasterIdLst>
  <p:sldIdLst>
    <p:sldId id="257" r:id="rId2"/>
    <p:sldId id="259" r:id="rId3"/>
    <p:sldId id="408" r:id="rId4"/>
    <p:sldId id="264" r:id="rId5"/>
    <p:sldId id="409" r:id="rId6"/>
    <p:sldId id="410" r:id="rId7"/>
    <p:sldId id="411" r:id="rId8"/>
    <p:sldId id="412" r:id="rId9"/>
    <p:sldId id="265" r:id="rId10"/>
    <p:sldId id="266" r:id="rId11"/>
    <p:sldId id="267" r:id="rId12"/>
    <p:sldId id="268" r:id="rId13"/>
    <p:sldId id="269" r:id="rId14"/>
    <p:sldId id="270" r:id="rId15"/>
    <p:sldId id="271" r:id="rId16"/>
    <p:sldId id="272" r:id="rId17"/>
    <p:sldId id="273" r:id="rId18"/>
    <p:sldId id="274" r:id="rId19"/>
    <p:sldId id="277" r:id="rId20"/>
    <p:sldId id="278" r:id="rId21"/>
    <p:sldId id="275" r:id="rId22"/>
    <p:sldId id="276" r:id="rId23"/>
    <p:sldId id="279" r:id="rId24"/>
    <p:sldId id="280" r:id="rId25"/>
    <p:sldId id="415" r:id="rId26"/>
    <p:sldId id="414" r:id="rId27"/>
    <p:sldId id="416" r:id="rId28"/>
    <p:sldId id="413" r:id="rId29"/>
    <p:sldId id="417" r:id="rId30"/>
    <p:sldId id="418" r:id="rId31"/>
    <p:sldId id="421" r:id="rId32"/>
    <p:sldId id="282" r:id="rId33"/>
    <p:sldId id="283" r:id="rId34"/>
    <p:sldId id="284" r:id="rId35"/>
    <p:sldId id="285" r:id="rId36"/>
    <p:sldId id="287" r:id="rId37"/>
    <p:sldId id="288" r:id="rId38"/>
    <p:sldId id="419" r:id="rId39"/>
    <p:sldId id="420" r:id="rId40"/>
    <p:sldId id="292" r:id="rId41"/>
    <p:sldId id="430" r:id="rId42"/>
    <p:sldId id="431" r:id="rId43"/>
    <p:sldId id="432" r:id="rId44"/>
    <p:sldId id="294" r:id="rId45"/>
    <p:sldId id="295" r:id="rId46"/>
    <p:sldId id="296" r:id="rId47"/>
    <p:sldId id="433" r:id="rId48"/>
    <p:sldId id="297" r:id="rId49"/>
    <p:sldId id="298" r:id="rId50"/>
    <p:sldId id="299" r:id="rId51"/>
    <p:sldId id="434" r:id="rId52"/>
    <p:sldId id="422" r:id="rId53"/>
    <p:sldId id="424" r:id="rId54"/>
    <p:sldId id="426" r:id="rId55"/>
    <p:sldId id="428" r:id="rId56"/>
    <p:sldId id="300" r:id="rId57"/>
    <p:sldId id="302" r:id="rId58"/>
    <p:sldId id="304" r:id="rId59"/>
    <p:sldId id="305" r:id="rId60"/>
    <p:sldId id="307" r:id="rId61"/>
    <p:sldId id="308" r:id="rId62"/>
    <p:sldId id="309" r:id="rId63"/>
    <p:sldId id="310" r:id="rId64"/>
    <p:sldId id="435" r:id="rId65"/>
    <p:sldId id="437" r:id="rId66"/>
    <p:sldId id="438" r:id="rId67"/>
    <p:sldId id="436" r:id="rId68"/>
    <p:sldId id="312" r:id="rId69"/>
    <p:sldId id="314" r:id="rId70"/>
    <p:sldId id="441" r:id="rId71"/>
    <p:sldId id="439" r:id="rId72"/>
    <p:sldId id="321" r:id="rId73"/>
    <p:sldId id="325" r:id="rId74"/>
    <p:sldId id="327" r:id="rId75"/>
    <p:sldId id="443" r:id="rId76"/>
    <p:sldId id="328" r:id="rId77"/>
    <p:sldId id="442" r:id="rId78"/>
    <p:sldId id="329" r:id="rId79"/>
    <p:sldId id="444" r:id="rId80"/>
    <p:sldId id="330" r:id="rId81"/>
    <p:sldId id="331" r:id="rId82"/>
    <p:sldId id="446" r:id="rId83"/>
    <p:sldId id="445"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5" r:id="rId98"/>
    <p:sldId id="346" r:id="rId99"/>
    <p:sldId id="347" r:id="rId100"/>
    <p:sldId id="348" r:id="rId101"/>
    <p:sldId id="349" r:id="rId102"/>
    <p:sldId id="353" r:id="rId103"/>
    <p:sldId id="354" r:id="rId104"/>
    <p:sldId id="355" r:id="rId105"/>
    <p:sldId id="356" r:id="rId106"/>
    <p:sldId id="357" r:id="rId107"/>
    <p:sldId id="359" r:id="rId108"/>
    <p:sldId id="360" r:id="rId109"/>
    <p:sldId id="361"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2" r:id="rId125"/>
    <p:sldId id="383" r:id="rId126"/>
    <p:sldId id="384" r:id="rId127"/>
    <p:sldId id="392" r:id="rId128"/>
    <p:sldId id="393" r:id="rId129"/>
    <p:sldId id="394" r:id="rId130"/>
    <p:sldId id="395" r:id="rId131"/>
    <p:sldId id="447" r:id="rId132"/>
    <p:sldId id="396" r:id="rId133"/>
    <p:sldId id="397" r:id="rId134"/>
    <p:sldId id="398" r:id="rId135"/>
    <p:sldId id="401" r:id="rId136"/>
    <p:sldId id="402" r:id="rId137"/>
    <p:sldId id="403" r:id="rId138"/>
    <p:sldId id="404" r:id="rId139"/>
    <p:sldId id="405" r:id="rId140"/>
    <p:sldId id="406" r:id="rId141"/>
    <p:sldId id="407" r:id="rId1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94F8-A8C8-4D1E-97D4-F581F8589CB0}" type="datetimeFigureOut">
              <a:rPr lang="en-IN" smtClean="0"/>
              <a:t>01-09-2025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65233-94B5-434E-BC1C-B60FAA1CCB98}" type="slidenum">
              <a:rPr lang="en-IN" smtClean="0"/>
              <a:t>‹#›</a:t>
            </a:fld>
            <a:endParaRPr lang="en-IN"/>
          </a:p>
        </p:txBody>
      </p:sp>
    </p:spTree>
    <p:extLst>
      <p:ext uri="{BB962C8B-B14F-4D97-AF65-F5344CB8AC3E}">
        <p14:creationId xmlns:p14="http://schemas.microsoft.com/office/powerpoint/2010/main" val="2850020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9A991BF-4533-44F6-BEFB-3921160CB818}" type="slidenum">
              <a:rPr lang="en-IN" smtClean="0">
                <a:solidFill>
                  <a:prstClr val="black"/>
                </a:solidFill>
              </a:rPr>
              <a:pPr/>
              <a:t>1</a:t>
            </a:fld>
            <a:endParaRPr lang="en-IN">
              <a:solidFill>
                <a:prstClr val="black"/>
              </a:solidFill>
            </a:endParaRPr>
          </a:p>
        </p:txBody>
      </p:sp>
    </p:spTree>
    <p:extLst>
      <p:ext uri="{BB962C8B-B14F-4D97-AF65-F5344CB8AC3E}">
        <p14:creationId xmlns:p14="http://schemas.microsoft.com/office/powerpoint/2010/main" val="315000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A65233-94B5-434E-BC1C-B60FAA1CCB98}" type="slidenum">
              <a:rPr lang="en-IN" smtClean="0"/>
              <a:t>51</a:t>
            </a:fld>
            <a:endParaRPr lang="en-IN"/>
          </a:p>
        </p:txBody>
      </p:sp>
    </p:spTree>
    <p:extLst>
      <p:ext uri="{BB962C8B-B14F-4D97-AF65-F5344CB8AC3E}">
        <p14:creationId xmlns:p14="http://schemas.microsoft.com/office/powerpoint/2010/main" val="1218766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8C7122-FD93-43A0-83B7-C8A17AAA2EE1}" type="datetime1">
              <a:rPr lang="en-IN" smtClean="0"/>
              <a:pPr/>
              <a:t>01-09-2025</a:t>
            </a:fld>
            <a:endParaRPr lang="en-IN"/>
          </a:p>
        </p:txBody>
      </p:sp>
      <p:sp>
        <p:nvSpPr>
          <p:cNvPr id="5" name="Footer Placeholder 4"/>
          <p:cNvSpPr>
            <a:spLocks noGrp="1"/>
          </p:cNvSpPr>
          <p:nvPr>
            <p:ph type="ftr" sz="quarter" idx="11"/>
          </p:nvPr>
        </p:nvSpPr>
        <p:spPr/>
        <p:txBody>
          <a:bodyPr/>
          <a:lstStyle/>
          <a:p>
            <a:r>
              <a:rPr lang="en-IN"/>
              <a:t>MITE</a:t>
            </a:r>
          </a:p>
        </p:txBody>
      </p:sp>
      <p:sp>
        <p:nvSpPr>
          <p:cNvPr id="6" name="Slide Number Placeholder 5"/>
          <p:cNvSpPr>
            <a:spLocks noGrp="1"/>
          </p:cNvSpPr>
          <p:nvPr>
            <p:ph type="sldNum" sz="quarter" idx="12"/>
          </p:nvPr>
        </p:nvSpPr>
        <p:spPr/>
        <p:txBody>
          <a:bodyPr/>
          <a:lstStyle/>
          <a:p>
            <a:fld id="{E0997674-4A0C-428B-B6EB-8D84DA16CAF1}"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304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094A66-F520-47C8-8F4D-EE5F6CB63F88}" type="datetime1">
              <a:rPr lang="en-IN" smtClean="0"/>
              <a:pPr/>
              <a:t>01-09-2025</a:t>
            </a:fld>
            <a:endParaRPr lang="en-IN"/>
          </a:p>
        </p:txBody>
      </p:sp>
      <p:sp>
        <p:nvSpPr>
          <p:cNvPr id="5" name="Footer Placeholder 4"/>
          <p:cNvSpPr>
            <a:spLocks noGrp="1"/>
          </p:cNvSpPr>
          <p:nvPr>
            <p:ph type="ftr" sz="quarter" idx="11"/>
          </p:nvPr>
        </p:nvSpPr>
        <p:spPr/>
        <p:txBody>
          <a:bodyPr/>
          <a:lstStyle/>
          <a:p>
            <a:r>
              <a:rPr lang="en-IN"/>
              <a:t>MITE</a:t>
            </a:r>
          </a:p>
        </p:txBody>
      </p:sp>
      <p:sp>
        <p:nvSpPr>
          <p:cNvPr id="6" name="Slide Number Placeholder 5"/>
          <p:cNvSpPr>
            <a:spLocks noGrp="1"/>
          </p:cNvSpPr>
          <p:nvPr>
            <p:ph type="sldNum" sz="quarter" idx="12"/>
          </p:nvPr>
        </p:nvSpPr>
        <p:spPr/>
        <p:txBody>
          <a:bodyPr/>
          <a:lstStyle/>
          <a:p>
            <a:fld id="{E0997674-4A0C-428B-B6EB-8D84DA16CAF1}" type="slidenum">
              <a:rPr lang="en-IN" smtClean="0"/>
              <a:pPr/>
              <a:t>‹#›</a:t>
            </a:fld>
            <a:endParaRPr lang="en-IN"/>
          </a:p>
        </p:txBody>
      </p:sp>
    </p:spTree>
    <p:extLst>
      <p:ext uri="{BB962C8B-B14F-4D97-AF65-F5344CB8AC3E}">
        <p14:creationId xmlns:p14="http://schemas.microsoft.com/office/powerpoint/2010/main" val="298111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FB7A9A-2036-4DF7-9F8C-7C1ADD36ABA8}" type="datetime1">
              <a:rPr lang="en-IN" smtClean="0"/>
              <a:pPr/>
              <a:t>01-09-2025</a:t>
            </a:fld>
            <a:endParaRPr lang="en-IN"/>
          </a:p>
        </p:txBody>
      </p:sp>
      <p:sp>
        <p:nvSpPr>
          <p:cNvPr id="5" name="Footer Placeholder 4"/>
          <p:cNvSpPr>
            <a:spLocks noGrp="1"/>
          </p:cNvSpPr>
          <p:nvPr>
            <p:ph type="ftr" sz="quarter" idx="11"/>
          </p:nvPr>
        </p:nvSpPr>
        <p:spPr/>
        <p:txBody>
          <a:bodyPr/>
          <a:lstStyle/>
          <a:p>
            <a:r>
              <a:rPr lang="en-IN"/>
              <a:t>MITE</a:t>
            </a:r>
          </a:p>
        </p:txBody>
      </p:sp>
      <p:sp>
        <p:nvSpPr>
          <p:cNvPr id="6" name="Slide Number Placeholder 5"/>
          <p:cNvSpPr>
            <a:spLocks noGrp="1"/>
          </p:cNvSpPr>
          <p:nvPr>
            <p:ph type="sldNum" sz="quarter" idx="12"/>
          </p:nvPr>
        </p:nvSpPr>
        <p:spPr/>
        <p:txBody>
          <a:bodyPr/>
          <a:lstStyle/>
          <a:p>
            <a:fld id="{E0997674-4A0C-428B-B6EB-8D84DA16CAF1}" type="slidenum">
              <a:rPr lang="en-IN" smtClean="0"/>
              <a:pPr/>
              <a:t>‹#›</a:t>
            </a:fld>
            <a:endParaRPr lang="en-IN"/>
          </a:p>
        </p:txBody>
      </p:sp>
    </p:spTree>
    <p:extLst>
      <p:ext uri="{BB962C8B-B14F-4D97-AF65-F5344CB8AC3E}">
        <p14:creationId xmlns:p14="http://schemas.microsoft.com/office/powerpoint/2010/main" val="49834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90EEE-B41A-4E0B-8C43-21FE11B88584}" type="datetime1">
              <a:rPr lang="en-IN" smtClean="0"/>
              <a:pPr/>
              <a:t>01-09-2025</a:t>
            </a:fld>
            <a:endParaRPr lang="en-IN"/>
          </a:p>
        </p:txBody>
      </p:sp>
      <p:sp>
        <p:nvSpPr>
          <p:cNvPr id="5" name="Footer Placeholder 4"/>
          <p:cNvSpPr>
            <a:spLocks noGrp="1"/>
          </p:cNvSpPr>
          <p:nvPr>
            <p:ph type="ftr" sz="quarter" idx="11"/>
          </p:nvPr>
        </p:nvSpPr>
        <p:spPr/>
        <p:txBody>
          <a:bodyPr/>
          <a:lstStyle/>
          <a:p>
            <a:r>
              <a:rPr lang="en-IN"/>
              <a:t>MITE</a:t>
            </a:r>
          </a:p>
        </p:txBody>
      </p:sp>
      <p:sp>
        <p:nvSpPr>
          <p:cNvPr id="6" name="Slide Number Placeholder 5"/>
          <p:cNvSpPr>
            <a:spLocks noGrp="1"/>
          </p:cNvSpPr>
          <p:nvPr>
            <p:ph type="sldNum" sz="quarter" idx="12"/>
          </p:nvPr>
        </p:nvSpPr>
        <p:spPr/>
        <p:txBody>
          <a:bodyPr/>
          <a:lstStyle/>
          <a:p>
            <a:fld id="{E0997674-4A0C-428B-B6EB-8D84DA16CAF1}" type="slidenum">
              <a:rPr lang="en-IN" smtClean="0"/>
              <a:pPr/>
              <a:t>‹#›</a:t>
            </a:fld>
            <a:endParaRPr lang="en-IN"/>
          </a:p>
        </p:txBody>
      </p:sp>
    </p:spTree>
    <p:extLst>
      <p:ext uri="{BB962C8B-B14F-4D97-AF65-F5344CB8AC3E}">
        <p14:creationId xmlns:p14="http://schemas.microsoft.com/office/powerpoint/2010/main" val="43940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F293B-68B7-4340-AE1D-6654C2B2CA18}" type="datetime1">
              <a:rPr lang="en-IN" smtClean="0"/>
              <a:pPr/>
              <a:t>01-09-2025</a:t>
            </a:fld>
            <a:endParaRPr lang="en-IN"/>
          </a:p>
        </p:txBody>
      </p:sp>
      <p:sp>
        <p:nvSpPr>
          <p:cNvPr id="5" name="Footer Placeholder 4"/>
          <p:cNvSpPr>
            <a:spLocks noGrp="1"/>
          </p:cNvSpPr>
          <p:nvPr>
            <p:ph type="ftr" sz="quarter" idx="11"/>
          </p:nvPr>
        </p:nvSpPr>
        <p:spPr/>
        <p:txBody>
          <a:bodyPr/>
          <a:lstStyle/>
          <a:p>
            <a:r>
              <a:rPr lang="en-IN"/>
              <a:t>MITE</a:t>
            </a:r>
          </a:p>
        </p:txBody>
      </p:sp>
      <p:sp>
        <p:nvSpPr>
          <p:cNvPr id="6" name="Slide Number Placeholder 5"/>
          <p:cNvSpPr>
            <a:spLocks noGrp="1"/>
          </p:cNvSpPr>
          <p:nvPr>
            <p:ph type="sldNum" sz="quarter" idx="12"/>
          </p:nvPr>
        </p:nvSpPr>
        <p:spPr/>
        <p:txBody>
          <a:bodyPr/>
          <a:lstStyle/>
          <a:p>
            <a:fld id="{E0997674-4A0C-428B-B6EB-8D84DA16CAF1}"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45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0611D9-EE86-4B7D-8D5F-68D868975ADC}" type="datetime1">
              <a:rPr lang="en-IN" smtClean="0"/>
              <a:pPr/>
              <a:t>01-09-2025</a:t>
            </a:fld>
            <a:endParaRPr lang="en-IN"/>
          </a:p>
        </p:txBody>
      </p:sp>
      <p:sp>
        <p:nvSpPr>
          <p:cNvPr id="6" name="Footer Placeholder 5"/>
          <p:cNvSpPr>
            <a:spLocks noGrp="1"/>
          </p:cNvSpPr>
          <p:nvPr>
            <p:ph type="ftr" sz="quarter" idx="11"/>
          </p:nvPr>
        </p:nvSpPr>
        <p:spPr/>
        <p:txBody>
          <a:bodyPr/>
          <a:lstStyle/>
          <a:p>
            <a:r>
              <a:rPr lang="en-IN"/>
              <a:t>MITE</a:t>
            </a:r>
          </a:p>
        </p:txBody>
      </p:sp>
      <p:sp>
        <p:nvSpPr>
          <p:cNvPr id="7" name="Slide Number Placeholder 6"/>
          <p:cNvSpPr>
            <a:spLocks noGrp="1"/>
          </p:cNvSpPr>
          <p:nvPr>
            <p:ph type="sldNum" sz="quarter" idx="12"/>
          </p:nvPr>
        </p:nvSpPr>
        <p:spPr/>
        <p:txBody>
          <a:bodyPr/>
          <a:lstStyle/>
          <a:p>
            <a:fld id="{E0997674-4A0C-428B-B6EB-8D84DA16CAF1}" type="slidenum">
              <a:rPr lang="en-IN" smtClean="0"/>
              <a:pPr/>
              <a:t>‹#›</a:t>
            </a:fld>
            <a:endParaRPr lang="en-IN"/>
          </a:p>
        </p:txBody>
      </p:sp>
    </p:spTree>
    <p:extLst>
      <p:ext uri="{BB962C8B-B14F-4D97-AF65-F5344CB8AC3E}">
        <p14:creationId xmlns:p14="http://schemas.microsoft.com/office/powerpoint/2010/main" val="224012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08A6CE-87D5-4EF4-8E22-84EE72EB97B4}" type="datetime1">
              <a:rPr lang="en-IN" smtClean="0"/>
              <a:pPr/>
              <a:t>01-09-2025</a:t>
            </a:fld>
            <a:endParaRPr lang="en-IN"/>
          </a:p>
        </p:txBody>
      </p:sp>
      <p:sp>
        <p:nvSpPr>
          <p:cNvPr id="8" name="Footer Placeholder 7"/>
          <p:cNvSpPr>
            <a:spLocks noGrp="1"/>
          </p:cNvSpPr>
          <p:nvPr>
            <p:ph type="ftr" sz="quarter" idx="11"/>
          </p:nvPr>
        </p:nvSpPr>
        <p:spPr/>
        <p:txBody>
          <a:bodyPr/>
          <a:lstStyle/>
          <a:p>
            <a:r>
              <a:rPr lang="en-IN"/>
              <a:t>MITE</a:t>
            </a:r>
          </a:p>
        </p:txBody>
      </p:sp>
      <p:sp>
        <p:nvSpPr>
          <p:cNvPr id="9" name="Slide Number Placeholder 8"/>
          <p:cNvSpPr>
            <a:spLocks noGrp="1"/>
          </p:cNvSpPr>
          <p:nvPr>
            <p:ph type="sldNum" sz="quarter" idx="12"/>
          </p:nvPr>
        </p:nvSpPr>
        <p:spPr/>
        <p:txBody>
          <a:bodyPr/>
          <a:lstStyle/>
          <a:p>
            <a:fld id="{E0997674-4A0C-428B-B6EB-8D84DA16CAF1}" type="slidenum">
              <a:rPr lang="en-IN" smtClean="0"/>
              <a:pPr/>
              <a:t>‹#›</a:t>
            </a:fld>
            <a:endParaRPr lang="en-IN"/>
          </a:p>
        </p:txBody>
      </p:sp>
    </p:spTree>
    <p:extLst>
      <p:ext uri="{BB962C8B-B14F-4D97-AF65-F5344CB8AC3E}">
        <p14:creationId xmlns:p14="http://schemas.microsoft.com/office/powerpoint/2010/main" val="65585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E05574-A97A-4DA2-BA23-E968037D5F45}" type="datetime1">
              <a:rPr lang="en-IN" smtClean="0"/>
              <a:pPr/>
              <a:t>01-09-2025</a:t>
            </a:fld>
            <a:endParaRPr lang="en-IN"/>
          </a:p>
        </p:txBody>
      </p:sp>
      <p:sp>
        <p:nvSpPr>
          <p:cNvPr id="4" name="Footer Placeholder 3"/>
          <p:cNvSpPr>
            <a:spLocks noGrp="1"/>
          </p:cNvSpPr>
          <p:nvPr>
            <p:ph type="ftr" sz="quarter" idx="11"/>
          </p:nvPr>
        </p:nvSpPr>
        <p:spPr/>
        <p:txBody>
          <a:bodyPr/>
          <a:lstStyle/>
          <a:p>
            <a:r>
              <a:rPr lang="en-IN"/>
              <a:t>MITE</a:t>
            </a:r>
          </a:p>
        </p:txBody>
      </p:sp>
      <p:sp>
        <p:nvSpPr>
          <p:cNvPr id="5" name="Slide Number Placeholder 4"/>
          <p:cNvSpPr>
            <a:spLocks noGrp="1"/>
          </p:cNvSpPr>
          <p:nvPr>
            <p:ph type="sldNum" sz="quarter" idx="12"/>
          </p:nvPr>
        </p:nvSpPr>
        <p:spPr/>
        <p:txBody>
          <a:bodyPr/>
          <a:lstStyle/>
          <a:p>
            <a:fld id="{E0997674-4A0C-428B-B6EB-8D84DA16CAF1}" type="slidenum">
              <a:rPr lang="en-IN" smtClean="0"/>
              <a:pPr/>
              <a:t>‹#›</a:t>
            </a:fld>
            <a:endParaRPr lang="en-IN"/>
          </a:p>
        </p:txBody>
      </p:sp>
    </p:spTree>
    <p:extLst>
      <p:ext uri="{BB962C8B-B14F-4D97-AF65-F5344CB8AC3E}">
        <p14:creationId xmlns:p14="http://schemas.microsoft.com/office/powerpoint/2010/main" val="1037486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CCAD86-D3EF-46DB-AAD7-5509AD83CF6C}" type="datetime1">
              <a:rPr lang="en-IN" smtClean="0"/>
              <a:pPr/>
              <a:t>01-09-2025</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IN"/>
              <a:t>MITE</a:t>
            </a:r>
          </a:p>
        </p:txBody>
      </p:sp>
      <p:sp>
        <p:nvSpPr>
          <p:cNvPr id="9" name="Slide Number Placeholder 8"/>
          <p:cNvSpPr>
            <a:spLocks noGrp="1"/>
          </p:cNvSpPr>
          <p:nvPr>
            <p:ph type="sldNum" sz="quarter" idx="12"/>
          </p:nvPr>
        </p:nvSpPr>
        <p:spPr/>
        <p:txBody>
          <a:bodyPr/>
          <a:lstStyle/>
          <a:p>
            <a:fld id="{E0997674-4A0C-428B-B6EB-8D84DA16CAF1}" type="slidenum">
              <a:rPr lang="en-IN" smtClean="0"/>
              <a:pPr/>
              <a:t>‹#›</a:t>
            </a:fld>
            <a:endParaRPr lang="en-IN"/>
          </a:p>
        </p:txBody>
      </p:sp>
    </p:spTree>
    <p:extLst>
      <p:ext uri="{BB962C8B-B14F-4D97-AF65-F5344CB8AC3E}">
        <p14:creationId xmlns:p14="http://schemas.microsoft.com/office/powerpoint/2010/main" val="10717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F820E1E-35EA-487F-8F82-6236100CA32C}" type="datetime1">
              <a:rPr lang="en-IN" smtClean="0"/>
              <a:pPr/>
              <a:t>01-09-2025</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IN">
                <a:solidFill>
                  <a:srgbClr val="696464"/>
                </a:solidFill>
              </a:rPr>
              <a:t>MITE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0997674-4A0C-428B-B6EB-8D84DA16CAF1}" type="slidenum">
              <a:rPr lang="en-IN" smtClean="0">
                <a:solidFill>
                  <a:srgbClr val="696464"/>
                </a:solidFill>
              </a:rPr>
              <a:pPr/>
              <a:t>‹#›</a:t>
            </a:fld>
            <a:endParaRPr lang="en-IN">
              <a:solidFill>
                <a:srgbClr val="696464"/>
              </a:solidFill>
            </a:endParaRPr>
          </a:p>
        </p:txBody>
      </p:sp>
    </p:spTree>
    <p:extLst>
      <p:ext uri="{BB962C8B-B14F-4D97-AF65-F5344CB8AC3E}">
        <p14:creationId xmlns:p14="http://schemas.microsoft.com/office/powerpoint/2010/main" val="352356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9EE196-805C-44E6-9DAA-78BAD06C842C}" type="datetime1">
              <a:rPr lang="en-IN" smtClean="0"/>
              <a:pPr/>
              <a:t>01-09-2025</a:t>
            </a:fld>
            <a:endParaRPr lang="en-IN"/>
          </a:p>
        </p:txBody>
      </p:sp>
      <p:sp>
        <p:nvSpPr>
          <p:cNvPr id="6" name="Footer Placeholder 5"/>
          <p:cNvSpPr>
            <a:spLocks noGrp="1"/>
          </p:cNvSpPr>
          <p:nvPr>
            <p:ph type="ftr" sz="quarter" idx="11"/>
          </p:nvPr>
        </p:nvSpPr>
        <p:spPr/>
        <p:txBody>
          <a:bodyPr/>
          <a:lstStyle/>
          <a:p>
            <a:r>
              <a:rPr lang="en-IN"/>
              <a:t>MITE</a:t>
            </a:r>
          </a:p>
        </p:txBody>
      </p:sp>
      <p:sp>
        <p:nvSpPr>
          <p:cNvPr id="7" name="Slide Number Placeholder 6"/>
          <p:cNvSpPr>
            <a:spLocks noGrp="1"/>
          </p:cNvSpPr>
          <p:nvPr>
            <p:ph type="sldNum" sz="quarter" idx="12"/>
          </p:nvPr>
        </p:nvSpPr>
        <p:spPr/>
        <p:txBody>
          <a:bodyPr/>
          <a:lstStyle/>
          <a:p>
            <a:fld id="{E0997674-4A0C-428B-B6EB-8D84DA16CAF1}" type="slidenum">
              <a:rPr lang="en-IN" smtClean="0"/>
              <a:pPr/>
              <a:t>‹#›</a:t>
            </a:fld>
            <a:endParaRPr lang="en-IN"/>
          </a:p>
        </p:txBody>
      </p:sp>
    </p:spTree>
    <p:extLst>
      <p:ext uri="{BB962C8B-B14F-4D97-AF65-F5344CB8AC3E}">
        <p14:creationId xmlns:p14="http://schemas.microsoft.com/office/powerpoint/2010/main" val="277024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91F87A1-F686-4BA4-AB2C-F5CEA2AB805C}" type="datetime1">
              <a:rPr lang="en-IN" smtClean="0"/>
              <a:pPr/>
              <a:t>01-09-2025</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IN"/>
              <a:t>MITE</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0997674-4A0C-428B-B6EB-8D84DA16CAF1}" type="slidenum">
              <a:rPr lang="en-IN" smtClean="0"/>
              <a:pPr/>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17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6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71.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795171-42F5-4534-B977-EBCB880CD336}" type="datetime1">
              <a:rPr lang="en-IN" smtClean="0"/>
              <a:pPr/>
              <a:t>01-09-2025</a:t>
            </a:fld>
            <a:endParaRPr lang="en-IN"/>
          </a:p>
        </p:txBody>
      </p:sp>
      <p:sp>
        <p:nvSpPr>
          <p:cNvPr id="6" name="Footer Placeholder 5"/>
          <p:cNvSpPr>
            <a:spLocks noGrp="1"/>
          </p:cNvSpPr>
          <p:nvPr>
            <p:ph type="ftr" sz="quarter" idx="11"/>
          </p:nvPr>
        </p:nvSpPr>
        <p:spPr/>
        <p:txBody>
          <a:bodyPr/>
          <a:lstStyle/>
          <a:p>
            <a:r>
              <a:rPr lang="en-IN"/>
              <a:t>MITE</a:t>
            </a:r>
          </a:p>
        </p:txBody>
      </p:sp>
      <p:sp>
        <p:nvSpPr>
          <p:cNvPr id="5" name="Slide Number Placeholder 4"/>
          <p:cNvSpPr>
            <a:spLocks noGrp="1"/>
          </p:cNvSpPr>
          <p:nvPr>
            <p:ph type="sldNum" sz="quarter" idx="12"/>
          </p:nvPr>
        </p:nvSpPr>
        <p:spPr/>
        <p:txBody>
          <a:bodyPr/>
          <a:lstStyle/>
          <a:p>
            <a:fld id="{E0997674-4A0C-428B-B6EB-8D84DA16CAF1}" type="slidenum">
              <a:rPr lang="en-IN" smtClean="0"/>
              <a:pPr/>
              <a:t>1</a:t>
            </a:fld>
            <a:endParaRPr lang="en-IN"/>
          </a:p>
        </p:txBody>
      </p:sp>
      <p:sp>
        <p:nvSpPr>
          <p:cNvPr id="2" name="Title 1"/>
          <p:cNvSpPr>
            <a:spLocks noGrp="1"/>
          </p:cNvSpPr>
          <p:nvPr>
            <p:ph type="ctrTitle" idx="4294967295"/>
          </p:nvPr>
        </p:nvSpPr>
        <p:spPr>
          <a:xfrm>
            <a:off x="530225" y="2568575"/>
            <a:ext cx="11661775" cy="2860675"/>
          </a:xfrm>
        </p:spPr>
        <p:txBody>
          <a:bodyPr>
            <a:normAutofit fontScale="90000"/>
          </a:bodyPr>
          <a:lstStyle/>
          <a:p>
            <a:pPr algn="ctr"/>
            <a:br>
              <a:rPr lang="en-US" sz="6000" b="1" dirty="0">
                <a:solidFill>
                  <a:srgbClr val="002060"/>
                </a:solidFill>
                <a:latin typeface="Times New Roman" panose="02020603050405020304" pitchFamily="18" charset="0"/>
                <a:cs typeface="Times New Roman" panose="02020603050405020304" pitchFamily="18" charset="0"/>
              </a:rPr>
            </a:br>
            <a:br>
              <a:rPr lang="en-US" sz="6000" b="1" dirty="0">
                <a:solidFill>
                  <a:srgbClr val="002060"/>
                </a:solidFill>
                <a:latin typeface="Times New Roman" panose="02020603050405020304" pitchFamily="18" charset="0"/>
                <a:cs typeface="Times New Roman" panose="02020603050405020304" pitchFamily="18" charset="0"/>
              </a:rPr>
            </a:br>
            <a:br>
              <a:rPr lang="en-US" sz="6000" b="1" dirty="0">
                <a:solidFill>
                  <a:srgbClr val="002060"/>
                </a:solidFill>
                <a:latin typeface="Times New Roman" panose="02020603050405020304" pitchFamily="18" charset="0"/>
                <a:cs typeface="Times New Roman" panose="02020603050405020304" pitchFamily="18" charset="0"/>
              </a:rPr>
            </a:br>
            <a:br>
              <a:rPr lang="en-US" sz="6000" b="1" dirty="0">
                <a:solidFill>
                  <a:srgbClr val="002060"/>
                </a:solidFill>
                <a:latin typeface="Times New Roman" panose="02020603050405020304" pitchFamily="18" charset="0"/>
                <a:cs typeface="Times New Roman" panose="02020603050405020304" pitchFamily="18" charset="0"/>
              </a:rPr>
            </a:br>
            <a:br>
              <a:rPr lang="en-US" sz="6000" b="1" dirty="0">
                <a:solidFill>
                  <a:srgbClr val="002060"/>
                </a:solidFill>
                <a:latin typeface="Times New Roman" panose="02020603050405020304" pitchFamily="18" charset="0"/>
                <a:cs typeface="Times New Roman" panose="02020603050405020304" pitchFamily="18" charset="0"/>
              </a:rPr>
            </a:br>
            <a:br>
              <a:rPr lang="en-US" sz="6000" b="1" dirty="0">
                <a:solidFill>
                  <a:srgbClr val="002060"/>
                </a:solidFill>
                <a:latin typeface="Times New Roman" panose="02020603050405020304" pitchFamily="18" charset="0"/>
                <a:cs typeface="Times New Roman" panose="02020603050405020304" pitchFamily="18" charset="0"/>
              </a:rPr>
            </a:br>
            <a:br>
              <a:rPr lang="en-US" sz="6000" b="1" dirty="0">
                <a:solidFill>
                  <a:srgbClr val="002060"/>
                </a:solidFill>
                <a:latin typeface="Times New Roman" panose="02020603050405020304" pitchFamily="18" charset="0"/>
                <a:cs typeface="Times New Roman" panose="02020603050405020304" pitchFamily="18" charset="0"/>
              </a:rPr>
            </a:br>
            <a:br>
              <a:rPr lang="en-US" sz="6000" b="1" dirty="0">
                <a:solidFill>
                  <a:srgbClr val="002060"/>
                </a:solidFill>
                <a:latin typeface="Times New Roman" panose="02020603050405020304" pitchFamily="18" charset="0"/>
                <a:cs typeface="Times New Roman" panose="02020603050405020304" pitchFamily="18" charset="0"/>
              </a:rPr>
            </a:br>
            <a:br>
              <a:rPr lang="en-US" sz="6000" b="1" dirty="0">
                <a:solidFill>
                  <a:srgbClr val="002060"/>
                </a:solidFill>
                <a:latin typeface="Times New Roman" panose="02020603050405020304" pitchFamily="18" charset="0"/>
                <a:cs typeface="Times New Roman" panose="02020603050405020304" pitchFamily="18" charset="0"/>
              </a:rPr>
            </a:br>
            <a:br>
              <a:rPr lang="en-US" sz="6000" b="1" dirty="0">
                <a:solidFill>
                  <a:srgbClr val="002060"/>
                </a:solidFill>
                <a:latin typeface="Times New Roman" panose="02020603050405020304" pitchFamily="18" charset="0"/>
                <a:cs typeface="Times New Roman" panose="02020603050405020304" pitchFamily="18" charset="0"/>
              </a:rPr>
            </a:br>
            <a:br>
              <a:rPr lang="en-US" sz="6000" b="1" dirty="0">
                <a:solidFill>
                  <a:srgbClr val="002060"/>
                </a:solidFill>
                <a:latin typeface="Times New Roman" panose="02020603050405020304" pitchFamily="18" charset="0"/>
                <a:cs typeface="Times New Roman" panose="02020603050405020304" pitchFamily="18" charset="0"/>
              </a:rPr>
            </a:br>
            <a:br>
              <a:rPr lang="en-US" sz="6000" b="1" dirty="0">
                <a:solidFill>
                  <a:srgbClr val="002060"/>
                </a:solidFill>
                <a:latin typeface="Times New Roman" panose="02020603050405020304" pitchFamily="18" charset="0"/>
                <a:cs typeface="Times New Roman" panose="02020603050405020304" pitchFamily="18" charset="0"/>
              </a:rPr>
            </a:br>
            <a:br>
              <a:rPr lang="en-US" sz="6000" b="1" dirty="0">
                <a:solidFill>
                  <a:srgbClr val="002060"/>
                </a:solidFill>
                <a:latin typeface="Times New Roman" panose="02020603050405020304" pitchFamily="18" charset="0"/>
                <a:cs typeface="Times New Roman" panose="02020603050405020304" pitchFamily="18" charset="0"/>
              </a:rPr>
            </a:br>
            <a:br>
              <a:rPr lang="en-US" sz="6000" b="1" dirty="0">
                <a:solidFill>
                  <a:srgbClr val="002060"/>
                </a:solidFill>
                <a:latin typeface="Times New Roman" panose="02020603050405020304" pitchFamily="18" charset="0"/>
                <a:cs typeface="Times New Roman" panose="02020603050405020304" pitchFamily="18" charset="0"/>
              </a:rPr>
            </a:br>
            <a:br>
              <a:rPr lang="en-US" sz="6000" b="1" dirty="0">
                <a:solidFill>
                  <a:srgbClr val="002060"/>
                </a:solidFill>
                <a:latin typeface="Times New Roman" panose="02020603050405020304" pitchFamily="18" charset="0"/>
                <a:cs typeface="Times New Roman" panose="02020603050405020304" pitchFamily="18" charset="0"/>
              </a:rPr>
            </a:br>
            <a:br>
              <a:rPr lang="en-US" sz="6000" b="1" dirty="0">
                <a:solidFill>
                  <a:srgbClr val="002060"/>
                </a:solidFill>
                <a:latin typeface="Times New Roman" panose="02020603050405020304" pitchFamily="18" charset="0"/>
                <a:cs typeface="Times New Roman" panose="02020603050405020304" pitchFamily="18" charset="0"/>
              </a:rPr>
            </a:br>
            <a:br>
              <a:rPr lang="en-IN" sz="6000" b="1" dirty="0">
                <a:solidFill>
                  <a:srgbClr val="C00000"/>
                </a:solidFill>
                <a:latin typeface="Times New Roman" panose="02020603050405020304" pitchFamily="18" charset="0"/>
                <a:cs typeface="Times New Roman" panose="02020603050405020304" pitchFamily="18" charset="0"/>
              </a:rPr>
            </a:br>
            <a:br>
              <a:rPr lang="en-IN" sz="6000" b="1" dirty="0">
                <a:solidFill>
                  <a:srgbClr val="C00000"/>
                </a:solidFill>
                <a:latin typeface="Times New Roman" panose="02020603050405020304" pitchFamily="18" charset="0"/>
                <a:cs typeface="Times New Roman" panose="02020603050405020304" pitchFamily="18" charset="0"/>
              </a:rPr>
            </a:br>
            <a:br>
              <a:rPr lang="en-IN" sz="6000" b="1" dirty="0">
                <a:solidFill>
                  <a:srgbClr val="C00000"/>
                </a:solidFill>
                <a:latin typeface="Times New Roman" panose="02020603050405020304" pitchFamily="18" charset="0"/>
                <a:cs typeface="Times New Roman" panose="02020603050405020304" pitchFamily="18" charset="0"/>
              </a:rPr>
            </a:br>
            <a:br>
              <a:rPr lang="en-IN" sz="6000" b="1" dirty="0">
                <a:solidFill>
                  <a:srgbClr val="C00000"/>
                </a:solidFill>
                <a:latin typeface="Times New Roman" panose="02020603050405020304" pitchFamily="18" charset="0"/>
                <a:cs typeface="Times New Roman" panose="02020603050405020304" pitchFamily="18" charset="0"/>
              </a:rPr>
            </a:br>
            <a:br>
              <a:rPr lang="en-IN" sz="6000" b="1" dirty="0">
                <a:solidFill>
                  <a:srgbClr val="C00000"/>
                </a:solidFill>
                <a:latin typeface="Times New Roman" panose="02020603050405020304" pitchFamily="18" charset="0"/>
                <a:cs typeface="Times New Roman" panose="02020603050405020304" pitchFamily="18" charset="0"/>
              </a:rPr>
            </a:br>
            <a:br>
              <a:rPr lang="en-IN" sz="6000" b="1" dirty="0">
                <a:solidFill>
                  <a:srgbClr val="C00000"/>
                </a:solidFill>
                <a:latin typeface="Times New Roman" panose="02020603050405020304" pitchFamily="18" charset="0"/>
                <a:cs typeface="Times New Roman" panose="02020603050405020304" pitchFamily="18" charset="0"/>
              </a:rPr>
            </a:br>
            <a:br>
              <a:rPr lang="en-IN" sz="6000" b="1" dirty="0">
                <a:solidFill>
                  <a:srgbClr val="C00000"/>
                </a:solidFill>
                <a:latin typeface="Times New Roman" panose="02020603050405020304" pitchFamily="18" charset="0"/>
                <a:cs typeface="Times New Roman" panose="02020603050405020304" pitchFamily="18" charset="0"/>
              </a:rPr>
            </a:br>
            <a:br>
              <a:rPr lang="en-IN" sz="6000" b="1" dirty="0">
                <a:solidFill>
                  <a:srgbClr val="C00000"/>
                </a:solidFill>
                <a:latin typeface="Times New Roman" panose="02020603050405020304" pitchFamily="18" charset="0"/>
                <a:cs typeface="Times New Roman" panose="02020603050405020304" pitchFamily="18" charset="0"/>
              </a:rPr>
            </a:br>
            <a:br>
              <a:rPr lang="en-IN" sz="6000" b="1" dirty="0">
                <a:solidFill>
                  <a:srgbClr val="C00000"/>
                </a:solidFill>
                <a:latin typeface="Times New Roman" panose="02020603050405020304" pitchFamily="18" charset="0"/>
                <a:cs typeface="Times New Roman" panose="02020603050405020304" pitchFamily="18" charset="0"/>
              </a:rPr>
            </a:br>
            <a:br>
              <a:rPr lang="en-IN" sz="6000" b="1" dirty="0">
                <a:solidFill>
                  <a:srgbClr val="C00000"/>
                </a:solidFill>
                <a:latin typeface="Times New Roman" panose="02020603050405020304" pitchFamily="18" charset="0"/>
                <a:cs typeface="Times New Roman" panose="02020603050405020304" pitchFamily="18" charset="0"/>
              </a:rPr>
            </a:br>
            <a:r>
              <a:rPr lang="en-IN" sz="6000" b="1" dirty="0">
                <a:solidFill>
                  <a:srgbClr val="FF0000"/>
                </a:solidFill>
                <a:latin typeface="Times New Roman" panose="02020603050405020304" pitchFamily="18" charset="0"/>
                <a:cs typeface="Times New Roman" panose="02020603050405020304" pitchFamily="18" charset="0"/>
              </a:rPr>
              <a:t>Subject:</a:t>
            </a:r>
            <a:r>
              <a:rPr lang="en-US" sz="6000" b="1" dirty="0">
                <a:solidFill>
                  <a:srgbClr val="002060"/>
                </a:solidFill>
                <a:latin typeface="Times New Roman" panose="02020603050405020304" pitchFamily="18" charset="0"/>
                <a:cs typeface="Times New Roman" panose="02020603050405020304" pitchFamily="18" charset="0"/>
              </a:rPr>
              <a:t>Mathematics for Artificial    </a:t>
            </a:r>
            <a:br>
              <a:rPr lang="en-US" sz="6000" b="1" dirty="0">
                <a:solidFill>
                  <a:srgbClr val="002060"/>
                </a:solidFill>
                <a:latin typeface="Times New Roman" panose="02020603050405020304" pitchFamily="18" charset="0"/>
                <a:cs typeface="Times New Roman" panose="02020603050405020304" pitchFamily="18" charset="0"/>
              </a:rPr>
            </a:br>
            <a:r>
              <a:rPr lang="en-US" sz="6000" b="1" dirty="0">
                <a:solidFill>
                  <a:srgbClr val="002060"/>
                </a:solidFill>
                <a:latin typeface="Times New Roman" panose="02020603050405020304" pitchFamily="18" charset="0"/>
                <a:cs typeface="Times New Roman" panose="02020603050405020304" pitchFamily="18" charset="0"/>
              </a:rPr>
              <a:t>               Intelligence</a:t>
            </a:r>
            <a:br>
              <a:rPr lang="en-US" sz="6000" b="1" dirty="0">
                <a:solidFill>
                  <a:srgbClr val="002060"/>
                </a:solidFill>
                <a:latin typeface="Times New Roman" panose="02020603050405020304" pitchFamily="18" charset="0"/>
                <a:cs typeface="Times New Roman" panose="02020603050405020304" pitchFamily="18" charset="0"/>
              </a:rPr>
            </a:br>
            <a:br>
              <a:rPr lang="en-US" sz="6000" b="1" dirty="0">
                <a:solidFill>
                  <a:srgbClr val="002060"/>
                </a:solidFill>
                <a:latin typeface="Times New Roman" panose="02020603050405020304" pitchFamily="18" charset="0"/>
                <a:cs typeface="Times New Roman" panose="02020603050405020304" pitchFamily="18" charset="0"/>
              </a:rPr>
            </a:br>
            <a:r>
              <a:rPr lang="en-US" sz="6000" b="1" dirty="0">
                <a:solidFill>
                  <a:srgbClr val="FF0000"/>
                </a:solidFill>
                <a:latin typeface="Times New Roman" panose="02020603050405020304" pitchFamily="18" charset="0"/>
                <a:cs typeface="Times New Roman" panose="02020603050405020304" pitchFamily="18" charset="0"/>
              </a:rPr>
              <a:t>Subject Code:</a:t>
            </a:r>
            <a:r>
              <a:rPr lang="en-US" sz="6000" b="1" dirty="0">
                <a:solidFill>
                  <a:srgbClr val="002060"/>
                </a:solidFill>
                <a:latin typeface="Times New Roman" panose="02020603050405020304" pitchFamily="18" charset="0"/>
                <a:cs typeface="Times New Roman" panose="02020603050405020304" pitchFamily="18" charset="0"/>
              </a:rPr>
              <a:t>23AIPC304                        </a:t>
            </a:r>
            <a:endParaRPr lang="en-IN" sz="6000" b="1" dirty="0">
              <a:solidFill>
                <a:srgbClr val="002060"/>
              </a:solidFill>
              <a:latin typeface="Times New Roman" panose="02020603050405020304" pitchFamily="18" charset="0"/>
              <a:cs typeface="Times New Roman" panose="02020603050405020304" pitchFamily="18" charset="0"/>
            </a:endParaRPr>
          </a:p>
        </p:txBody>
      </p:sp>
      <p:pic>
        <p:nvPicPr>
          <p:cNvPr id="7" name="Picture 6" descr="mite-logo-org"/>
          <p:cNvPicPr/>
          <p:nvPr/>
        </p:nvPicPr>
        <p:blipFill>
          <a:blip r:embed="rId3"/>
          <a:srcRect/>
          <a:stretch>
            <a:fillRect/>
          </a:stretch>
        </p:blipFill>
        <p:spPr bwMode="auto">
          <a:xfrm>
            <a:off x="336858" y="325564"/>
            <a:ext cx="760422" cy="943678"/>
          </a:xfrm>
          <a:prstGeom prst="rect">
            <a:avLst/>
          </a:prstGeom>
          <a:noFill/>
          <a:ln w="9525">
            <a:noFill/>
            <a:miter lim="800000"/>
            <a:headEnd/>
            <a:tailEnd/>
          </a:ln>
        </p:spPr>
      </p:pic>
      <p:sp>
        <p:nvSpPr>
          <p:cNvPr id="8"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solidFill>
                <a:prstClr val="black"/>
              </a:solidFill>
            </a:endParaRPr>
          </a:p>
        </p:txBody>
      </p:sp>
      <p:sp>
        <p:nvSpPr>
          <p:cNvPr id="9" name="Rectangle 3"/>
          <p:cNvSpPr>
            <a:spLocks noChangeArrowheads="1"/>
          </p:cNvSpPr>
          <p:nvPr/>
        </p:nvSpPr>
        <p:spPr bwMode="auto">
          <a:xfrm>
            <a:off x="1377978" y="-222140"/>
            <a:ext cx="943604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algn="ct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MANGALORE INSTITUTE OF TECHNOLOGY &amp; ENGINEERING</a:t>
            </a:r>
            <a:endParaRPr lang="en-US" sz="2400" dirty="0">
              <a:solidFill>
                <a:prstClr val="black"/>
              </a:solidFill>
              <a:latin typeface="Times New Roman" panose="02020603050405020304" pitchFamily="18" charset="0"/>
              <a:cs typeface="Times New Roman" panose="02020603050405020304" pitchFamily="18" charset="0"/>
            </a:endParaRPr>
          </a:p>
          <a:p>
            <a:pPr algn="ct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Unit of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Rajalaxmi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Education Trust</a:t>
            </a:r>
            <a:r>
              <a:rPr lang="en-US" sz="24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Mangalore)</a:t>
            </a:r>
            <a:endParaRPr lang="en-US" sz="2400" dirty="0">
              <a:solidFill>
                <a:prstClr val="black"/>
              </a:solidFill>
              <a:latin typeface="Times New Roman" panose="02020603050405020304" pitchFamily="18" charset="0"/>
              <a:cs typeface="Times New Roman" panose="02020603050405020304" pitchFamily="18" charset="0"/>
            </a:endParaRPr>
          </a:p>
          <a:p>
            <a:pPr algn="ct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Autonomous Institute affiliated to VTU, </a:t>
            </a:r>
            <a:r>
              <a:rPr lang="en-US" sz="2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Belagavi</a:t>
            </a: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Approved by AICTE, New Delhi</a:t>
            </a:r>
            <a:endParaRPr lang="en-US" sz="2000" dirty="0">
              <a:solidFill>
                <a:prstClr val="black"/>
              </a:solidFill>
              <a:latin typeface="Times New Roman" panose="02020603050405020304" pitchFamily="18" charset="0"/>
              <a:cs typeface="Times New Roman" panose="02020603050405020304" pitchFamily="18" charset="0"/>
            </a:endParaRPr>
          </a:p>
          <a:p>
            <a:pPr algn="ctr"/>
            <a:r>
              <a:rPr lang="en-US"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Accredited by NAAC with A+ Grade &amp; ISO 9001:2015 Certified Institution</a:t>
            </a: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22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10</a:t>
            </a:fld>
            <a:endParaRPr lang="en-IN"/>
          </a:p>
        </p:txBody>
      </p:sp>
      <p:sp>
        <p:nvSpPr>
          <p:cNvPr id="5" name="Rectangle 4"/>
          <p:cNvSpPr/>
          <p:nvPr/>
        </p:nvSpPr>
        <p:spPr>
          <a:xfrm>
            <a:off x="465826" y="479726"/>
            <a:ext cx="11430000" cy="5384038"/>
          </a:xfrm>
          <a:prstGeom prst="rect">
            <a:avLst/>
          </a:prstGeom>
        </p:spPr>
        <p:txBody>
          <a:bodyPr wrap="square">
            <a:spAutoFit/>
          </a:bodyPr>
          <a:lstStyle/>
          <a:p>
            <a:pPr marL="228600" algn="just">
              <a:lnSpc>
                <a:spcPct val="107000"/>
              </a:lnSpc>
              <a:spcAft>
                <a:spcPts val="800"/>
              </a:spcAft>
            </a:pPr>
            <a:r>
              <a:rPr lang="en-I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Groups</a:t>
            </a:r>
            <a:endParaRPr lang="en-IN"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sz="2800" b="1" dirty="0">
                <a:effectLst/>
                <a:latin typeface="Times New Roman" panose="02020603050405020304" pitchFamily="18" charset="0"/>
                <a:ea typeface="Calibri" panose="020F0502020204030204" pitchFamily="34" charset="0"/>
                <a:cs typeface="Times New Roman" panose="02020603050405020304" pitchFamily="18" charset="0"/>
              </a:rPr>
              <a:t>1. Introduction:</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IN" sz="2800" b="1" dirty="0">
                <a:effectLst/>
                <a:latin typeface="Times New Roman" panose="02020603050405020304" pitchFamily="18" charset="0"/>
                <a:ea typeface="Calibri" panose="020F0502020204030204" pitchFamily="34" charset="0"/>
                <a:cs typeface="Times New Roman" panose="02020603050405020304" pitchFamily="18" charset="0"/>
              </a:rPr>
              <a:t>group</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is a fundamental concept in abstract algebra. It provides a mathematical way to study symmetry and structure, and is widely used in many areas of mathematics, physics, and computer science — including </a:t>
            </a:r>
            <a:r>
              <a:rPr lang="en-IN" sz="2800" b="1" dirty="0">
                <a:effectLst/>
                <a:latin typeface="Times New Roman" panose="02020603050405020304" pitchFamily="18" charset="0"/>
                <a:ea typeface="Calibri" panose="020F0502020204030204" pitchFamily="34" charset="0"/>
                <a:cs typeface="Times New Roman" panose="02020603050405020304" pitchFamily="18" charset="0"/>
              </a:rPr>
              <a:t>Artificial Intelligence (AI)</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particularly in: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Geometric transformations (e.g., image recognition)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Symmetry-based deep learning models (e.g., equivariant neural networks)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Cryptography in AI security</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Reinforcement learning with structured actions</a:t>
            </a:r>
          </a:p>
        </p:txBody>
      </p:sp>
    </p:spTree>
    <p:extLst>
      <p:ext uri="{BB962C8B-B14F-4D97-AF65-F5344CB8AC3E}">
        <p14:creationId xmlns:p14="http://schemas.microsoft.com/office/powerpoint/2010/main" val="11967727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100</a:t>
            </a:fld>
            <a:endParaRPr lang="en-IN"/>
          </a:p>
        </p:txBody>
      </p:sp>
      <p:sp>
        <p:nvSpPr>
          <p:cNvPr id="5" name="Rectangle 4"/>
          <p:cNvSpPr/>
          <p:nvPr/>
        </p:nvSpPr>
        <p:spPr>
          <a:xfrm>
            <a:off x="172528" y="115366"/>
            <a:ext cx="11844068" cy="6149889"/>
          </a:xfrm>
          <a:prstGeom prst="rect">
            <a:avLst/>
          </a:prstGeom>
        </p:spPr>
        <p:txBody>
          <a:bodyPr wrap="square">
            <a:spAutoFit/>
          </a:bodyPr>
          <a:lstStyle/>
          <a:p>
            <a:pPr>
              <a:lnSpc>
                <a:spcPct val="107000"/>
              </a:lnSpc>
              <a:spcBef>
                <a:spcPts val="200"/>
              </a:spcBef>
              <a:spcAft>
                <a:spcPts val="0"/>
              </a:spcAft>
            </a:pPr>
            <a:r>
              <a:rPr lang="en-IN" sz="22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1: 3D Data Augmentation in Point Clouds </a:t>
            </a:r>
          </a:p>
          <a:p>
            <a:pPr>
              <a:lnSpc>
                <a:spcPct val="107000"/>
              </a:lnSpc>
              <a:spcAft>
                <a:spcPts val="800"/>
              </a:spcAft>
            </a:pPr>
            <a:r>
              <a:rPr lang="en-IN" sz="2200" dirty="0">
                <a:latin typeface="Times New Roman" panose="02020603050405020304" pitchFamily="18" charset="0"/>
                <a:ea typeface="Calibri" panose="020F0502020204030204" pitchFamily="34" charset="0"/>
                <a:cs typeface="Times New Roman" panose="02020603050405020304" pitchFamily="18" charset="0"/>
              </a:rPr>
              <a:t>In 3D object recognition tasks, such as in autonomous vehicles or robotics, point cloud data (x, y, z) needs to be augmented through 3D rotation.</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Given a point P = (1, 0, 0), rotate it 90° about the z-axis.</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1. Derive the rotation matrix for this operation.</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2. Compute the new coordinates.</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Explain how this helps in building rotation-robust 3D classifiers using neural networks like Point Net.</a:t>
            </a:r>
          </a:p>
          <a:p>
            <a:pPr>
              <a:lnSpc>
                <a:spcPct val="107000"/>
              </a:lnSpc>
              <a:spcAft>
                <a:spcPts val="800"/>
              </a:spcAft>
            </a:pPr>
            <a:endParaRPr lang="en-IN" sz="2200" dirty="0">
              <a:latin typeface="Times New Roman" panose="02020603050405020304" pitchFamily="18" charset="0"/>
              <a:ea typeface="Calibri" panose="020F0502020204030204" pitchFamily="34" charset="0"/>
              <a:cs typeface="Times New Roman" panose="02020603050405020304" pitchFamily="18" charset="0"/>
            </a:endParaRPr>
          </a:p>
          <a:p>
            <a:r>
              <a:rPr lang="en-IN" sz="22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2: Understanding Orientation in Pose Estimation </a:t>
            </a:r>
          </a:p>
          <a:p>
            <a:r>
              <a:rPr lang="en-IN" sz="2200" dirty="0">
                <a:latin typeface="Times New Roman" panose="02020603050405020304" pitchFamily="18" charset="0"/>
                <a:cs typeface="Times New Roman" panose="02020603050405020304" pitchFamily="18" charset="0"/>
              </a:rPr>
              <a:t>In deep learning models for human pose estimation, body joints are represented as 3D coordinates. Rotations help simulate different viewpoints.</a:t>
            </a:r>
            <a:br>
              <a:rPr lang="en-IN" sz="2200" dirty="0">
                <a:latin typeface="Times New Roman" panose="02020603050405020304" pitchFamily="18" charset="0"/>
                <a:cs typeface="Times New Roman" panose="02020603050405020304" pitchFamily="18" charset="0"/>
              </a:rPr>
            </a:br>
            <a:r>
              <a:rPr lang="en-IN" sz="2200" dirty="0">
                <a:latin typeface="Times New Roman" panose="02020603050405020304" pitchFamily="18" charset="0"/>
                <a:cs typeface="Times New Roman" panose="02020603050405020304" pitchFamily="18" charset="0"/>
              </a:rPr>
              <a:t>Given a 3D vector v = (0, 1, 1), apply a rotation of 45° about the x-axis.</a:t>
            </a:r>
            <a:br>
              <a:rPr lang="en-IN" sz="2200" dirty="0">
                <a:latin typeface="Times New Roman" panose="02020603050405020304" pitchFamily="18" charset="0"/>
                <a:cs typeface="Times New Roman" panose="02020603050405020304" pitchFamily="18" charset="0"/>
              </a:rPr>
            </a:br>
            <a:r>
              <a:rPr lang="en-IN" sz="2200" dirty="0">
                <a:latin typeface="Times New Roman" panose="02020603050405020304" pitchFamily="18" charset="0"/>
                <a:cs typeface="Times New Roman" panose="02020603050405020304" pitchFamily="18" charset="0"/>
              </a:rPr>
              <a:t>1. Write down the rotation matrix for this transformation.</a:t>
            </a:r>
            <a:br>
              <a:rPr lang="en-IN" sz="2200" dirty="0">
                <a:latin typeface="Times New Roman" panose="02020603050405020304" pitchFamily="18" charset="0"/>
                <a:cs typeface="Times New Roman" panose="02020603050405020304" pitchFamily="18" charset="0"/>
              </a:rPr>
            </a:br>
            <a:r>
              <a:rPr lang="en-IN" sz="2200" dirty="0">
                <a:latin typeface="Times New Roman" panose="02020603050405020304" pitchFamily="18" charset="0"/>
                <a:cs typeface="Times New Roman" panose="02020603050405020304" pitchFamily="18" charset="0"/>
              </a:rPr>
              <a:t>2. Find the rotated coordinates.</a:t>
            </a:r>
            <a:br>
              <a:rPr lang="en-IN" sz="2200" dirty="0">
                <a:latin typeface="Times New Roman" panose="02020603050405020304" pitchFamily="18" charset="0"/>
                <a:cs typeface="Times New Roman" panose="02020603050405020304" pitchFamily="18" charset="0"/>
              </a:rPr>
            </a:br>
            <a:r>
              <a:rPr lang="en-IN" sz="2200" dirty="0">
                <a:latin typeface="Times New Roman" panose="02020603050405020304" pitchFamily="18" charset="0"/>
                <a:cs typeface="Times New Roman" panose="02020603050405020304" pitchFamily="18" charset="0"/>
              </a:rPr>
              <a:t>Discuss how such rotations are used in pose estimation networks and affect the interpretability of model predictions.</a:t>
            </a:r>
          </a:p>
          <a:p>
            <a:pPr>
              <a:lnSpc>
                <a:spcPct val="107000"/>
              </a:lnSpc>
              <a:spcAft>
                <a:spcPts val="800"/>
              </a:spcAft>
            </a:pP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83640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101</a:t>
            </a:fld>
            <a:endParaRPr lang="en-IN"/>
          </a:p>
        </p:txBody>
      </p:sp>
      <p:sp>
        <p:nvSpPr>
          <p:cNvPr id="5" name="Rectangle 4"/>
          <p:cNvSpPr/>
          <p:nvPr/>
        </p:nvSpPr>
        <p:spPr>
          <a:xfrm>
            <a:off x="138023" y="144029"/>
            <a:ext cx="11904452" cy="5395067"/>
          </a:xfrm>
          <a:prstGeom prst="rect">
            <a:avLst/>
          </a:prstGeom>
        </p:spPr>
        <p:txBody>
          <a:bodyPr wrap="square">
            <a:spAutoFit/>
          </a:bodyPr>
          <a:lstStyle/>
          <a:p>
            <a:pPr>
              <a:lnSpc>
                <a:spcPct val="107000"/>
              </a:lnSpc>
              <a:spcBef>
                <a:spcPts val="200"/>
              </a:spcBef>
              <a:spcAft>
                <a:spcPts val="0"/>
              </a:spcAft>
            </a:pPr>
            <a:r>
              <a:rPr lang="en-IN" sz="22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3: Orientation Alignment using Rotation Matrices </a:t>
            </a:r>
          </a:p>
          <a:p>
            <a:pPr>
              <a:lnSpc>
                <a:spcPct val="107000"/>
              </a:lnSpc>
              <a:spcAft>
                <a:spcPts val="800"/>
              </a:spcAft>
            </a:pPr>
            <a:r>
              <a:rPr lang="en-IN" sz="2200" dirty="0">
                <a:latin typeface="Times New Roman" panose="02020603050405020304" pitchFamily="18" charset="0"/>
                <a:ea typeface="Calibri" panose="020F0502020204030204" pitchFamily="34" charset="0"/>
                <a:cs typeface="Times New Roman" panose="02020603050405020304" pitchFamily="18" charset="0"/>
              </a:rPr>
              <a:t>In reinforcement learning for robotics, an agent often aligns its orientation to a goal direction.</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Given a rotation matrix R that rotates by 60° about the y-axis, and a robot’s forward direction vector v = (1, 0, 0),</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1. Compute the rotated direction.</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2. Interpret the result in the context of 3D navigation in simulation environments like </a:t>
            </a:r>
            <a:r>
              <a:rPr lang="en-IN" sz="2200" dirty="0" err="1">
                <a:latin typeface="Times New Roman" panose="02020603050405020304" pitchFamily="18" charset="0"/>
                <a:ea typeface="Calibri" panose="020F0502020204030204" pitchFamily="34" charset="0"/>
                <a:cs typeface="Times New Roman" panose="02020603050405020304" pitchFamily="18" charset="0"/>
              </a:rPr>
              <a:t>MuJoCo</a:t>
            </a:r>
            <a:r>
              <a:rPr lang="en-IN" sz="2200" dirty="0">
                <a:latin typeface="Times New Roman" panose="02020603050405020304" pitchFamily="18" charset="0"/>
                <a:ea typeface="Calibri" panose="020F0502020204030204" pitchFamily="34" charset="0"/>
                <a:cs typeface="Times New Roman" panose="02020603050405020304" pitchFamily="18" charset="0"/>
              </a:rPr>
              <a:t> or </a:t>
            </a:r>
            <a:r>
              <a:rPr lang="en-IN" sz="2200" dirty="0" err="1">
                <a:latin typeface="Times New Roman" panose="02020603050405020304" pitchFamily="18" charset="0"/>
                <a:ea typeface="Calibri" panose="020F0502020204030204" pitchFamily="34" charset="0"/>
                <a:cs typeface="Times New Roman" panose="02020603050405020304" pitchFamily="18" charset="0"/>
              </a:rPr>
              <a:t>PyBullet</a:t>
            </a:r>
            <a:r>
              <a:rPr lang="en-IN" sz="22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en-IN" sz="2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en-IN" sz="22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4: Rotational Equivariance in Neural Networks </a:t>
            </a:r>
          </a:p>
          <a:p>
            <a:pPr>
              <a:lnSpc>
                <a:spcPct val="107000"/>
              </a:lnSpc>
              <a:spcAft>
                <a:spcPts val="800"/>
              </a:spcAft>
            </a:pPr>
            <a:r>
              <a:rPr lang="en-IN" sz="2200" dirty="0">
                <a:latin typeface="Times New Roman" panose="02020603050405020304" pitchFamily="18" charset="0"/>
                <a:ea typeface="Calibri" panose="020F0502020204030204" pitchFamily="34" charset="0"/>
                <a:cs typeface="Times New Roman" panose="02020603050405020304" pitchFamily="18" charset="0"/>
              </a:rPr>
              <a:t>Explain the idea of rotational </a:t>
            </a:r>
            <a:r>
              <a:rPr lang="en-IN" sz="2200" dirty="0" err="1">
                <a:latin typeface="Times New Roman" panose="02020603050405020304" pitchFamily="18" charset="0"/>
                <a:ea typeface="Calibri" panose="020F0502020204030204" pitchFamily="34" charset="0"/>
                <a:cs typeface="Times New Roman" panose="02020603050405020304" pitchFamily="18" charset="0"/>
              </a:rPr>
              <a:t>equivariance</a:t>
            </a:r>
            <a:r>
              <a:rPr lang="en-IN" sz="2200" dirty="0">
                <a:latin typeface="Times New Roman" panose="02020603050405020304" pitchFamily="18" charset="0"/>
                <a:ea typeface="Calibri" panose="020F0502020204030204" pitchFamily="34" charset="0"/>
                <a:cs typeface="Times New Roman" panose="02020603050405020304" pitchFamily="18" charset="0"/>
              </a:rPr>
              <a:t> in the context of 3D convolutional neural networks (CNNs).</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Given a point (2, 2, 0), rotate it by 90° about the x-axis, and find the resulting coordinates using the appropriate matrix.</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Discuss why preserving </a:t>
            </a:r>
            <a:r>
              <a:rPr lang="en-IN" sz="2200" dirty="0" err="1">
                <a:latin typeface="Times New Roman" panose="02020603050405020304" pitchFamily="18" charset="0"/>
                <a:ea typeface="Calibri" panose="020F0502020204030204" pitchFamily="34" charset="0"/>
                <a:cs typeface="Times New Roman" panose="02020603050405020304" pitchFamily="18" charset="0"/>
              </a:rPr>
              <a:t>equivariance</a:t>
            </a:r>
            <a:r>
              <a:rPr lang="en-IN" sz="2200" dirty="0">
                <a:latin typeface="Times New Roman" panose="02020603050405020304" pitchFamily="18" charset="0"/>
                <a:ea typeface="Calibri" panose="020F0502020204030204" pitchFamily="34" charset="0"/>
                <a:cs typeface="Times New Roman" panose="02020603050405020304" pitchFamily="18" charset="0"/>
              </a:rPr>
              <a:t> under rotation is important for tasks like 3D medical imaging or protein folding prediction.</a:t>
            </a:r>
            <a:endParaRPr lang="en-IN"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02878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102</a:t>
            </a:fld>
            <a:endParaRPr lang="en-IN"/>
          </a:p>
        </p:txBody>
      </p:sp>
      <p:sp>
        <p:nvSpPr>
          <p:cNvPr id="5" name="Rectangle 4"/>
          <p:cNvSpPr/>
          <p:nvPr/>
        </p:nvSpPr>
        <p:spPr>
          <a:xfrm>
            <a:off x="4545663" y="156090"/>
            <a:ext cx="3913251" cy="584775"/>
          </a:xfrm>
          <a:prstGeom prst="rect">
            <a:avLst/>
          </a:prstGeom>
        </p:spPr>
        <p:txBody>
          <a:bodyPr wrap="none">
            <a:spAutoFit/>
          </a:bodyPr>
          <a:lstStyle/>
          <a:p>
            <a:r>
              <a:rPr lang="en-IN" sz="3200" dirty="0">
                <a:solidFill>
                  <a:srgbClr val="FF0000"/>
                </a:solidFill>
                <a:latin typeface="Times New Roman" panose="02020603050405020304" pitchFamily="18" charset="0"/>
                <a:cs typeface="Times New Roman" panose="02020603050405020304" pitchFamily="18" charset="0"/>
              </a:rPr>
              <a:t>Matrix Decomposition</a:t>
            </a:r>
          </a:p>
        </p:txBody>
      </p:sp>
      <p:sp>
        <p:nvSpPr>
          <p:cNvPr id="6" name="Rectangle 5"/>
          <p:cNvSpPr/>
          <p:nvPr/>
        </p:nvSpPr>
        <p:spPr>
          <a:xfrm>
            <a:off x="166417" y="768570"/>
            <a:ext cx="1943161" cy="830997"/>
          </a:xfrm>
          <a:prstGeom prst="rect">
            <a:avLst/>
          </a:prstGeom>
        </p:spPr>
        <p:txBody>
          <a:bodyPr wrap="none">
            <a:spAutoFit/>
          </a:bodyPr>
          <a:lstStyle/>
          <a:p>
            <a:r>
              <a:rPr lang="en-IN" sz="2400" dirty="0">
                <a:latin typeface="Times New Roman" panose="02020603050405020304" pitchFamily="18" charset="0"/>
                <a:cs typeface="Times New Roman" panose="02020603050405020304" pitchFamily="18" charset="0"/>
              </a:rPr>
              <a:t>Introduction:  </a:t>
            </a:r>
          </a:p>
          <a:p>
            <a:endParaRPr lang="en-IN"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166417" y="1205665"/>
            <a:ext cx="11936443" cy="4832092"/>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Matrix decomposition (or matrix factorization) is a fundamental technique in linear algebra where a matrix is broken down into a product of simpler or structured matrices. These decompositions simplify complex matrix operations and are essential in various areas of applied mathematics, computer science, and especially in </a:t>
            </a:r>
            <a:r>
              <a:rPr lang="en-US" sz="2400" b="1" dirty="0">
                <a:latin typeface="Times New Roman" panose="02020603050405020304" pitchFamily="18" charset="0"/>
                <a:cs typeface="Times New Roman" panose="02020603050405020304" pitchFamily="18" charset="0"/>
              </a:rPr>
              <a:t>artificial intelligence (AI)</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machine learning (ML)</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lvl="0"/>
            <a:r>
              <a:rPr lang="en-US" sz="2400" b="1" dirty="0">
                <a:latin typeface="Times New Roman" panose="02020603050405020304" pitchFamily="18" charset="0"/>
                <a:cs typeface="Times New Roman" panose="02020603050405020304" pitchFamily="18" charset="0"/>
              </a:rPr>
              <a:t>Why Matrix Decomposition?</a:t>
            </a:r>
            <a:endParaRPr lang="en-IN" sz="2400" b="1" dirty="0">
              <a:latin typeface="Times New Roman" panose="02020603050405020304" pitchFamily="18" charset="0"/>
              <a:cs typeface="Times New Roman" panose="02020603050405020304" pitchFamily="18" charset="0"/>
            </a:endParaRPr>
          </a:p>
          <a:p>
            <a:pPr lvl="0"/>
            <a:r>
              <a:rPr lang="en-IN" sz="2400" dirty="0">
                <a:latin typeface="Times New Roman" panose="02020603050405020304" pitchFamily="18" charset="0"/>
                <a:cs typeface="Times New Roman" panose="02020603050405020304" pitchFamily="18" charset="0"/>
              </a:rPr>
              <a:t>- To simplify matrix computations like solving systems of linear equations.</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To efficiently compute eigenvalues, eigenvectors, and inverses.</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To reduce data dimensionality (as in PCA).</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To improve numerical stability in algorithms.</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To discover latent structure in data (e.g., in recommender systems).</a:t>
            </a:r>
          </a:p>
          <a:p>
            <a:pPr algn="just"/>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3353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103</a:t>
            </a:fld>
            <a:endParaRPr lang="en-IN"/>
          </a:p>
        </p:txBody>
      </p:sp>
      <p:sp>
        <p:nvSpPr>
          <p:cNvPr id="5" name="Rectangle 4"/>
          <p:cNvSpPr/>
          <p:nvPr/>
        </p:nvSpPr>
        <p:spPr>
          <a:xfrm>
            <a:off x="207033" y="138242"/>
            <a:ext cx="11783683" cy="6042680"/>
          </a:xfrm>
          <a:prstGeom prst="rect">
            <a:avLst/>
          </a:prstGeom>
        </p:spPr>
        <p:txBody>
          <a:bodyPr wrap="square">
            <a:spAutoFit/>
          </a:bodyPr>
          <a:lstStyle/>
          <a:p>
            <a:pPr marL="342900" lvl="0" indent="-342900">
              <a:spcBef>
                <a:spcPts val="2400"/>
              </a:spcBef>
              <a:spcAft>
                <a:spcPts val="0"/>
              </a:spcAft>
              <a:buFont typeface="Wingdings" panose="05000000000000000000" pitchFamily="2" charset="2"/>
              <a:buChar char=""/>
            </a:pPr>
            <a:r>
              <a:rPr lang="en-US"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Common Types of Matrix Decomposition</a:t>
            </a:r>
            <a:endParaRPr lang="en-IN"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200"/>
              </a:spcBef>
              <a:spcAft>
                <a:spcPts val="0"/>
              </a:spcAft>
              <a:buFont typeface="Wingdings" panose="05000000000000000000" pitchFamily="2" charset="2"/>
              <a:buChar char=""/>
            </a:pPr>
            <a:r>
              <a:rPr lang="en-IN" sz="2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1. LU Decomposition</a:t>
            </a:r>
          </a:p>
          <a:p>
            <a:pPr marL="342900" lvl="0" indent="-342900">
              <a:spcAft>
                <a:spcPts val="800"/>
              </a:spcAft>
              <a:buFont typeface="Wingdings" panose="05000000000000000000" pitchFamily="2" charset="2"/>
              <a:buChar char=""/>
            </a:pPr>
            <a:r>
              <a:rPr lang="en-IN" sz="2000" dirty="0">
                <a:latin typeface="Times New Roman" panose="02020603050405020304" pitchFamily="18" charset="0"/>
                <a:ea typeface="Calibri" panose="020F0502020204030204" pitchFamily="34" charset="0"/>
                <a:cs typeface="Times New Roman" panose="02020603050405020304" pitchFamily="18" charset="0"/>
              </a:rPr>
              <a:t>Decomposes a square matrix A into a lower triangular matrix L and an upper triangular matrix U:</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A = LU</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Useful for solving systems of linear equations.</a:t>
            </a:r>
          </a:p>
          <a:p>
            <a:pPr marL="342900" lvl="0" indent="-342900">
              <a:spcBef>
                <a:spcPts val="200"/>
              </a:spcBef>
              <a:spcAft>
                <a:spcPts val="0"/>
              </a:spcAft>
              <a:buFont typeface="Wingdings" panose="05000000000000000000" pitchFamily="2" charset="2"/>
              <a:buChar char=""/>
            </a:pPr>
            <a:r>
              <a:rPr lang="en-IN" sz="2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2. QR Decomposition</a:t>
            </a:r>
          </a:p>
          <a:p>
            <a:pPr marL="342900" lvl="0" indent="-342900">
              <a:spcAft>
                <a:spcPts val="800"/>
              </a:spcAft>
              <a:buFont typeface="Wingdings" panose="05000000000000000000" pitchFamily="2" charset="2"/>
              <a:buChar char=""/>
            </a:pPr>
            <a:r>
              <a:rPr lang="en-IN" sz="2000" dirty="0">
                <a:latin typeface="Times New Roman" panose="02020603050405020304" pitchFamily="18" charset="0"/>
                <a:ea typeface="Calibri" panose="020F0502020204030204" pitchFamily="34" charset="0"/>
                <a:cs typeface="Times New Roman" panose="02020603050405020304" pitchFamily="18" charset="0"/>
              </a:rPr>
              <a:t>Decomposes A into an orthogonal matrix Q and an upper triangular matrix R:</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A = QR</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Important in least squares regression.</a:t>
            </a:r>
          </a:p>
          <a:p>
            <a:pPr marL="342900" lvl="0" indent="-342900">
              <a:spcBef>
                <a:spcPts val="200"/>
              </a:spcBef>
              <a:spcAft>
                <a:spcPts val="0"/>
              </a:spcAft>
              <a:buFont typeface="Wingdings" panose="05000000000000000000" pitchFamily="2" charset="2"/>
              <a:buChar char=""/>
            </a:pPr>
            <a:r>
              <a:rPr lang="en-IN" sz="2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3. Eigen Decomposition</a:t>
            </a:r>
          </a:p>
          <a:p>
            <a:pPr marL="342900" lvl="0" indent="-342900">
              <a:spcAft>
                <a:spcPts val="800"/>
              </a:spcAft>
              <a:buFont typeface="Wingdings" panose="05000000000000000000" pitchFamily="2" charset="2"/>
              <a:buChar char=""/>
            </a:pPr>
            <a:r>
              <a:rPr lang="en-IN" sz="2000" dirty="0">
                <a:latin typeface="Times New Roman" panose="02020603050405020304" pitchFamily="18" charset="0"/>
                <a:ea typeface="Calibri" panose="020F0502020204030204" pitchFamily="34" charset="0"/>
                <a:cs typeface="Times New Roman" panose="02020603050405020304" pitchFamily="18" charset="0"/>
              </a:rPr>
              <a:t>For square matrices with enough eigenvectors, A can be decomposed as: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A = PDP⁻¹</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where D is a diagonal matrix of eigenvalues.</a:t>
            </a:r>
          </a:p>
          <a:p>
            <a:pPr marL="342900" lvl="0" indent="-342900">
              <a:spcBef>
                <a:spcPts val="200"/>
              </a:spcBef>
              <a:spcAft>
                <a:spcPts val="0"/>
              </a:spcAft>
              <a:buFont typeface="Wingdings" panose="05000000000000000000" pitchFamily="2" charset="2"/>
              <a:buChar char=""/>
            </a:pPr>
            <a:r>
              <a:rPr lang="en-IN" sz="2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4. Singular Value Decomposition (SVD)</a:t>
            </a:r>
          </a:p>
          <a:p>
            <a:pPr marL="342900" lvl="0" indent="-342900">
              <a:spcAft>
                <a:spcPts val="800"/>
              </a:spcAft>
              <a:buFont typeface="Wingdings" panose="05000000000000000000" pitchFamily="2" charset="2"/>
              <a:buChar char=""/>
            </a:pPr>
            <a:r>
              <a:rPr lang="en-IN" sz="2000" dirty="0">
                <a:latin typeface="Times New Roman" panose="02020603050405020304" pitchFamily="18" charset="0"/>
                <a:ea typeface="Calibri" panose="020F0502020204030204" pitchFamily="34" charset="0"/>
                <a:cs typeface="Times New Roman" panose="02020603050405020304" pitchFamily="18" charset="0"/>
              </a:rPr>
              <a:t>Decomposes any m × n matrix A as: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A = UΣVᵀ</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where U and V are orthogonal, and Σ is diagonal.</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Widely used in PCA, image compression, and collaborative filtering.</a:t>
            </a:r>
          </a:p>
        </p:txBody>
      </p:sp>
    </p:spTree>
    <p:extLst>
      <p:ext uri="{BB962C8B-B14F-4D97-AF65-F5344CB8AC3E}">
        <p14:creationId xmlns:p14="http://schemas.microsoft.com/office/powerpoint/2010/main" val="9294080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104</a:t>
            </a:fld>
            <a:endParaRPr lang="en-IN"/>
          </a:p>
        </p:txBody>
      </p:sp>
      <p:sp>
        <p:nvSpPr>
          <p:cNvPr id="5" name="Rectangle 4"/>
          <p:cNvSpPr/>
          <p:nvPr/>
        </p:nvSpPr>
        <p:spPr>
          <a:xfrm>
            <a:off x="103517" y="163381"/>
            <a:ext cx="11904453" cy="4149854"/>
          </a:xfrm>
          <a:prstGeom prst="rect">
            <a:avLst/>
          </a:prstGeom>
        </p:spPr>
        <p:txBody>
          <a:bodyPr wrap="square">
            <a:spAutoFit/>
          </a:bodyPr>
          <a:lstStyle/>
          <a:p>
            <a:pPr marL="342900" lvl="0" indent="-342900">
              <a:lnSpc>
                <a:spcPct val="107000"/>
              </a:lnSpc>
              <a:spcBef>
                <a:spcPts val="200"/>
              </a:spcBef>
              <a:spcAft>
                <a:spcPts val="0"/>
              </a:spcAft>
              <a:buFont typeface="Wingdings" panose="05000000000000000000" pitchFamily="2" charset="2"/>
              <a:buChar char=""/>
            </a:pPr>
            <a:r>
              <a:rPr lang="en-IN" sz="2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5. </a:t>
            </a:r>
            <a:r>
              <a:rPr lang="en-IN" sz="2000"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Cholesky</a:t>
            </a:r>
            <a:r>
              <a:rPr lang="en-IN" sz="2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Decomposition</a:t>
            </a:r>
          </a:p>
          <a:p>
            <a:pPr marL="342900" lvl="0" indent="-342900">
              <a:lnSpc>
                <a:spcPct val="107000"/>
              </a:lnSpc>
              <a:spcAft>
                <a:spcPts val="800"/>
              </a:spcAft>
              <a:buFont typeface="Wingdings" panose="05000000000000000000" pitchFamily="2" charset="2"/>
              <a:buChar char=""/>
            </a:pPr>
            <a:r>
              <a:rPr lang="en-IN" sz="2000" dirty="0">
                <a:latin typeface="Times New Roman" panose="02020603050405020304" pitchFamily="18" charset="0"/>
                <a:ea typeface="Calibri" panose="020F0502020204030204" pitchFamily="34" charset="0"/>
                <a:cs typeface="Times New Roman" panose="02020603050405020304" pitchFamily="18" charset="0"/>
              </a:rPr>
              <a:t>For symmetric positive-definite matrices: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A = LLᵀ</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where L is lower triangular.</a:t>
            </a:r>
          </a:p>
          <a:p>
            <a:pPr lvl="0">
              <a:lnSpc>
                <a:spcPct val="150000"/>
              </a:lnSpc>
            </a:pPr>
            <a:r>
              <a:rPr lang="en-US" sz="2000" b="1" dirty="0">
                <a:latin typeface="Times New Roman" panose="02020603050405020304" pitchFamily="18" charset="0"/>
                <a:cs typeface="Times New Roman" panose="02020603050405020304" pitchFamily="18" charset="0"/>
              </a:rPr>
              <a:t>Relevance to AI/ML</a:t>
            </a:r>
            <a:endParaRPr lang="en-IN" sz="2000" b="1" dirty="0">
              <a:latin typeface="Times New Roman" panose="02020603050405020304" pitchFamily="18" charset="0"/>
              <a:cs typeface="Times New Roman" panose="02020603050405020304" pitchFamily="18" charset="0"/>
            </a:endParaRPr>
          </a:p>
          <a:p>
            <a:pPr lvl="0">
              <a:lnSpc>
                <a:spcPct val="150000"/>
              </a:lnSpc>
            </a:pPr>
            <a:r>
              <a:rPr lang="en-IN" sz="2000" dirty="0">
                <a:latin typeface="Times New Roman" panose="02020603050405020304" pitchFamily="18" charset="0"/>
                <a:cs typeface="Times New Roman" panose="02020603050405020304" pitchFamily="18" charset="0"/>
              </a:rPr>
              <a:t>- Principal Component Analysis (PCA) uses SVD for dimensionality reduction.</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Neural networks often involve decompositions for optimization (e.g., Hessian matrices).</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Latent Semantic Analysis (LSA) in NLP relies on SVD.</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Recommender systems use matrix factorization to predict missing user-item interactions.</a:t>
            </a:r>
          </a:p>
          <a:p>
            <a:pPr marL="342900" lvl="0" indent="-342900">
              <a:lnSpc>
                <a:spcPct val="107000"/>
              </a:lnSpc>
              <a:spcAft>
                <a:spcPts val="800"/>
              </a:spcAft>
              <a:buFont typeface="Wingdings" panose="05000000000000000000" pitchFamily="2" charset="2"/>
              <a:buChar char=""/>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9382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105</a:t>
            </a:fld>
            <a:endParaRPr lang="en-IN"/>
          </a:p>
        </p:txBody>
      </p:sp>
      <p:sp>
        <p:nvSpPr>
          <p:cNvPr id="5" name="Rectangle 4"/>
          <p:cNvSpPr/>
          <p:nvPr/>
        </p:nvSpPr>
        <p:spPr>
          <a:xfrm>
            <a:off x="4017740" y="31809"/>
            <a:ext cx="4750018" cy="556434"/>
          </a:xfrm>
          <a:prstGeom prst="rect">
            <a:avLst/>
          </a:prstGeom>
        </p:spPr>
        <p:txBody>
          <a:bodyPr wrap="none">
            <a:spAutoFit/>
          </a:bodyPr>
          <a:lstStyle/>
          <a:p>
            <a:pPr>
              <a:lnSpc>
                <a:spcPct val="115000"/>
              </a:lnSpc>
              <a:spcBef>
                <a:spcPts val="2400"/>
              </a:spcBef>
              <a:spcAft>
                <a:spcPts val="0"/>
              </a:spcAft>
            </a:pP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Eigenvalues and Eigenvectors</a:t>
            </a:r>
            <a:endParaRPr lang="en-IN" sz="2400" b="1" kern="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129395" y="534129"/>
            <a:ext cx="11895827" cy="5819029"/>
          </a:xfrm>
          <a:prstGeom prst="rect">
            <a:avLst/>
          </a:prstGeom>
        </p:spPr>
        <p:txBody>
          <a:bodyPr wrap="square">
            <a:spAutoFit/>
          </a:bodyPr>
          <a:lstStyle/>
          <a:p>
            <a:pPr>
              <a:lnSpc>
                <a:spcPct val="107000"/>
              </a:lnSpc>
              <a:spcBef>
                <a:spcPts val="200"/>
              </a:spcBef>
              <a:spcAft>
                <a:spcPts val="0"/>
              </a:spcAft>
            </a:pPr>
            <a:r>
              <a:rPr lang="en-IN" sz="2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Introduction</a:t>
            </a:r>
          </a:p>
          <a:p>
            <a:pPr>
              <a:lnSpc>
                <a:spcPct val="107000"/>
              </a:lnSpc>
              <a:spcAft>
                <a:spcPts val="80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In linear algebra, eigenvalues and eigenvectors are fundamental concepts associated with square matrices. They help us understand the structure of linear transformations and how these transformations act on different directions in space.</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These concepts are extensively used in various fields, including:</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Machine Learning (e.g., PCA – Principal Component Analysis)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Data Science</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Physics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Computer Graphics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Deep Learning (e.g., </a:t>
            </a:r>
            <a:r>
              <a:rPr lang="en-IN" sz="2000" dirty="0" err="1">
                <a:latin typeface="Times New Roman" panose="02020603050405020304" pitchFamily="18" charset="0"/>
                <a:ea typeface="Calibri" panose="020F0502020204030204" pitchFamily="34" charset="0"/>
                <a:cs typeface="Times New Roman" panose="02020603050405020304" pitchFamily="18" charset="0"/>
              </a:rPr>
              <a:t>analyzing</a:t>
            </a:r>
            <a:r>
              <a:rPr lang="en-IN" sz="2000" dirty="0">
                <a:latin typeface="Times New Roman" panose="02020603050405020304" pitchFamily="18" charset="0"/>
                <a:ea typeface="Calibri" panose="020F0502020204030204" pitchFamily="34" charset="0"/>
                <a:cs typeface="Times New Roman" panose="02020603050405020304" pitchFamily="18" charset="0"/>
              </a:rPr>
              <a:t> weight matrices)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Eigenvectors reveal invariant directions under a transformation, and eigenvalues quantify how much the vectors are stretched or shrunk along those directions.</a:t>
            </a:r>
          </a:p>
          <a:p>
            <a:pPr>
              <a:lnSpc>
                <a:spcPct val="107000"/>
              </a:lnSpc>
              <a:spcBef>
                <a:spcPts val="200"/>
              </a:spcBef>
              <a:spcAft>
                <a:spcPts val="0"/>
              </a:spcAft>
            </a:pPr>
            <a:r>
              <a:rPr lang="en-IN" sz="2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Definition</a:t>
            </a:r>
          </a:p>
          <a:p>
            <a:pPr>
              <a:lnSpc>
                <a:spcPct val="107000"/>
              </a:lnSpc>
              <a:spcAft>
                <a:spcPts val="80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Let A be an n × n square matrix.</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A non-zero vector v ∈ ℝⁿ is called an eigenvector of A if there exists a scalar λ ∈ ℝ (or ℂ) such that:</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a:t>
            </a:r>
            <a:r>
              <a:rPr lang="en-IN" sz="2000" dirty="0" err="1">
                <a:latin typeface="Times New Roman" panose="02020603050405020304" pitchFamily="18" charset="0"/>
                <a:ea typeface="Calibri" panose="020F0502020204030204" pitchFamily="34" charset="0"/>
                <a:cs typeface="Times New Roman" panose="02020603050405020304" pitchFamily="18" charset="0"/>
              </a:rPr>
              <a:t>A·v</a:t>
            </a:r>
            <a:r>
              <a:rPr lang="en-IN" sz="2000" dirty="0">
                <a:latin typeface="Times New Roman" panose="02020603050405020304" pitchFamily="18" charset="0"/>
                <a:ea typeface="Calibri" panose="020F0502020204030204" pitchFamily="34" charset="0"/>
                <a:cs typeface="Times New Roman" panose="02020603050405020304" pitchFamily="18" charset="0"/>
              </a:rPr>
              <a:t> = </a:t>
            </a:r>
            <a:r>
              <a:rPr lang="en-IN" sz="2000" dirty="0" err="1">
                <a:latin typeface="Times New Roman" panose="02020603050405020304" pitchFamily="18" charset="0"/>
                <a:ea typeface="Calibri" panose="020F0502020204030204" pitchFamily="34" charset="0"/>
                <a:cs typeface="Times New Roman" panose="02020603050405020304" pitchFamily="18" charset="0"/>
              </a:rPr>
              <a:t>λ·v</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Here, λ is called the eigenvalue corresponding to the eigenvector v.</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83368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106</a:t>
            </a:fld>
            <a:endParaRPr lang="en-IN"/>
          </a:p>
        </p:txBody>
      </p:sp>
      <p:sp>
        <p:nvSpPr>
          <p:cNvPr id="5" name="Rectangle 4"/>
          <p:cNvSpPr/>
          <p:nvPr/>
        </p:nvSpPr>
        <p:spPr>
          <a:xfrm>
            <a:off x="94891" y="129142"/>
            <a:ext cx="11990717" cy="6198620"/>
          </a:xfrm>
          <a:prstGeom prst="rect">
            <a:avLst/>
          </a:prstGeom>
        </p:spPr>
        <p:txBody>
          <a:bodyPr wrap="square">
            <a:spAutoFit/>
          </a:bodyPr>
          <a:lstStyle/>
          <a:p>
            <a:pPr>
              <a:lnSpc>
                <a:spcPct val="115000"/>
              </a:lnSpc>
              <a:spcBef>
                <a:spcPts val="2400"/>
              </a:spcBef>
              <a:spcAft>
                <a:spcPts val="0"/>
              </a:spcAft>
            </a:pPr>
            <a:r>
              <a:rPr lang="en-US"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Collinearity and Co-direction</a:t>
            </a:r>
            <a:endParaRPr lang="en-IN"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200"/>
              </a:spcBef>
              <a:spcAft>
                <a:spcPts val="0"/>
              </a:spcAft>
            </a:pPr>
            <a:r>
              <a:rPr lang="en-IN" sz="2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Definition: Collinearity</a:t>
            </a:r>
          </a:p>
          <a:p>
            <a:pPr>
              <a:lnSpc>
                <a:spcPct val="107000"/>
              </a:lnSpc>
              <a:spcAft>
                <a:spcPts val="80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Collinearity is a geometric property of points or vectors lying on the same straight line.</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In Vectors: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Two or more vectors are said to be collinear if they lie along the same line, regardless of their direction or magnitude.</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Mathematical Condition:</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Vectors a and b are collinear if there exists a scalar λ ∈ ℝ such that:   a = </a:t>
            </a:r>
            <a:r>
              <a:rPr lang="en-IN" sz="2000" dirty="0" err="1">
                <a:latin typeface="Times New Roman" panose="02020603050405020304" pitchFamily="18" charset="0"/>
                <a:ea typeface="Calibri" panose="020F0502020204030204" pitchFamily="34" charset="0"/>
                <a:cs typeface="Times New Roman" panose="02020603050405020304" pitchFamily="18" charset="0"/>
              </a:rPr>
              <a:t>λb</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If λ &gt; 0, they point in the same direction.</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If λ &lt; 0, they point in opposite directions.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If λ = 0, a is the zero vector, which is considered trivially collinear.</a:t>
            </a:r>
          </a:p>
          <a:p>
            <a:pPr>
              <a:lnSpc>
                <a:spcPct val="107000"/>
              </a:lnSpc>
              <a:spcBef>
                <a:spcPts val="200"/>
              </a:spcBef>
              <a:spcAft>
                <a:spcPts val="0"/>
              </a:spcAft>
            </a:pPr>
            <a:r>
              <a:rPr lang="en-IN" sz="2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Definition: Co-direction</a:t>
            </a:r>
          </a:p>
          <a:p>
            <a:pPr>
              <a:lnSpc>
                <a:spcPct val="107000"/>
              </a:lnSpc>
              <a:spcAft>
                <a:spcPts val="80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Co-direction refers to vectors having the same direction.</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In Vectors: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Two non-zero vectors a and b are said to be </a:t>
            </a:r>
            <a:r>
              <a:rPr lang="en-IN" sz="2000" dirty="0" err="1">
                <a:latin typeface="Times New Roman" panose="02020603050405020304" pitchFamily="18" charset="0"/>
                <a:ea typeface="Calibri" panose="020F0502020204030204" pitchFamily="34" charset="0"/>
                <a:cs typeface="Times New Roman" panose="02020603050405020304" pitchFamily="18" charset="0"/>
              </a:rPr>
              <a:t>codirectional</a:t>
            </a:r>
            <a:r>
              <a:rPr lang="en-IN" sz="2000" dirty="0">
                <a:latin typeface="Times New Roman" panose="02020603050405020304" pitchFamily="18" charset="0"/>
                <a:ea typeface="Calibri" panose="020F0502020204030204" pitchFamily="34" charset="0"/>
                <a:cs typeface="Times New Roman" panose="02020603050405020304" pitchFamily="18" charset="0"/>
              </a:rPr>
              <a:t> if they are collinear and the scalar λ such that a = </a:t>
            </a:r>
            <a:r>
              <a:rPr lang="en-IN" sz="2000" dirty="0" err="1">
                <a:latin typeface="Times New Roman" panose="02020603050405020304" pitchFamily="18" charset="0"/>
                <a:ea typeface="Calibri" panose="020F0502020204030204" pitchFamily="34" charset="0"/>
                <a:cs typeface="Times New Roman" panose="02020603050405020304" pitchFamily="18" charset="0"/>
              </a:rPr>
              <a:t>λb</a:t>
            </a:r>
            <a:r>
              <a:rPr lang="en-IN" sz="2000" dirty="0">
                <a:latin typeface="Times New Roman" panose="02020603050405020304" pitchFamily="18" charset="0"/>
                <a:ea typeface="Calibri" panose="020F0502020204030204" pitchFamily="34" charset="0"/>
                <a:cs typeface="Times New Roman" panose="02020603050405020304" pitchFamily="18" charset="0"/>
              </a:rPr>
              <a:t> is positive.</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That is: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a = </a:t>
            </a:r>
            <a:r>
              <a:rPr lang="en-IN" sz="2000" dirty="0" err="1">
                <a:latin typeface="Times New Roman" panose="02020603050405020304" pitchFamily="18" charset="0"/>
                <a:ea typeface="Calibri" panose="020F0502020204030204" pitchFamily="34" charset="0"/>
                <a:cs typeface="Times New Roman" panose="02020603050405020304" pitchFamily="18" charset="0"/>
              </a:rPr>
              <a:t>λb</a:t>
            </a:r>
            <a:r>
              <a:rPr lang="en-IN" sz="2000" dirty="0">
                <a:latin typeface="Times New Roman" panose="02020603050405020304" pitchFamily="18" charset="0"/>
                <a:ea typeface="Calibri" panose="020F0502020204030204" pitchFamily="34" charset="0"/>
                <a:cs typeface="Times New Roman" panose="02020603050405020304" pitchFamily="18" charset="0"/>
              </a:rPr>
              <a:t>  where λ &gt; 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6986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107</a:t>
            </a:fld>
            <a:endParaRPr lang="en-IN"/>
          </a:p>
        </p:txBody>
      </p:sp>
      <mc:AlternateContent xmlns:mc="http://schemas.openxmlformats.org/markup-compatibility/2006" xmlns:a14="http://schemas.microsoft.com/office/drawing/2010/main">
        <mc:Choice Requires="a14">
          <p:sp>
            <p:nvSpPr>
              <p:cNvPr id="5" name="Rectangle 4"/>
              <p:cNvSpPr/>
              <p:nvPr/>
            </p:nvSpPr>
            <p:spPr>
              <a:xfrm>
                <a:off x="138023" y="146328"/>
                <a:ext cx="11852694" cy="5869299"/>
              </a:xfrm>
              <a:prstGeom prst="rect">
                <a:avLst/>
              </a:prstGeom>
            </p:spPr>
            <p:txBody>
              <a:bodyPr wrap="square">
                <a:spAutoFit/>
              </a:bodyPr>
              <a:lstStyle/>
              <a:p>
                <a:pPr>
                  <a:lnSpc>
                    <a:spcPct val="115000"/>
                  </a:lnSpc>
                  <a:spcBef>
                    <a:spcPts val="2400"/>
                  </a:spcBef>
                  <a:spcAft>
                    <a:spcPts val="0"/>
                  </a:spcAft>
                </a:pPr>
                <a:r>
                  <a:rPr lang="en-US" sz="2000" b="1" kern="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Eigenspace</a:t>
                </a:r>
                <a:r>
                  <a:rPr lang="en-US"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and Eigen Spectrum</a:t>
                </a:r>
                <a:endParaRPr lang="en-IN" sz="20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200"/>
                  </a:spcBef>
                  <a:spcAft>
                    <a:spcPts val="0"/>
                  </a:spcAft>
                </a:pPr>
                <a:r>
                  <a:rPr lang="en-IN" sz="20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Definition: </a:t>
                </a:r>
                <a:r>
                  <a:rPr lang="en-IN" sz="2000" b="1" dirty="0" err="1">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Eigenspace</a:t>
                </a:r>
                <a:endParaRPr lang="en-IN" sz="20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eigenspace</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corresponding to a given eigenvalue λ of a matrix A is the set of all eigenvectors associated with λ, along with the zero vector.</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Mathematically, for a square matrix A ∈ ℝⁿˣⁿ, the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eigenspace</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for eigenvalue λ is defined as: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𝐸</m:t>
                        </m:r>
                      </m:e>
                      <m:sub>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λ</m:t>
                        </m:r>
                      </m:sub>
                    </m:sSub>
                  </m:oMath>
                </a14:m>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 { v ∈ ℝⁿ | Av =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λv</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 = null(A −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λI</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𝐸</m:t>
                        </m:r>
                      </m:e>
                      <m:sub>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λ</m:t>
                        </m:r>
                      </m:sub>
                    </m:sSub>
                  </m:oMath>
                </a14:m>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is a subspace of ℝⁿ.</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It includes all eigenvectors corresponding to λ and the zero vector.</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The dimension of the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eigenspace</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is called the geometric multiplicity of λ.</a:t>
                </a:r>
              </a:p>
              <a:p>
                <a:pPr>
                  <a:lnSpc>
                    <a:spcPct val="107000"/>
                  </a:lnSpc>
                  <a:spcBef>
                    <a:spcPts val="200"/>
                  </a:spcBef>
                  <a:spcAft>
                    <a:spcPts val="0"/>
                  </a:spcAft>
                </a:pPr>
                <a:r>
                  <a:rPr lang="en-IN" sz="20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Definition: Eigen Spectrum</a:t>
                </a: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eigen</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spectrum (or simply, spectrum) of a matrix A is the set of all its eigenvalues.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Formally, for A ∈ ℝⁿˣⁿ:</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Spec(A) = { λ₁, λ₂, ...,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λ</m:t>
                        </m:r>
                      </m:e>
                      <m:sub>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k</m:t>
                        </m:r>
                      </m:sub>
                    </m:sSub>
                  </m:oMath>
                </a14:m>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This set may include repeated eigenvalues.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The spectrum gives insight into the structure, stability, and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behavior</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of linear transformations.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In applications like PCA, the spectrum helps identify important directions (principal components) based on eigenvalues.</a:t>
                </a:r>
              </a:p>
            </p:txBody>
          </p:sp>
        </mc:Choice>
        <mc:Fallback xmlns="">
          <p:sp>
            <p:nvSpPr>
              <p:cNvPr id="5" name="Rectangle 4"/>
              <p:cNvSpPr>
                <a:spLocks noRot="1" noChangeAspect="1" noMove="1" noResize="1" noEditPoints="1" noAdjustHandles="1" noChangeArrowheads="1" noChangeShapeType="1" noTextEdit="1"/>
              </p:cNvSpPr>
              <p:nvPr/>
            </p:nvSpPr>
            <p:spPr>
              <a:xfrm>
                <a:off x="138023" y="146328"/>
                <a:ext cx="11852694" cy="5869299"/>
              </a:xfrm>
              <a:prstGeom prst="rect">
                <a:avLst/>
              </a:prstGeom>
              <a:blipFill rotWithShape="0">
                <a:blip r:embed="rId2"/>
                <a:stretch>
                  <a:fillRect l="-566" t="-208" r="-874" b="-519"/>
                </a:stretch>
              </a:blipFill>
            </p:spPr>
            <p:txBody>
              <a:bodyPr/>
              <a:lstStyle/>
              <a:p>
                <a:r>
                  <a:rPr lang="en-IN">
                    <a:noFill/>
                  </a:rPr>
                  <a:t> </a:t>
                </a:r>
              </a:p>
            </p:txBody>
          </p:sp>
        </mc:Fallback>
      </mc:AlternateContent>
    </p:spTree>
    <p:extLst>
      <p:ext uri="{BB962C8B-B14F-4D97-AF65-F5344CB8AC3E}">
        <p14:creationId xmlns:p14="http://schemas.microsoft.com/office/powerpoint/2010/main" val="42634368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108</a:t>
            </a:fld>
            <a:endParaRPr lang="en-IN"/>
          </a:p>
        </p:txBody>
      </p:sp>
      <p:sp>
        <p:nvSpPr>
          <p:cNvPr id="5" name="Rectangle 4"/>
          <p:cNvSpPr/>
          <p:nvPr/>
        </p:nvSpPr>
        <p:spPr>
          <a:xfrm>
            <a:off x="60385" y="169445"/>
            <a:ext cx="12068355" cy="5863144"/>
          </a:xfrm>
          <a:prstGeom prst="rect">
            <a:avLst/>
          </a:prstGeom>
        </p:spPr>
        <p:txBody>
          <a:bodyPr wrap="square">
            <a:spAutoFit/>
          </a:bodyPr>
          <a:lstStyle/>
          <a:p>
            <a:pPr>
              <a:spcBef>
                <a:spcPts val="900"/>
              </a:spcBef>
              <a:spcAft>
                <a:spcPts val="9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Problem 1: PCA-Based Dimensionality Reduction</a:t>
            </a:r>
            <a:b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You are given a dataset with 1000 samples and 50 features. To reduce the dimensionality, you perform </a:t>
            </a:r>
            <a:r>
              <a:rPr lang="en-US" sz="2400" b="1" dirty="0">
                <a:latin typeface="Times New Roman" panose="02020603050405020304" pitchFamily="18" charset="0"/>
                <a:ea typeface="Calibri" panose="020F0502020204030204" pitchFamily="34" charset="0"/>
                <a:cs typeface="Times New Roman" panose="02020603050405020304" pitchFamily="18" charset="0"/>
              </a:rPr>
              <a:t>Principal Component Analysis (PCA)</a:t>
            </a:r>
            <a:r>
              <a:rPr lang="en-US" sz="2400" dirty="0">
                <a:latin typeface="Times New Roman" panose="02020603050405020304" pitchFamily="18" charset="0"/>
                <a:ea typeface="Calibri" panose="020F0502020204030204" pitchFamily="34" charset="0"/>
                <a:cs typeface="Times New Roman" panose="02020603050405020304" pitchFamily="18" charset="0"/>
              </a:rPr>
              <a:t>. After computing the covariance matrix, you find that the top 5 eigenvalues are significantly larger than the remaining 45.</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1. Explain how eigenvalues and eigenvectors are used in PCA to reduce dimensions.</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2. How do the eigenvectors correspond to the new features (principal components)?</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3. Why are the top 5 eigenvalues retained?</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spcAft>
                <a:spcPts val="9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Problem 2: Stability Analysis of a Neural Network Training Step</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During training, you approximate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Hessian matrix</a:t>
            </a:r>
            <a:r>
              <a:rPr lang="en-US" sz="2400" dirty="0">
                <a:latin typeface="Times New Roman" panose="02020603050405020304" pitchFamily="18" charset="0"/>
                <a:ea typeface="Calibri" panose="020F0502020204030204" pitchFamily="34" charset="0"/>
                <a:cs typeface="Times New Roman" panose="02020603050405020304" pitchFamily="18" charset="0"/>
              </a:rPr>
              <a:t> of the loss function with respect to the model parameters. The eigenvalues of this Hessian matrix are used to understand the curvature of the loss surface.</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1. Explain what information the eigenvalues of the Hessian convey about the loss function near a critical point.</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2. If the eigenvalues are all positive, what does it indicate about the point?</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3. Apply this knowledge to determine whether a given point is a local minimum or saddle point.</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91934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109</a:t>
            </a:fld>
            <a:endParaRPr lang="en-IN"/>
          </a:p>
        </p:txBody>
      </p:sp>
      <p:sp>
        <p:nvSpPr>
          <p:cNvPr id="5" name="Rectangle 4"/>
          <p:cNvSpPr/>
          <p:nvPr/>
        </p:nvSpPr>
        <p:spPr>
          <a:xfrm>
            <a:off x="120770" y="160048"/>
            <a:ext cx="11973464" cy="5124480"/>
          </a:xfrm>
          <a:prstGeom prst="rect">
            <a:avLst/>
          </a:prstGeom>
        </p:spPr>
        <p:txBody>
          <a:bodyPr wrap="square">
            <a:spAutoFit/>
          </a:bodyPr>
          <a:lstStyle/>
          <a:p>
            <a:pPr>
              <a:spcBef>
                <a:spcPts val="900"/>
              </a:spcBef>
              <a:spcAft>
                <a:spcPts val="9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Problem 3: Spectral Clustering in Unsupervised Learning</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In </a:t>
            </a:r>
            <a:r>
              <a:rPr lang="en-US" sz="2400" b="1" dirty="0">
                <a:latin typeface="Times New Roman" panose="02020603050405020304" pitchFamily="18" charset="0"/>
                <a:ea typeface="Calibri" panose="020F0502020204030204" pitchFamily="34" charset="0"/>
                <a:cs typeface="Times New Roman" panose="02020603050405020304" pitchFamily="18" charset="0"/>
              </a:rPr>
              <a:t>spectral clustering</a:t>
            </a:r>
            <a:r>
              <a:rPr lang="en-US" sz="2400" dirty="0">
                <a:latin typeface="Times New Roman" panose="02020603050405020304" pitchFamily="18" charset="0"/>
                <a:ea typeface="Calibri" panose="020F0502020204030204" pitchFamily="34" charset="0"/>
                <a:cs typeface="Times New Roman" panose="02020603050405020304" pitchFamily="18" charset="0"/>
              </a:rPr>
              <a:t>, the Laplacian matrix ( L ) of a graph is computed, and the clustering is done using the eigenvectors corresponding to the smallest non-zero eigenvalues of ( L ).</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1. Construct a Laplacian matrix for a simple undirected graph with 4 nodes and some edges.</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2. Find its eigenvalues and corresponding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eigenspace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3. Use the second smallest eigenvector (Fiedler vector) to explain how clusters can be formed.</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spcAft>
                <a:spcPts val="9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Problem 4: Feature Transformation using Eigenvectors</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You are working on a digit recognition problem using 8×8 grayscale images. To reduce redundancy, you transform each image using the eigenvectors of the image covariance matrix.</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1. Given a 64-dimensional image vector and its covariance matrix, explain how eigenvectors can be used to transform the data.</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2. How does this transformation help 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decorrelating</a:t>
            </a:r>
            <a:r>
              <a:rPr lang="en-US" sz="2400" dirty="0">
                <a:latin typeface="Times New Roman" panose="02020603050405020304" pitchFamily="18" charset="0"/>
                <a:ea typeface="Calibri" panose="020F0502020204030204" pitchFamily="34" charset="0"/>
                <a:cs typeface="Times New Roman" panose="02020603050405020304" pitchFamily="18" charset="0"/>
              </a:rPr>
              <a:t> the features?</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3. Apply this concept to describe how the transformed features could improve model training.</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7485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11</a:t>
            </a:fld>
            <a:endParaRPr lang="en-IN"/>
          </a:p>
        </p:txBody>
      </p:sp>
      <p:sp>
        <p:nvSpPr>
          <p:cNvPr id="6" name="Rectangle 5"/>
          <p:cNvSpPr/>
          <p:nvPr/>
        </p:nvSpPr>
        <p:spPr>
          <a:xfrm>
            <a:off x="189781" y="344919"/>
            <a:ext cx="11766430" cy="2123658"/>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2. Definition of a Group </a:t>
            </a:r>
            <a:r>
              <a:rPr lang="en-US" sz="32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group is a set G with a binary operation ∗ (e.g., addition or multiplication) that satisfies the following four axioms: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447234076"/>
              </p:ext>
            </p:extLst>
          </p:nvPr>
        </p:nvGraphicFramePr>
        <p:xfrm>
          <a:off x="672861" y="1488332"/>
          <a:ext cx="10883600" cy="3242270"/>
        </p:xfrm>
        <a:graphic>
          <a:graphicData uri="http://schemas.openxmlformats.org/presentationml/2006/ole">
            <mc:AlternateContent xmlns:mc="http://schemas.openxmlformats.org/markup-compatibility/2006">
              <mc:Choice xmlns:v="urn:schemas-microsoft-com:vml" Requires="v">
                <p:oleObj spid="_x0000_s1211" name="Document" r:id="rId3" imgW="6297083" imgH="2452952" progId="Word.Document.12">
                  <p:embed/>
                </p:oleObj>
              </mc:Choice>
              <mc:Fallback>
                <p:oleObj name="Document" r:id="rId3" imgW="6297083" imgH="2452952" progId="Word.Document.12">
                  <p:embed/>
                  <p:pic>
                    <p:nvPicPr>
                      <p:cNvPr id="0" name=""/>
                      <p:cNvPicPr/>
                      <p:nvPr/>
                    </p:nvPicPr>
                    <p:blipFill>
                      <a:blip r:embed="rId4"/>
                      <a:stretch>
                        <a:fillRect/>
                      </a:stretch>
                    </p:blipFill>
                    <p:spPr>
                      <a:xfrm>
                        <a:off x="672861" y="1488332"/>
                        <a:ext cx="10883600" cy="3242270"/>
                      </a:xfrm>
                      <a:prstGeom prst="rect">
                        <a:avLst/>
                      </a:prstGeom>
                    </p:spPr>
                  </p:pic>
                </p:oleObj>
              </mc:Fallback>
            </mc:AlternateContent>
          </a:graphicData>
        </a:graphic>
      </p:graphicFrame>
      <p:sp>
        <p:nvSpPr>
          <p:cNvPr id="9" name="Rectangle 8"/>
          <p:cNvSpPr/>
          <p:nvPr/>
        </p:nvSpPr>
        <p:spPr>
          <a:xfrm>
            <a:off x="336430" y="4643802"/>
            <a:ext cx="11309230" cy="856068"/>
          </a:xfrm>
          <a:prstGeom prst="rect">
            <a:avLst/>
          </a:prstGeom>
        </p:spPr>
        <p:txBody>
          <a:bodyPr wrap="square">
            <a:spAutoFit/>
          </a:bodyPr>
          <a:lstStyle/>
          <a:p>
            <a:pPr>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If the operation is also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commutative</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(i.e., a ∗ b = b ∗ a), then the group is called an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Abelian group</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24315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110</a:t>
            </a:fld>
            <a:endParaRPr lang="en-IN"/>
          </a:p>
        </p:txBody>
      </p:sp>
      <mc:AlternateContent xmlns:mc="http://schemas.openxmlformats.org/markup-compatibility/2006">
        <mc:Choice xmlns:a14="http://schemas.microsoft.com/office/drawing/2010/main" Requires="a14">
          <p:sp>
            <p:nvSpPr>
              <p:cNvPr id="5" name="Rectangle 4"/>
              <p:cNvSpPr/>
              <p:nvPr/>
            </p:nvSpPr>
            <p:spPr>
              <a:xfrm>
                <a:off x="103517" y="44051"/>
                <a:ext cx="11990717" cy="6057812"/>
              </a:xfrm>
              <a:prstGeom prst="rect">
                <a:avLst/>
              </a:prstGeom>
            </p:spPr>
            <p:txBody>
              <a:bodyPr wrap="square">
                <a:spAutoFit/>
              </a:bodyPr>
              <a:lstStyle/>
              <a:p>
                <a:pPr algn="ctr">
                  <a:spcAft>
                    <a:spcPts val="1500"/>
                  </a:spcAft>
                </a:pP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Eigenspectrum of a Biological Neural Network</a:t>
                </a:r>
                <a:endParaRPr lang="en-IN"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00"/>
                  </a:spcAft>
                </a:pPr>
                <a:r>
                  <a:rPr lang="en-US" sz="20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Introduction</a:t>
                </a:r>
                <a:endParaRPr lang="en-IN" sz="20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In recent years, researchers have applied mathematical tools such as linear algebra and spectral analysis to understand the functional architecture of biological neural networks, such as those found in the brain. One key concept is the eigenspectrum, which refers to the set of eigenvalues of a matrix representing the network—such as a connectivity matrix of synaptic weights between neurons. The eigenspectrum provides insights into the stability, dynamics, and information-processing capabilities of the network.</a:t>
                </a:r>
                <a:endParaRPr lang="en-IN"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Definition</a:t>
                </a:r>
                <a:endParaRPr lang="en-IN" sz="20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The eigenspectrum of a biological neural network is the collection of all eigenvalues (real or complex) of a matrix that represents the network’s structure or function. Typically, this matrix is the synaptic weight matrix W, where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𝑊</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represents the strength of the synapse from neuron j to neuron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Mathematically:</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If W is an n × n weight matrix, then the eigenspectrum is the set of λ such that:</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Wv</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λv</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where v is a non-zero eigenvector corresponding to eigenvalue λ.</a:t>
                </a:r>
              </a:p>
            </p:txBody>
          </p:sp>
        </mc:Choice>
        <mc:Fallback>
          <p:sp>
            <p:nvSpPr>
              <p:cNvPr id="5" name="Rectangle 4"/>
              <p:cNvSpPr>
                <a:spLocks noRot="1" noChangeAspect="1" noMove="1" noResize="1" noEditPoints="1" noAdjustHandles="1" noChangeArrowheads="1" noChangeShapeType="1" noTextEdit="1"/>
              </p:cNvSpPr>
              <p:nvPr/>
            </p:nvSpPr>
            <p:spPr>
              <a:xfrm>
                <a:off x="103517" y="44051"/>
                <a:ext cx="11990717" cy="6057812"/>
              </a:xfrm>
              <a:prstGeom prst="rect">
                <a:avLst/>
              </a:prstGeom>
              <a:blipFill>
                <a:blip r:embed="rId2"/>
                <a:stretch>
                  <a:fillRect l="-559" t="-1006" r="-508" b="-503"/>
                </a:stretch>
              </a:blipFill>
            </p:spPr>
            <p:txBody>
              <a:bodyPr/>
              <a:lstStyle/>
              <a:p>
                <a:r>
                  <a:rPr lang="en-US">
                    <a:noFill/>
                  </a:rPr>
                  <a:t> </a:t>
                </a:r>
              </a:p>
            </p:txBody>
          </p:sp>
        </mc:Fallback>
      </mc:AlternateContent>
    </p:spTree>
    <p:extLst>
      <p:ext uri="{BB962C8B-B14F-4D97-AF65-F5344CB8AC3E}">
        <p14:creationId xmlns:p14="http://schemas.microsoft.com/office/powerpoint/2010/main" val="2913655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111</a:t>
            </a:fld>
            <a:endParaRPr lang="en-IN"/>
          </a:p>
        </p:txBody>
      </p:sp>
      <mc:AlternateContent xmlns:mc="http://schemas.openxmlformats.org/markup-compatibility/2006" xmlns:a14="http://schemas.microsoft.com/office/drawing/2010/main">
        <mc:Choice Requires="a14">
          <p:sp>
            <p:nvSpPr>
              <p:cNvPr id="5" name="Rectangle 4"/>
              <p:cNvSpPr/>
              <p:nvPr/>
            </p:nvSpPr>
            <p:spPr>
              <a:xfrm>
                <a:off x="129395" y="80289"/>
                <a:ext cx="11947585" cy="6037615"/>
              </a:xfrm>
              <a:prstGeom prst="rect">
                <a:avLst/>
              </a:prstGeom>
            </p:spPr>
            <p:txBody>
              <a:bodyPr wrap="square">
                <a:spAutoFit/>
              </a:bodyPr>
              <a:lstStyle/>
              <a:p>
                <a:pPr>
                  <a:lnSpc>
                    <a:spcPct val="115000"/>
                  </a:lnSpc>
                  <a:spcBef>
                    <a:spcPts val="2400"/>
                  </a:spcBef>
                  <a:spcAft>
                    <a:spcPts val="0"/>
                  </a:spcAft>
                </a:pPr>
                <a:r>
                  <a:rPr lang="en-US"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Simple Example</a:t>
                </a:r>
                <a:endParaRPr lang="en-IN" sz="20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Consider a simple network of 2 neurons with the synaptic weight matrix:</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W = </a:t>
                </a:r>
                <a14:m>
                  <m:oMath xmlns:m="http://schemas.openxmlformats.org/officeDocument/2006/math">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0.8</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0.2</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0.1</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0.9</m:t>
                              </m:r>
                            </m:e>
                          </m:mr>
                        </m:m>
                      </m:e>
                    </m:d>
                  </m:oMath>
                </a14:m>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To find the eigenspectrum, solve the characteristic equation:</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|W -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λI</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 0</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This gives:</a:t>
                </a: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a:effectLst/>
                                  <a:latin typeface="Cambria Math" panose="02040503050406030204" pitchFamily="18" charset="0"/>
                                  <a:ea typeface="Calibri" panose="020F0502020204030204" pitchFamily="34" charset="0"/>
                                  <a:cs typeface="Times New Roman" panose="02020603050405020304" pitchFamily="18" charset="0"/>
                                </a:rPr>
                                <m:t>0.8</m:t>
                              </m:r>
                              <m:r>
                                <a:rPr lang="en-IN" sz="2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λ</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0.2</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0.1</m:t>
                              </m:r>
                            </m:e>
                            <m:e>
                              <m:r>
                                <a:rPr lang="en-IN" sz="2000">
                                  <a:effectLst/>
                                  <a:latin typeface="Cambria Math" panose="02040503050406030204" pitchFamily="18" charset="0"/>
                                  <a:ea typeface="Calibri" panose="020F0502020204030204" pitchFamily="34" charset="0"/>
                                  <a:cs typeface="Times New Roman" panose="02020603050405020304" pitchFamily="18" charset="0"/>
                                </a:rPr>
                                <m:t>0.9</m:t>
                              </m:r>
                              <m:r>
                                <a:rPr lang="en-IN" sz="2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λ</m:t>
                              </m:r>
                            </m:e>
                          </m:mr>
                        </m:m>
                      </m:e>
                    </m:d>
                  </m:oMath>
                </a14:m>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 (0.8−λ)(0.9−λ) − (0.1)(0.2)</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 λ² − 1.7λ + 0.7 = 0</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Solving this quadratic equation gives the eigenvalues (approx.):</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λ₁ ≈ 1.0, λ₂ ≈ 0.7</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Hence, the eigenspectrum of this neural network is {1.0, 0.7}.</a:t>
                </a:r>
              </a:p>
            </p:txBody>
          </p:sp>
        </mc:Choice>
        <mc:Fallback xmlns="">
          <p:sp>
            <p:nvSpPr>
              <p:cNvPr id="5" name="Rectangle 4"/>
              <p:cNvSpPr>
                <a:spLocks noRot="1" noChangeAspect="1" noMove="1" noResize="1" noEditPoints="1" noAdjustHandles="1" noChangeArrowheads="1" noChangeShapeType="1" noTextEdit="1"/>
              </p:cNvSpPr>
              <p:nvPr/>
            </p:nvSpPr>
            <p:spPr>
              <a:xfrm>
                <a:off x="129395" y="80289"/>
                <a:ext cx="11947585" cy="6037615"/>
              </a:xfrm>
              <a:prstGeom prst="rect">
                <a:avLst/>
              </a:prstGeom>
              <a:blipFill rotWithShape="0">
                <a:blip r:embed="rId2"/>
                <a:stretch>
                  <a:fillRect l="-510" t="-202" b="-404"/>
                </a:stretch>
              </a:blipFill>
            </p:spPr>
            <p:txBody>
              <a:bodyPr/>
              <a:lstStyle/>
              <a:p>
                <a:r>
                  <a:rPr lang="en-IN">
                    <a:noFill/>
                  </a:rPr>
                  <a:t> </a:t>
                </a:r>
              </a:p>
            </p:txBody>
          </p:sp>
        </mc:Fallback>
      </mc:AlternateContent>
    </p:spTree>
    <p:extLst>
      <p:ext uri="{BB962C8B-B14F-4D97-AF65-F5344CB8AC3E}">
        <p14:creationId xmlns:p14="http://schemas.microsoft.com/office/powerpoint/2010/main" val="27087781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112</a:t>
            </a:fld>
            <a:endParaRPr lang="en-IN"/>
          </a:p>
        </p:txBody>
      </p:sp>
      <mc:AlternateContent xmlns:mc="http://schemas.openxmlformats.org/markup-compatibility/2006">
        <mc:Choice xmlns:a14="http://schemas.microsoft.com/office/drawing/2010/main" Requires="a14">
          <p:sp>
            <p:nvSpPr>
              <p:cNvPr id="5" name="Rectangle 4"/>
              <p:cNvSpPr/>
              <p:nvPr/>
            </p:nvSpPr>
            <p:spPr>
              <a:xfrm>
                <a:off x="155275" y="88250"/>
                <a:ext cx="11913080" cy="5700728"/>
              </a:xfrm>
              <a:prstGeom prst="rect">
                <a:avLst/>
              </a:prstGeom>
            </p:spPr>
            <p:txBody>
              <a:bodyPr wrap="square">
                <a:spAutoFit/>
              </a:bodyPr>
              <a:lstStyle/>
              <a:p>
                <a:pPr>
                  <a:spcAft>
                    <a:spcPts val="1500"/>
                  </a:spcAft>
                </a:pPr>
                <a:r>
                  <a:rPr lang="en-US"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Problem 1: Eigenvalue Distribution and Network Stability</a:t>
                </a:r>
                <a:endParaRPr lang="en-IN"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 biological neural network is modelled using a recurrent weight matrix W ∈ ℝ³ˣ³:              </a:t>
                </a: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IN" sz="2000" i="1">
                        <a:effectLst/>
                        <a:latin typeface="Cambria Math" panose="02040503050406030204" pitchFamily="18" charset="0"/>
                        <a:ea typeface="Calibri" panose="020F0502020204030204" pitchFamily="34" charset="0"/>
                        <a:cs typeface="Times New Roman" panose="02020603050405020304" pitchFamily="18" charset="0"/>
                      </a:rPr>
                      <m:t>𝑤</m:t>
                    </m:r>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3"/>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   0.8</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−0.3</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   0.1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   0.4</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   0.6</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−0.2</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−0.1</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   0.5</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   0.7</m:t>
                              </m:r>
                            </m:e>
                          </m:mr>
                        </m:m>
                      </m:e>
                    </m:d>
                  </m:oMath>
                </a14:m>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Task:</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1. Compute the eigenvalues of W.</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2. Determine whether the network is asymptotically stable, i.e., whether the neuron activations die out over time.</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3. Relate this to the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behavior</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of recurrent neural networks (RNNs) in AI/ML.</a:t>
                </a:r>
                <a:endParaRPr lang="en-IN"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Problem 2: </a:t>
                </a:r>
                <a:r>
                  <a:rPr lang="en-US" sz="2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Eigenspectrum</a:t>
                </a:r>
                <a:r>
                  <a:rPr lang="en-US"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and Dimensionality Reduction in Neural Activity</a:t>
                </a:r>
                <a:endParaRPr lang="en-IN"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 data matrix X ∈ ℝ¹⁰⁰ˣ⁵⁰ represents the firing rates of 50 biological neurons across 100 time points.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Task:</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1. Compute the covariance matrix C = (1/n) XᵀX.</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2. Derive the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eigenspectrum</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of C (symbolically, using notation like λ₁, λ₂, ..., λ₅₀).</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3. Explain how retaining the top k eigenvalues relates to principal component analysis (PCA) in both biological and artificial networks.</a:t>
                </a:r>
              </a:p>
            </p:txBody>
          </p:sp>
        </mc:Choice>
        <mc:Fallback>
          <p:sp>
            <p:nvSpPr>
              <p:cNvPr id="5" name="Rectangle 4"/>
              <p:cNvSpPr>
                <a:spLocks noRot="1" noChangeAspect="1" noMove="1" noResize="1" noEditPoints="1" noAdjustHandles="1" noChangeArrowheads="1" noChangeShapeType="1" noTextEdit="1"/>
              </p:cNvSpPr>
              <p:nvPr/>
            </p:nvSpPr>
            <p:spPr>
              <a:xfrm>
                <a:off x="155275" y="88250"/>
                <a:ext cx="11913080" cy="5700728"/>
              </a:xfrm>
              <a:prstGeom prst="rect">
                <a:avLst/>
              </a:prstGeom>
              <a:blipFill>
                <a:blip r:embed="rId2"/>
                <a:stretch>
                  <a:fillRect l="-512" t="-534" b="-855"/>
                </a:stretch>
              </a:blipFill>
            </p:spPr>
            <p:txBody>
              <a:bodyPr/>
              <a:lstStyle/>
              <a:p>
                <a:r>
                  <a:rPr lang="en-US">
                    <a:noFill/>
                  </a:rPr>
                  <a:t> </a:t>
                </a:r>
              </a:p>
            </p:txBody>
          </p:sp>
        </mc:Fallback>
      </mc:AlternateContent>
    </p:spTree>
    <p:extLst>
      <p:ext uri="{BB962C8B-B14F-4D97-AF65-F5344CB8AC3E}">
        <p14:creationId xmlns:p14="http://schemas.microsoft.com/office/powerpoint/2010/main" val="33719047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113</a:t>
            </a:fld>
            <a:endParaRPr lang="en-IN"/>
          </a:p>
        </p:txBody>
      </p:sp>
      <p:sp>
        <p:nvSpPr>
          <p:cNvPr id="5" name="Rectangle 4"/>
          <p:cNvSpPr/>
          <p:nvPr/>
        </p:nvSpPr>
        <p:spPr>
          <a:xfrm>
            <a:off x="120769" y="124680"/>
            <a:ext cx="11904453" cy="5618205"/>
          </a:xfrm>
          <a:prstGeom prst="rect">
            <a:avLst/>
          </a:prstGeom>
        </p:spPr>
        <p:txBody>
          <a:bodyPr wrap="square">
            <a:spAutoFit/>
          </a:bodyPr>
          <a:lstStyle/>
          <a:p>
            <a:pPr>
              <a:lnSpc>
                <a:spcPct val="115000"/>
              </a:lnSpc>
              <a:spcBef>
                <a:spcPts val="2400"/>
              </a:spcBef>
              <a:spcAft>
                <a:spcPts val="0"/>
              </a:spcAft>
            </a:pPr>
            <a:r>
              <a:rPr lang="en-US" sz="19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 3: Synaptic Plasticity and Spectral Shift</a:t>
            </a:r>
            <a:endParaRPr lang="en-IN" sz="19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1900" dirty="0">
                <a:latin typeface="Times New Roman" panose="02020603050405020304" pitchFamily="18" charset="0"/>
                <a:ea typeface="Calibri" panose="020F0502020204030204" pitchFamily="34" charset="0"/>
                <a:cs typeface="Times New Roman" panose="02020603050405020304" pitchFamily="18" charset="0"/>
              </a:rPr>
              <a:t>Let W₀ be the initial synaptic weight matrix of a neural system, and ΔW be the matrix after learning via </a:t>
            </a:r>
            <a:r>
              <a:rPr lang="en-IN" sz="1900" dirty="0" err="1">
                <a:latin typeface="Times New Roman" panose="02020603050405020304" pitchFamily="18" charset="0"/>
                <a:ea typeface="Calibri" panose="020F0502020204030204" pitchFamily="34" charset="0"/>
                <a:cs typeface="Times New Roman" panose="02020603050405020304" pitchFamily="18" charset="0"/>
              </a:rPr>
              <a:t>Hebbian</a:t>
            </a:r>
            <a:r>
              <a:rPr lang="en-IN" sz="1900" dirty="0">
                <a:latin typeface="Times New Roman" panose="02020603050405020304" pitchFamily="18" charset="0"/>
                <a:ea typeface="Calibri" panose="020F0502020204030204" pitchFamily="34" charset="0"/>
                <a:cs typeface="Times New Roman" panose="02020603050405020304" pitchFamily="18" charset="0"/>
              </a:rPr>
              <a:t> rule:</a:t>
            </a:r>
            <a:br>
              <a:rPr lang="en-IN" sz="1900" dirty="0">
                <a:latin typeface="Times New Roman" panose="02020603050405020304" pitchFamily="18" charset="0"/>
                <a:ea typeface="Calibri" panose="020F0502020204030204" pitchFamily="34" charset="0"/>
                <a:cs typeface="Times New Roman" panose="02020603050405020304" pitchFamily="18" charset="0"/>
              </a:rPr>
            </a:br>
            <a:r>
              <a:rPr lang="en-IN" sz="1900" dirty="0">
                <a:latin typeface="Times New Roman" panose="02020603050405020304" pitchFamily="18" charset="0"/>
                <a:ea typeface="Calibri" panose="020F0502020204030204" pitchFamily="34" charset="0"/>
                <a:cs typeface="Times New Roman" panose="02020603050405020304" pitchFamily="18" charset="0"/>
              </a:rPr>
              <a:t>                                                                  ΔW = η · XᵀX, where X ∈ ℝⁿˣᵈ</a:t>
            </a:r>
            <a:br>
              <a:rPr lang="en-IN" sz="1900" dirty="0">
                <a:latin typeface="Times New Roman" panose="02020603050405020304" pitchFamily="18" charset="0"/>
                <a:ea typeface="Calibri" panose="020F0502020204030204" pitchFamily="34" charset="0"/>
                <a:cs typeface="Times New Roman" panose="02020603050405020304" pitchFamily="18" charset="0"/>
              </a:rPr>
            </a:br>
            <a:r>
              <a:rPr lang="en-IN" sz="1900" dirty="0">
                <a:latin typeface="Times New Roman" panose="02020603050405020304" pitchFamily="18" charset="0"/>
                <a:ea typeface="Calibri" panose="020F0502020204030204" pitchFamily="34" charset="0"/>
                <a:cs typeface="Times New Roman" panose="02020603050405020304" pitchFamily="18" charset="0"/>
              </a:rPr>
              <a:t>The updated weight matrix is W = W₀ + ΔW.</a:t>
            </a:r>
            <a:br>
              <a:rPr lang="en-IN" sz="1900" dirty="0">
                <a:latin typeface="Times New Roman" panose="02020603050405020304" pitchFamily="18" charset="0"/>
                <a:ea typeface="Calibri" panose="020F0502020204030204" pitchFamily="34" charset="0"/>
                <a:cs typeface="Times New Roman" panose="02020603050405020304" pitchFamily="18" charset="0"/>
              </a:rPr>
            </a:br>
            <a:r>
              <a:rPr lang="en-IN" sz="1900" dirty="0">
                <a:latin typeface="Times New Roman" panose="02020603050405020304" pitchFamily="18" charset="0"/>
                <a:ea typeface="Calibri" panose="020F0502020204030204" pitchFamily="34" charset="0"/>
                <a:cs typeface="Times New Roman" panose="02020603050405020304" pitchFamily="18" charset="0"/>
              </a:rPr>
              <a:t>Task:</a:t>
            </a:r>
            <a:br>
              <a:rPr lang="en-IN" sz="1900" dirty="0">
                <a:latin typeface="Times New Roman" panose="02020603050405020304" pitchFamily="18" charset="0"/>
                <a:ea typeface="Calibri" panose="020F0502020204030204" pitchFamily="34" charset="0"/>
                <a:cs typeface="Times New Roman" panose="02020603050405020304" pitchFamily="18" charset="0"/>
              </a:rPr>
            </a:br>
            <a:r>
              <a:rPr lang="en-IN" sz="1900" dirty="0">
                <a:latin typeface="Times New Roman" panose="02020603050405020304" pitchFamily="18" charset="0"/>
                <a:ea typeface="Calibri" panose="020F0502020204030204" pitchFamily="34" charset="0"/>
                <a:cs typeface="Times New Roman" panose="02020603050405020304" pitchFamily="18" charset="0"/>
              </a:rPr>
              <a:t>1. Show that if W₀ is symmetric, W remains symmetric after update.</a:t>
            </a:r>
            <a:br>
              <a:rPr lang="en-IN" sz="1900" dirty="0">
                <a:latin typeface="Times New Roman" panose="02020603050405020304" pitchFamily="18" charset="0"/>
                <a:ea typeface="Calibri" panose="020F0502020204030204" pitchFamily="34" charset="0"/>
                <a:cs typeface="Times New Roman" panose="02020603050405020304" pitchFamily="18" charset="0"/>
              </a:rPr>
            </a:br>
            <a:r>
              <a:rPr lang="en-IN" sz="1900" dirty="0">
                <a:latin typeface="Times New Roman" panose="02020603050405020304" pitchFamily="18" charset="0"/>
                <a:ea typeface="Calibri" panose="020F0502020204030204" pitchFamily="34" charset="0"/>
                <a:cs typeface="Times New Roman" panose="02020603050405020304" pitchFamily="18" charset="0"/>
              </a:rPr>
              <a:t>2. Use Rayleigh quotient to discuss how the dominant eigenvalue of W changes with learning.</a:t>
            </a:r>
            <a:br>
              <a:rPr lang="en-IN" sz="1900" dirty="0">
                <a:latin typeface="Times New Roman" panose="02020603050405020304" pitchFamily="18" charset="0"/>
                <a:ea typeface="Calibri" panose="020F0502020204030204" pitchFamily="34" charset="0"/>
                <a:cs typeface="Times New Roman" panose="02020603050405020304" pitchFamily="18" charset="0"/>
              </a:rPr>
            </a:br>
            <a:r>
              <a:rPr lang="en-IN" sz="1900" dirty="0">
                <a:latin typeface="Times New Roman" panose="02020603050405020304" pitchFamily="18" charset="0"/>
                <a:ea typeface="Calibri" panose="020F0502020204030204" pitchFamily="34" charset="0"/>
                <a:cs typeface="Times New Roman" panose="02020603050405020304" pitchFamily="18" charset="0"/>
              </a:rPr>
              <a:t>3. Interpret how this spectral shift represents neural strengthening in both brain and AI networks.</a:t>
            </a:r>
          </a:p>
          <a:p>
            <a:pPr>
              <a:lnSpc>
                <a:spcPct val="107000"/>
              </a:lnSpc>
              <a:spcAft>
                <a:spcPts val="800"/>
              </a:spcAft>
            </a:pPr>
            <a:r>
              <a:rPr lang="en-US" sz="19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 4: Functional Connectivity via </a:t>
            </a:r>
            <a:r>
              <a:rPr lang="en-US" sz="19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Eigenmodes</a:t>
            </a:r>
            <a:endParaRPr lang="en-IN" sz="19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1900" dirty="0">
                <a:latin typeface="Times New Roman" panose="02020603050405020304" pitchFamily="18" charset="0"/>
                <a:ea typeface="Calibri" panose="020F0502020204030204" pitchFamily="34" charset="0"/>
                <a:cs typeface="Times New Roman" panose="02020603050405020304" pitchFamily="18" charset="0"/>
              </a:rPr>
              <a:t>In a biological brain simulation, the functional connectivity matrix F ∈ ℝⁿˣⁿ is </a:t>
            </a:r>
            <a:r>
              <a:rPr lang="en-IN" sz="1900" dirty="0" err="1">
                <a:latin typeface="Times New Roman" panose="02020603050405020304" pitchFamily="18" charset="0"/>
                <a:ea typeface="Calibri" panose="020F0502020204030204" pitchFamily="34" charset="0"/>
                <a:cs typeface="Times New Roman" panose="02020603050405020304" pitchFamily="18" charset="0"/>
              </a:rPr>
              <a:t>modeled</a:t>
            </a:r>
            <a:r>
              <a:rPr lang="en-IN" sz="1900" dirty="0">
                <a:latin typeface="Times New Roman" panose="02020603050405020304" pitchFamily="18" charset="0"/>
                <a:ea typeface="Calibri" panose="020F0502020204030204" pitchFamily="34" charset="0"/>
                <a:cs typeface="Times New Roman" panose="02020603050405020304" pitchFamily="18" charset="0"/>
              </a:rPr>
              <a:t> as a symmetric matrix where Fᵢⱼ captures the correlation between firing of neuron </a:t>
            </a:r>
            <a:r>
              <a:rPr lang="en-IN" sz="1900" dirty="0" err="1">
                <a:latin typeface="Times New Roman" panose="02020603050405020304" pitchFamily="18" charset="0"/>
                <a:ea typeface="Calibri" panose="020F0502020204030204" pitchFamily="34" charset="0"/>
                <a:cs typeface="Times New Roman" panose="02020603050405020304" pitchFamily="18" charset="0"/>
              </a:rPr>
              <a:t>i</a:t>
            </a:r>
            <a:r>
              <a:rPr lang="en-IN" sz="1900" dirty="0">
                <a:latin typeface="Times New Roman" panose="02020603050405020304" pitchFamily="18" charset="0"/>
                <a:ea typeface="Calibri" panose="020F0502020204030204" pitchFamily="34" charset="0"/>
                <a:cs typeface="Times New Roman" panose="02020603050405020304" pitchFamily="18" charset="0"/>
              </a:rPr>
              <a:t> and neuron j.</a:t>
            </a:r>
            <a:br>
              <a:rPr lang="en-IN" sz="1900" dirty="0">
                <a:latin typeface="Times New Roman" panose="02020603050405020304" pitchFamily="18" charset="0"/>
                <a:ea typeface="Calibri" panose="020F0502020204030204" pitchFamily="34" charset="0"/>
                <a:cs typeface="Times New Roman" panose="02020603050405020304" pitchFamily="18" charset="0"/>
              </a:rPr>
            </a:br>
            <a:r>
              <a:rPr lang="en-IN" sz="1900" dirty="0">
                <a:latin typeface="Times New Roman" panose="02020603050405020304" pitchFamily="18" charset="0"/>
                <a:ea typeface="Calibri" panose="020F0502020204030204" pitchFamily="34" charset="0"/>
                <a:cs typeface="Times New Roman" panose="02020603050405020304" pitchFamily="18" charset="0"/>
              </a:rPr>
              <a:t>Suppose F has </a:t>
            </a:r>
            <a:r>
              <a:rPr lang="en-IN" sz="1900" dirty="0" err="1">
                <a:latin typeface="Times New Roman" panose="02020603050405020304" pitchFamily="18" charset="0"/>
                <a:ea typeface="Calibri" panose="020F0502020204030204" pitchFamily="34" charset="0"/>
                <a:cs typeface="Times New Roman" panose="02020603050405020304" pitchFamily="18" charset="0"/>
              </a:rPr>
              <a:t>eigen</a:t>
            </a:r>
            <a:r>
              <a:rPr lang="en-IN" sz="1900" dirty="0">
                <a:latin typeface="Times New Roman" panose="02020603050405020304" pitchFamily="18" charset="0"/>
                <a:ea typeface="Calibri" panose="020F0502020204030204" pitchFamily="34" charset="0"/>
                <a:cs typeface="Times New Roman" panose="02020603050405020304" pitchFamily="18" charset="0"/>
              </a:rPr>
              <a:t>-decomposition:</a:t>
            </a:r>
            <a:br>
              <a:rPr lang="en-IN" sz="1900" dirty="0">
                <a:latin typeface="Times New Roman" panose="02020603050405020304" pitchFamily="18" charset="0"/>
                <a:ea typeface="Calibri" panose="020F0502020204030204" pitchFamily="34" charset="0"/>
                <a:cs typeface="Times New Roman" panose="02020603050405020304" pitchFamily="18" charset="0"/>
              </a:rPr>
            </a:br>
            <a:r>
              <a:rPr lang="en-IN" sz="1900" dirty="0">
                <a:latin typeface="Times New Roman" panose="02020603050405020304" pitchFamily="18" charset="0"/>
                <a:ea typeface="Calibri" panose="020F0502020204030204" pitchFamily="34" charset="0"/>
                <a:cs typeface="Times New Roman" panose="02020603050405020304" pitchFamily="18" charset="0"/>
              </a:rPr>
              <a:t>F = QΛQᵀ</a:t>
            </a:r>
            <a:br>
              <a:rPr lang="en-IN" sz="1900" dirty="0">
                <a:latin typeface="Times New Roman" panose="02020603050405020304" pitchFamily="18" charset="0"/>
                <a:ea typeface="Calibri" panose="020F0502020204030204" pitchFamily="34" charset="0"/>
                <a:cs typeface="Times New Roman" panose="02020603050405020304" pitchFamily="18" charset="0"/>
              </a:rPr>
            </a:br>
            <a:r>
              <a:rPr lang="en-IN" sz="1900" dirty="0">
                <a:latin typeface="Times New Roman" panose="02020603050405020304" pitchFamily="18" charset="0"/>
                <a:ea typeface="Calibri" panose="020F0502020204030204" pitchFamily="34" charset="0"/>
                <a:cs typeface="Times New Roman" panose="02020603050405020304" pitchFamily="18" charset="0"/>
              </a:rPr>
              <a:t>Task:</a:t>
            </a:r>
            <a:br>
              <a:rPr lang="en-IN" sz="1900" dirty="0">
                <a:latin typeface="Times New Roman" panose="02020603050405020304" pitchFamily="18" charset="0"/>
                <a:ea typeface="Calibri" panose="020F0502020204030204" pitchFamily="34" charset="0"/>
                <a:cs typeface="Times New Roman" panose="02020603050405020304" pitchFamily="18" charset="0"/>
              </a:rPr>
            </a:br>
            <a:r>
              <a:rPr lang="en-IN" sz="1900" dirty="0">
                <a:latin typeface="Times New Roman" panose="02020603050405020304" pitchFamily="18" charset="0"/>
                <a:ea typeface="Calibri" panose="020F0502020204030204" pitchFamily="34" charset="0"/>
                <a:cs typeface="Times New Roman" panose="02020603050405020304" pitchFamily="18" charset="0"/>
              </a:rPr>
              <a:t>1. Mathematically explain the meaning of the matrix Q (eigenvectors) and Λ (eigenvalues).</a:t>
            </a:r>
            <a:br>
              <a:rPr lang="en-IN" sz="1900" dirty="0">
                <a:latin typeface="Times New Roman" panose="02020603050405020304" pitchFamily="18" charset="0"/>
                <a:ea typeface="Calibri" panose="020F0502020204030204" pitchFamily="34" charset="0"/>
                <a:cs typeface="Times New Roman" panose="02020603050405020304" pitchFamily="18" charset="0"/>
              </a:rPr>
            </a:br>
            <a:r>
              <a:rPr lang="en-IN" sz="1900" dirty="0">
                <a:latin typeface="Times New Roman" panose="02020603050405020304" pitchFamily="18" charset="0"/>
                <a:ea typeface="Calibri" panose="020F0502020204030204" pitchFamily="34" charset="0"/>
                <a:cs typeface="Times New Roman" panose="02020603050405020304" pitchFamily="18" charset="0"/>
              </a:rPr>
              <a:t>2. Suppose the top-3 eigenvalues are significantly larger than the rest. What does this imply about latent neural patterns?</a:t>
            </a:r>
            <a:br>
              <a:rPr lang="en-IN" sz="1900" dirty="0">
                <a:latin typeface="Times New Roman" panose="02020603050405020304" pitchFamily="18" charset="0"/>
                <a:ea typeface="Calibri" panose="020F0502020204030204" pitchFamily="34" charset="0"/>
                <a:cs typeface="Times New Roman" panose="02020603050405020304" pitchFamily="18" charset="0"/>
              </a:rPr>
            </a:br>
            <a:r>
              <a:rPr lang="en-IN" sz="1900" dirty="0">
                <a:latin typeface="Times New Roman" panose="02020603050405020304" pitchFamily="18" charset="0"/>
                <a:ea typeface="Calibri" panose="020F0502020204030204" pitchFamily="34" charset="0"/>
                <a:cs typeface="Times New Roman" panose="02020603050405020304" pitchFamily="18" charset="0"/>
              </a:rPr>
              <a:t>3. How does this relate to low-rank approximations in Deep Learning models like transformers?</a:t>
            </a:r>
            <a:endParaRPr lang="en-IN" sz="1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87237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114</a:t>
            </a:fld>
            <a:endParaRPr lang="en-IN"/>
          </a:p>
        </p:txBody>
      </p:sp>
      <p:sp>
        <p:nvSpPr>
          <p:cNvPr id="5" name="Rectangle 4"/>
          <p:cNvSpPr/>
          <p:nvPr/>
        </p:nvSpPr>
        <p:spPr>
          <a:xfrm>
            <a:off x="172527" y="102609"/>
            <a:ext cx="11895827" cy="6037550"/>
          </a:xfrm>
          <a:prstGeom prst="rect">
            <a:avLst/>
          </a:prstGeom>
        </p:spPr>
        <p:txBody>
          <a:bodyPr wrap="square">
            <a:spAutoFit/>
          </a:bodyPr>
          <a:lstStyle/>
          <a:p>
            <a:pPr algn="ctr">
              <a:spcAft>
                <a:spcPts val="1500"/>
              </a:spcAft>
            </a:pP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Google's PageRank: Webpages as Eigenvectors</a:t>
            </a:r>
            <a:endParaRPr lang="en-IN"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00"/>
              </a:spcAft>
            </a:pPr>
            <a:r>
              <a:rPr lang="en-US"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1. The Web as a Directed Graph</a:t>
            </a:r>
            <a:endParaRPr lang="en-IN"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Each webpage is a node in a directed graph, and hyperlinks are directed edges.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If there are N pages (P₁, P₂, ..., Pₙ), the web can be modelled as a graph structure.</a:t>
            </a:r>
          </a:p>
          <a:p>
            <a:pPr>
              <a:lnSpc>
                <a:spcPct val="115000"/>
              </a:lnSpc>
              <a:spcBef>
                <a:spcPts val="2400"/>
              </a:spcBef>
              <a:spcAft>
                <a:spcPts val="0"/>
              </a:spcAft>
            </a:pPr>
            <a:r>
              <a:rPr lang="en-US"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2. The Link Matrix (Hyperlink Matrix)</a:t>
            </a:r>
            <a:endParaRPr lang="en-IN"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Let M be an N×N matrix where:</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Mᵢⱼ = 1/Lⱼ if page j links to page </a:t>
            </a:r>
            <a:r>
              <a:rPr lang="en-IN" sz="2000" dirty="0" err="1">
                <a:latin typeface="Times New Roman" panose="02020603050405020304" pitchFamily="18" charset="0"/>
                <a:ea typeface="Calibri" panose="020F0502020204030204" pitchFamily="34" charset="0"/>
                <a:cs typeface="Times New Roman" panose="02020603050405020304" pitchFamily="18" charset="0"/>
              </a:rPr>
              <a:t>i</a:t>
            </a:r>
            <a:r>
              <a:rPr lang="en-IN" sz="2000" dirty="0">
                <a:latin typeface="Times New Roman" panose="02020603050405020304" pitchFamily="18" charset="0"/>
                <a:ea typeface="Calibri" panose="020F0502020204030204" pitchFamily="34" charset="0"/>
                <a:cs typeface="Times New Roman" panose="02020603050405020304" pitchFamily="18" charset="0"/>
              </a:rPr>
              <a:t>, otherwise 0,</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where Lⱼ is the number of outbound links from page j.</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This matrix M is column-stochastic (columns sum to 1).</a:t>
            </a:r>
          </a:p>
          <a:p>
            <a:pPr>
              <a:lnSpc>
                <a:spcPct val="115000"/>
              </a:lnSpc>
              <a:spcBef>
                <a:spcPts val="2400"/>
              </a:spcBef>
              <a:spcAft>
                <a:spcPts val="0"/>
              </a:spcAft>
            </a:pPr>
            <a:r>
              <a:rPr lang="en-US"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3. The PageRank Vector</a:t>
            </a:r>
            <a:endParaRPr lang="en-IN"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Let r ∈ ℝⁿ be the PageRank vector with rᵢ representing the rank of page </a:t>
            </a:r>
            <a:r>
              <a:rPr lang="en-IN" sz="2000" dirty="0" err="1">
                <a:latin typeface="Times New Roman" panose="02020603050405020304" pitchFamily="18" charset="0"/>
                <a:ea typeface="Calibri" panose="020F0502020204030204" pitchFamily="34" charset="0"/>
                <a:cs typeface="Times New Roman" panose="02020603050405020304" pitchFamily="18" charset="0"/>
              </a:rPr>
              <a:t>i</a:t>
            </a:r>
            <a:r>
              <a:rPr lang="en-IN" sz="2000" dirty="0">
                <a:latin typeface="Times New Roman" panose="02020603050405020304" pitchFamily="18" charset="0"/>
                <a:ea typeface="Calibri" panose="020F0502020204030204" pitchFamily="34" charset="0"/>
                <a:cs typeface="Times New Roman" panose="02020603050405020304" pitchFamily="18" charset="0"/>
              </a:rPr>
              <a:t>.</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We solve the eigenvector equation:</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r = M r</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Here, r is the principal eigenvector of matrix M with eigenvalue 1.</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19452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115</a:t>
            </a:fld>
            <a:endParaRPr lang="en-IN"/>
          </a:p>
        </p:txBody>
      </p:sp>
      <p:sp>
        <p:nvSpPr>
          <p:cNvPr id="5" name="Rectangle 4"/>
          <p:cNvSpPr/>
          <p:nvPr/>
        </p:nvSpPr>
        <p:spPr>
          <a:xfrm>
            <a:off x="155275" y="135090"/>
            <a:ext cx="11775057" cy="4503797"/>
          </a:xfrm>
          <a:prstGeom prst="rect">
            <a:avLst/>
          </a:prstGeom>
        </p:spPr>
        <p:txBody>
          <a:bodyPr wrap="square">
            <a:spAutoFit/>
          </a:bodyPr>
          <a:lstStyle/>
          <a:p>
            <a:pPr>
              <a:lnSpc>
                <a:spcPct val="115000"/>
              </a:lnSpc>
              <a:spcBef>
                <a:spcPts val="2400"/>
              </a:spcBef>
              <a:spcAft>
                <a:spcPts val="0"/>
              </a:spcAft>
            </a:pPr>
            <a:r>
              <a:rPr lang="en-US"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4. Damping Factor (Teleportation)</a:t>
            </a:r>
            <a:endParaRPr lang="en-IN"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To handle issues like dead ends and disconnected graphs, a damping factor d ∈ (0, 1) is introduced (typically d = 0.85):</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r = d M r + (1 - d) v</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Where v is usually the uniform vector (1/n for all entries).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This leads to the Google Matrix:</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G = </a:t>
            </a:r>
            <a:r>
              <a:rPr lang="en-IN" sz="2000" dirty="0" err="1">
                <a:latin typeface="Times New Roman" panose="02020603050405020304" pitchFamily="18" charset="0"/>
                <a:ea typeface="Calibri" panose="020F0502020204030204" pitchFamily="34" charset="0"/>
                <a:cs typeface="Times New Roman" panose="02020603050405020304" pitchFamily="18" charset="0"/>
              </a:rPr>
              <a:t>dM</a:t>
            </a:r>
            <a:r>
              <a:rPr lang="en-IN" sz="2000" dirty="0">
                <a:latin typeface="Times New Roman" panose="02020603050405020304" pitchFamily="18" charset="0"/>
                <a:ea typeface="Calibri" panose="020F0502020204030204" pitchFamily="34" charset="0"/>
                <a:cs typeface="Times New Roman" panose="02020603050405020304" pitchFamily="18" charset="0"/>
              </a:rPr>
              <a:t> + (1 - d)(1/N)11ᵀ</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We solve: r = G r</a:t>
            </a:r>
          </a:p>
          <a:p>
            <a:pPr>
              <a:lnSpc>
                <a:spcPct val="115000"/>
              </a:lnSpc>
              <a:spcBef>
                <a:spcPts val="2400"/>
              </a:spcBef>
              <a:spcAft>
                <a:spcPts val="0"/>
              </a:spcAft>
            </a:pPr>
            <a:r>
              <a:rPr lang="en-US"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5. Computation via Power Iteration</a:t>
            </a:r>
            <a:endParaRPr lang="en-IN"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To find r, use the iterative method:</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1. Initialize r⁽⁰⁾ = (1/N) * 1</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2. Repeat: r⁽ᵏ⁺¹⁾ = G r⁽ᵏ⁾ until convergence.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48493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116</a:t>
            </a:fld>
            <a:endParaRPr lang="en-IN"/>
          </a:p>
        </p:txBody>
      </p:sp>
      <p:sp>
        <p:nvSpPr>
          <p:cNvPr id="5" name="Rectangle 4"/>
          <p:cNvSpPr/>
          <p:nvPr/>
        </p:nvSpPr>
        <p:spPr>
          <a:xfrm>
            <a:off x="155275" y="105404"/>
            <a:ext cx="11930333" cy="5502147"/>
          </a:xfrm>
          <a:prstGeom prst="rect">
            <a:avLst/>
          </a:prstGeom>
        </p:spPr>
        <p:txBody>
          <a:bodyPr wrap="square">
            <a:spAutoFit/>
          </a:bodyPr>
          <a:lstStyle/>
          <a:p>
            <a:pPr>
              <a:lnSpc>
                <a:spcPct val="107000"/>
              </a:lnSpc>
              <a:spcBef>
                <a:spcPts val="200"/>
              </a:spcBef>
              <a:spcAft>
                <a:spcPts val="0"/>
              </a:spcAft>
            </a:pPr>
            <a:r>
              <a:rPr lang="en-IN"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 1: Compute PageRank for a Web Graph Using Linear Algebra</a:t>
            </a:r>
            <a:br>
              <a:rPr lang="en-IN"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PageRank is an example of using Markov chains and eigenvector centrality, which also appear in graph-based machine learning and NLP (e.g., </a:t>
            </a:r>
            <a:r>
              <a:rPr lang="en-IN" sz="2200" dirty="0" err="1">
                <a:latin typeface="Times New Roman" panose="02020603050405020304" pitchFamily="18" charset="0"/>
                <a:ea typeface="Calibri" panose="020F0502020204030204" pitchFamily="34" charset="0"/>
                <a:cs typeface="Times New Roman" panose="02020603050405020304" pitchFamily="18" charset="0"/>
              </a:rPr>
              <a:t>TextRank</a:t>
            </a:r>
            <a:r>
              <a:rPr lang="en-IN" sz="2200" dirty="0">
                <a:latin typeface="Times New Roman" panose="02020603050405020304" pitchFamily="18" charset="0"/>
                <a:ea typeface="Calibri" panose="020F0502020204030204" pitchFamily="34" charset="0"/>
                <a:cs typeface="Times New Roman" panose="02020603050405020304" pitchFamily="18" charset="0"/>
              </a:rPr>
              <a:t> for summarization).</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Problem Statement:</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Given a web graph with 4 pages A, B, C, D, and the following link structure:</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 A links to B and C</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 B links to C</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 C links to A</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 D links to C</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Tasks:</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a) Construct the stochastic transition matrix M for the graph assuming a damping factor d = 0.85.</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b) Use the power iteration method to compute the PageRank vector up to two iterations, starting from a uniform distribution.</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c) Explain how this vector represents a stationary distribution and how it relates to eigenvalues and eigenvectors.</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7853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117</a:t>
            </a:fld>
            <a:endParaRPr lang="en-IN"/>
          </a:p>
        </p:txBody>
      </p:sp>
      <mc:AlternateContent xmlns:mc="http://schemas.openxmlformats.org/markup-compatibility/2006">
        <mc:Choice xmlns:a14="http://schemas.microsoft.com/office/drawing/2010/main" Requires="a14">
          <p:sp>
            <p:nvSpPr>
              <p:cNvPr id="5" name="Rectangle 4"/>
              <p:cNvSpPr/>
              <p:nvPr/>
            </p:nvSpPr>
            <p:spPr>
              <a:xfrm>
                <a:off x="146649" y="166107"/>
                <a:ext cx="11930332" cy="5522474"/>
              </a:xfrm>
              <a:prstGeom prst="rect">
                <a:avLst/>
              </a:prstGeom>
            </p:spPr>
            <p:txBody>
              <a:bodyPr wrap="square">
                <a:spAutoFit/>
              </a:bodyPr>
              <a:lstStyle/>
              <a:p>
                <a:pPr>
                  <a:lnSpc>
                    <a:spcPct val="107000"/>
                  </a:lnSpc>
                  <a:spcBef>
                    <a:spcPts val="200"/>
                  </a:spcBef>
                  <a:spcAft>
                    <a:spcPts val="0"/>
                  </a:spcAft>
                </a:pPr>
                <a:r>
                  <a:rPr lang="en-IN"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 2: PageRank as an Eigenvector Problem in Graph-based Semi-Supervised Learning </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In graph-based semi-supervised learning, we model data as a graph and use spectral techniques for label propagation. PageRank plays a role in estimating node importance.</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Problem Statement:</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You are given a weighted graph G with 5 nodes representing unlabelled and labelled data points in a classification problem. The adjacency matrix is: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IN" sz="2000" i="1">
                        <a:effectLst/>
                        <a:latin typeface="Cambria Math" panose="02040503050406030204" pitchFamily="18" charset="0"/>
                        <a:ea typeface="Calibri" panose="020F0502020204030204" pitchFamily="34" charset="0"/>
                        <a:cs typeface="Times New Roman" panose="02020603050405020304" pitchFamily="18" charset="0"/>
                      </a:rPr>
                      <m:t>𝐴</m:t>
                    </m:r>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cs typeface="Times New Roman" panose="02020603050405020304" pitchFamily="18" charset="0"/>
                              </a:rPr>
                            </m:ctrlPr>
                          </m:mPr>
                          <m:mr>
                            <m:e>
                              <m:r>
                                <a:rPr lang="en-IN" sz="2000">
                                  <a:effectLst/>
                                  <a:latin typeface="Cambria Math" panose="02040503050406030204" pitchFamily="18" charset="0"/>
                                  <a:ea typeface="Calibri" panose="020F0502020204030204" pitchFamily="34" charset="0"/>
                                  <a:cs typeface="Times New Roman" panose="02020603050405020304" pitchFamily="18" charset="0"/>
                                </a:rPr>
                                <m:t>0  1  1  0  0</m:t>
                              </m:r>
                            </m:e>
                          </m:mr>
                          <m:mr>
                            <m:e>
                              <m:r>
                                <a:rPr lang="en-IN" sz="2000">
                                  <a:effectLst/>
                                  <a:latin typeface="Cambria Math" panose="02040503050406030204" pitchFamily="18" charset="0"/>
                                  <a:ea typeface="Calibri" panose="020F0502020204030204" pitchFamily="34" charset="0"/>
                                  <a:cs typeface="Times New Roman" panose="02020603050405020304" pitchFamily="18" charset="0"/>
                                </a:rPr>
                                <m:t>1  0  1  1  0</m:t>
                              </m:r>
                            </m:e>
                          </m:mr>
                          <m:mr>
                            <m:e>
                              <m:m>
                                <m:mPr>
                                  <m:mcs>
                                    <m:mc>
                                      <m:mcPr>
                                        <m:count m:val="1"/>
                                        <m:mcJc m:val="center"/>
                                      </m:mcPr>
                                    </m:mc>
                                  </m:mcs>
                                  <m:ctrlPr>
                                    <a:rPr lang="en-IN" sz="2000" i="1">
                                      <a:effectLst/>
                                      <a:latin typeface="Cambria Math" panose="02040503050406030204" pitchFamily="18" charset="0"/>
                                      <a:cs typeface="Times New Roman" panose="02020603050405020304" pitchFamily="18" charset="0"/>
                                    </a:rPr>
                                  </m:ctrlPr>
                                </m:mPr>
                                <m:mr>
                                  <m:e>
                                    <m:r>
                                      <a:rPr lang="en-IN" sz="2000">
                                        <a:effectLst/>
                                        <a:latin typeface="Cambria Math" panose="02040503050406030204" pitchFamily="18" charset="0"/>
                                        <a:ea typeface="Calibri" panose="020F0502020204030204" pitchFamily="34" charset="0"/>
                                        <a:cs typeface="Times New Roman" panose="02020603050405020304" pitchFamily="18" charset="0"/>
                                      </a:rPr>
                                      <m:t>1  1  0  1  1 </m:t>
                                    </m:r>
                                  </m:e>
                                </m:mr>
                                <m:mr>
                                  <m:e>
                                    <m:r>
                                      <a:rPr lang="en-IN" sz="2000">
                                        <a:effectLst/>
                                        <a:latin typeface="Cambria Math" panose="02040503050406030204" pitchFamily="18" charset="0"/>
                                        <a:ea typeface="Calibri" panose="020F0502020204030204" pitchFamily="34" charset="0"/>
                                        <a:cs typeface="Times New Roman" panose="02020603050405020304" pitchFamily="18" charset="0"/>
                                      </a:rPr>
                                      <m:t>0  1  1  0  1 </m:t>
                                    </m:r>
                                  </m:e>
                                </m:mr>
                                <m:mr>
                                  <m:e>
                                    <m:r>
                                      <a:rPr lang="en-IN" sz="2000">
                                        <a:effectLst/>
                                        <a:latin typeface="Cambria Math" panose="02040503050406030204" pitchFamily="18" charset="0"/>
                                        <a:ea typeface="Calibri" panose="020F0502020204030204" pitchFamily="34" charset="0"/>
                                        <a:cs typeface="Times New Roman" panose="02020603050405020304" pitchFamily="18" charset="0"/>
                                      </a:rPr>
                                      <m:t>0  0  1  1  0 </m:t>
                                    </m:r>
                                  </m:e>
                                </m:mr>
                              </m:m>
                            </m:e>
                          </m:mr>
                        </m:m>
                      </m:e>
                    </m:d>
                  </m:oMath>
                </a14:m>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 Construct the column-stochastic transition matrix from this graph.</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b) Compute the Google matrix G =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dM</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 (1 - d)(1/n)E for d = 0.85, where E is a matrix of all ones.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c) Explain how computing the principal eigenvector of G gives PageRank scores and how this can be used to   </a:t>
                </a:r>
              </a:p>
              <a:p>
                <a:pPr>
                  <a:lnSpc>
                    <a:spcPct val="107000"/>
                  </a:lnSpc>
                  <a:spcBef>
                    <a:spcPts val="200"/>
                  </a:spcBef>
                  <a:spcAft>
                    <a:spcPts val="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    </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weight label influence in semi-supervised learning.</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endParaRPr lang="en-IN" sz="2000" dirty="0">
                  <a:latin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46649" y="166107"/>
                <a:ext cx="11930332" cy="5522474"/>
              </a:xfrm>
              <a:prstGeom prst="rect">
                <a:avLst/>
              </a:prstGeom>
              <a:blipFill>
                <a:blip r:embed="rId2"/>
                <a:stretch>
                  <a:fillRect l="-511" t="-552"/>
                </a:stretch>
              </a:blipFill>
            </p:spPr>
            <p:txBody>
              <a:bodyPr/>
              <a:lstStyle/>
              <a:p>
                <a:r>
                  <a:rPr lang="en-US">
                    <a:noFill/>
                  </a:rPr>
                  <a:t> </a:t>
                </a:r>
              </a:p>
            </p:txBody>
          </p:sp>
        </mc:Fallback>
      </mc:AlternateContent>
    </p:spTree>
    <p:extLst>
      <p:ext uri="{BB962C8B-B14F-4D97-AF65-F5344CB8AC3E}">
        <p14:creationId xmlns:p14="http://schemas.microsoft.com/office/powerpoint/2010/main" val="32870809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118</a:t>
            </a:fld>
            <a:endParaRPr lang="en-IN"/>
          </a:p>
        </p:txBody>
      </p:sp>
      <p:sp>
        <p:nvSpPr>
          <p:cNvPr id="5" name="Rectangle 4"/>
          <p:cNvSpPr/>
          <p:nvPr/>
        </p:nvSpPr>
        <p:spPr>
          <a:xfrm>
            <a:off x="129395" y="31000"/>
            <a:ext cx="11990717" cy="6278129"/>
          </a:xfrm>
          <a:prstGeom prst="rect">
            <a:avLst/>
          </a:prstGeom>
        </p:spPr>
        <p:txBody>
          <a:bodyPr wrap="square">
            <a:spAutoFit/>
          </a:bodyPr>
          <a:lstStyle/>
          <a:p>
            <a:pPr algn="ctr">
              <a:spcAft>
                <a:spcPts val="1500"/>
              </a:spcAft>
            </a:pP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Cholesky</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Decomposition: </a:t>
            </a:r>
            <a:endParaRPr lang="en-IN" sz="4000" kern="1400" spc="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00"/>
              </a:spcAft>
            </a:pPr>
            <a:r>
              <a:rPr lang="en-US"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Introduction</a:t>
            </a:r>
            <a:endParaRPr lang="en-IN"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00"/>
              </a:spcAft>
            </a:pPr>
            <a:r>
              <a:rPr lang="en-IN" sz="2000" dirty="0" err="1">
                <a:latin typeface="Times New Roman" panose="02020603050405020304" pitchFamily="18" charset="0"/>
                <a:ea typeface="Calibri" panose="020F0502020204030204" pitchFamily="34" charset="0"/>
                <a:cs typeface="Times New Roman" panose="02020603050405020304" pitchFamily="18" charset="0"/>
              </a:rPr>
              <a:t>Cholesky</a:t>
            </a:r>
            <a:r>
              <a:rPr lang="en-IN" sz="2000" dirty="0">
                <a:latin typeface="Times New Roman" panose="02020603050405020304" pitchFamily="18" charset="0"/>
                <a:ea typeface="Calibri" panose="020F0502020204030204" pitchFamily="34" charset="0"/>
                <a:cs typeface="Times New Roman" panose="02020603050405020304" pitchFamily="18" charset="0"/>
              </a:rPr>
              <a:t> Decomposition is a powerful matrix factorization technique used in many areas of machine learning and data science, especially when dealing with symmetric positive definite matrices. It is commonly used in:</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Solving systems of linear equations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Optimization algorithms (e.g., in Gaussian Processes)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Sampling from multivariate normal distributions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Efficient computation in Bayesian inference and </a:t>
            </a:r>
            <a:r>
              <a:rPr lang="en-IN" sz="2000" dirty="0" err="1">
                <a:latin typeface="Times New Roman" panose="02020603050405020304" pitchFamily="18" charset="0"/>
                <a:ea typeface="Calibri" panose="020F0502020204030204" pitchFamily="34" charset="0"/>
                <a:cs typeface="Times New Roman" panose="02020603050405020304" pitchFamily="18" charset="0"/>
              </a:rPr>
              <a:t>Kalman</a:t>
            </a:r>
            <a:r>
              <a:rPr lang="en-IN" sz="2000" dirty="0">
                <a:latin typeface="Times New Roman" panose="02020603050405020304" pitchFamily="18" charset="0"/>
                <a:ea typeface="Calibri" panose="020F0502020204030204" pitchFamily="34" charset="0"/>
                <a:cs typeface="Times New Roman" panose="02020603050405020304" pitchFamily="18" charset="0"/>
              </a:rPr>
              <a:t> filters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It is a numerically stable and faster alternative to LU decomposition when the matrix is symmetric and positive definite.</a:t>
            </a:r>
          </a:p>
          <a:p>
            <a:pPr>
              <a:lnSpc>
                <a:spcPct val="107000"/>
              </a:lnSpc>
              <a:spcAft>
                <a:spcPts val="800"/>
              </a:spcAft>
            </a:pPr>
            <a:r>
              <a:rPr lang="en-US"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Definition</a:t>
            </a:r>
            <a:endParaRPr lang="en-IN"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Let A ∈ ℝⁿˣⁿ be a symmetric positive definite matrix.</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Then </a:t>
            </a:r>
            <a:r>
              <a:rPr lang="en-IN" sz="2000" dirty="0" err="1">
                <a:latin typeface="Times New Roman" panose="02020603050405020304" pitchFamily="18" charset="0"/>
                <a:ea typeface="Calibri" panose="020F0502020204030204" pitchFamily="34" charset="0"/>
                <a:cs typeface="Times New Roman" panose="02020603050405020304" pitchFamily="18" charset="0"/>
              </a:rPr>
              <a:t>Cholesky</a:t>
            </a:r>
            <a:r>
              <a:rPr lang="en-IN" sz="2000" dirty="0">
                <a:latin typeface="Times New Roman" panose="02020603050405020304" pitchFamily="18" charset="0"/>
                <a:ea typeface="Calibri" panose="020F0502020204030204" pitchFamily="34" charset="0"/>
                <a:cs typeface="Times New Roman" panose="02020603050405020304" pitchFamily="18" charset="0"/>
              </a:rPr>
              <a:t> Decomposition is: A = LLᵀ</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Where:</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L is a lower triangular matrix with positive diagonal entries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Lᵀ is the transpose of L</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Alternatively, we can write: A = UᵀU where U is an upper triangular matrix.</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40227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119</a:t>
            </a:fld>
            <a:endParaRPr lang="en-IN"/>
          </a:p>
        </p:txBody>
      </p:sp>
      <mc:AlternateContent xmlns:mc="http://schemas.openxmlformats.org/markup-compatibility/2006" xmlns:a14="http://schemas.microsoft.com/office/drawing/2010/main">
        <mc:Choice Requires="a14">
          <p:sp>
            <p:nvSpPr>
              <p:cNvPr id="5" name="Rectangle 4"/>
              <p:cNvSpPr/>
              <p:nvPr/>
            </p:nvSpPr>
            <p:spPr>
              <a:xfrm>
                <a:off x="198407" y="103484"/>
                <a:ext cx="11800935" cy="6098080"/>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Example (Relevant to AIML)</a:t>
                </a:r>
                <a:endParaRPr lang="en-IN" sz="2000" b="1"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Problem:</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In Bayesian Linear Regression, we often need to compute the inverse of a covariance matrix A, where:</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A = XᵀX + </a:t>
                </a:r>
                <a:r>
                  <a:rPr lang="en-IN" sz="2000" dirty="0" err="1">
                    <a:latin typeface="Times New Roman" panose="02020603050405020304" pitchFamily="18" charset="0"/>
                    <a:cs typeface="Times New Roman" panose="02020603050405020304" pitchFamily="18" charset="0"/>
                  </a:rPr>
                  <a:t>λI</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Let’s say X is the following design matrix for 2 data points with 2 features:</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X = </a:t>
                </a:r>
                <a14:m>
                  <m:oMath xmlns:m="http://schemas.openxmlformats.org/officeDocument/2006/math">
                    <m:d>
                      <m:dPr>
                        <m:begChr m:val="["/>
                        <m:endChr m:val="]"/>
                        <m:ctrlPr>
                          <a:rPr lang="en-IN" sz="2000" i="1">
                            <a:latin typeface="Cambria Math" panose="02040503050406030204" pitchFamily="18" charset="0"/>
                          </a:rPr>
                        </m:ctrlPr>
                      </m:dPr>
                      <m:e>
                        <m:m>
                          <m:mPr>
                            <m:mcs>
                              <m:mc>
                                <m:mcPr>
                                  <m:count m:val="2"/>
                                  <m:mcJc m:val="center"/>
                                </m:mcPr>
                              </m:mc>
                            </m:mcs>
                            <m:ctrlPr>
                              <a:rPr lang="en-IN" sz="2000" i="1">
                                <a:latin typeface="Cambria Math" panose="02040503050406030204" pitchFamily="18" charset="0"/>
                              </a:rPr>
                            </m:ctrlPr>
                          </m:mPr>
                          <m:mr>
                            <m:e>
                              <m:r>
                                <a:rPr lang="en-IN" sz="2000" i="1">
                                  <a:latin typeface="Cambria Math" panose="02040503050406030204" pitchFamily="18" charset="0"/>
                                </a:rPr>
                                <m:t>1</m:t>
                              </m:r>
                            </m:e>
                            <m:e>
                              <m:r>
                                <a:rPr lang="en-IN" sz="2000" i="1">
                                  <a:latin typeface="Cambria Math" panose="02040503050406030204" pitchFamily="18" charset="0"/>
                                </a:rPr>
                                <m:t>2</m:t>
                              </m:r>
                            </m:e>
                          </m:mr>
                          <m:mr>
                            <m:e>
                              <m:r>
                                <a:rPr lang="en-IN" sz="2000" i="1">
                                  <a:latin typeface="Cambria Math" panose="02040503050406030204" pitchFamily="18" charset="0"/>
                                </a:rPr>
                                <m:t>3</m:t>
                              </m:r>
                            </m:e>
                            <m:e>
                              <m:r>
                                <a:rPr lang="en-IN" sz="2000" i="1">
                                  <a:latin typeface="Cambria Math" panose="02040503050406030204" pitchFamily="18" charset="0"/>
                                </a:rPr>
                                <m:t>4</m:t>
                              </m:r>
                            </m:e>
                          </m:mr>
                        </m:m>
                      </m:e>
                    </m:d>
                  </m:oMath>
                </a14:m>
                <a:r>
                  <a:rPr lang="en-IN" sz="2000" dirty="0">
                    <a:latin typeface="Times New Roman" panose="02020603050405020304" pitchFamily="18" charset="0"/>
                    <a:cs typeface="Times New Roman" panose="02020603050405020304" pitchFamily="18" charset="0"/>
                  </a:rPr>
                  <a:t>,   λ = 1</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Then,</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A = XᵀX + </a:t>
                </a:r>
                <a:r>
                  <a:rPr lang="en-IN" sz="2000" dirty="0" err="1">
                    <a:latin typeface="Times New Roman" panose="02020603050405020304" pitchFamily="18" charset="0"/>
                    <a:cs typeface="Times New Roman" panose="02020603050405020304" pitchFamily="18" charset="0"/>
                  </a:rPr>
                  <a:t>λI</a:t>
                </a:r>
                <a:r>
                  <a:rPr lang="en-IN" sz="2000" dirty="0">
                    <a:latin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IN" sz="2000" i="1">
                            <a:latin typeface="Cambria Math" panose="02040503050406030204" pitchFamily="18" charset="0"/>
                          </a:rPr>
                        </m:ctrlPr>
                      </m:dPr>
                      <m:e>
                        <m:m>
                          <m:mPr>
                            <m:mcs>
                              <m:mc>
                                <m:mcPr>
                                  <m:count m:val="2"/>
                                  <m:mcJc m:val="center"/>
                                </m:mcPr>
                              </m:mc>
                            </m:mcs>
                            <m:ctrlPr>
                              <a:rPr lang="en-IN" sz="2000" i="1">
                                <a:latin typeface="Cambria Math" panose="02040503050406030204" pitchFamily="18" charset="0"/>
                              </a:rPr>
                            </m:ctrlPr>
                          </m:mPr>
                          <m:mr>
                            <m:e>
                              <m:r>
                                <a:rPr lang="en-IN" sz="2000" i="1">
                                  <a:latin typeface="Cambria Math" panose="02040503050406030204" pitchFamily="18" charset="0"/>
                                </a:rPr>
                                <m:t>10</m:t>
                              </m:r>
                            </m:e>
                            <m:e>
                              <m:r>
                                <a:rPr lang="en-IN" sz="2000" i="1">
                                  <a:latin typeface="Cambria Math" panose="02040503050406030204" pitchFamily="18" charset="0"/>
                                </a:rPr>
                                <m:t>14</m:t>
                              </m:r>
                            </m:e>
                          </m:mr>
                          <m:mr>
                            <m:e>
                              <m:r>
                                <a:rPr lang="en-IN" sz="2000" i="1">
                                  <a:latin typeface="Cambria Math" panose="02040503050406030204" pitchFamily="18" charset="0"/>
                                </a:rPr>
                                <m:t>14</m:t>
                              </m:r>
                            </m:e>
                            <m:e>
                              <m:r>
                                <a:rPr lang="en-IN" sz="2000" i="1">
                                  <a:latin typeface="Cambria Math" panose="02040503050406030204" pitchFamily="18" charset="0"/>
                                </a:rPr>
                                <m:t>20</m:t>
                              </m:r>
                            </m:e>
                          </m:mr>
                        </m:m>
                      </m:e>
                    </m:d>
                    <m:r>
                      <a:rPr lang="en-IN" sz="2000" i="1">
                        <a:latin typeface="Cambria Math" panose="02040503050406030204" pitchFamily="18" charset="0"/>
                      </a:rPr>
                      <m:t>+</m:t>
                    </m:r>
                    <m:d>
                      <m:dPr>
                        <m:begChr m:val="["/>
                        <m:endChr m:val="]"/>
                        <m:ctrlPr>
                          <a:rPr lang="en-IN" sz="2000" i="1">
                            <a:latin typeface="Cambria Math" panose="02040503050406030204" pitchFamily="18" charset="0"/>
                          </a:rPr>
                        </m:ctrlPr>
                      </m:dPr>
                      <m:e>
                        <m:m>
                          <m:mPr>
                            <m:mcs>
                              <m:mc>
                                <m:mcPr>
                                  <m:count m:val="2"/>
                                  <m:mcJc m:val="center"/>
                                </m:mcPr>
                              </m:mc>
                            </m:mcs>
                            <m:ctrlPr>
                              <a:rPr lang="en-IN" sz="2000" i="1">
                                <a:latin typeface="Cambria Math" panose="02040503050406030204" pitchFamily="18" charset="0"/>
                              </a:rPr>
                            </m:ctrlPr>
                          </m:mPr>
                          <m:mr>
                            <m:e>
                              <m:r>
                                <a:rPr lang="en-IN" sz="2000" i="1">
                                  <a:latin typeface="Cambria Math" panose="02040503050406030204" pitchFamily="18" charset="0"/>
                                </a:rPr>
                                <m:t>1</m:t>
                              </m:r>
                            </m:e>
                            <m:e>
                              <m:r>
                                <a:rPr lang="en-IN" sz="2000" i="1">
                                  <a:latin typeface="Cambria Math" panose="02040503050406030204" pitchFamily="18" charset="0"/>
                                </a:rPr>
                                <m:t>0</m:t>
                              </m:r>
                            </m:e>
                          </m:mr>
                          <m:mr>
                            <m:e>
                              <m:r>
                                <a:rPr lang="en-IN" sz="2000" i="1">
                                  <a:latin typeface="Cambria Math" panose="02040503050406030204" pitchFamily="18" charset="0"/>
                                </a:rPr>
                                <m:t>0</m:t>
                              </m:r>
                            </m:e>
                            <m:e>
                              <m:r>
                                <a:rPr lang="en-IN" sz="2000" i="1">
                                  <a:latin typeface="Cambria Math" panose="02040503050406030204" pitchFamily="18" charset="0"/>
                                </a:rPr>
                                <m:t>1</m:t>
                              </m:r>
                            </m:e>
                          </m:mr>
                        </m:m>
                      </m:e>
                    </m:d>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IN" sz="2000" i="1">
                            <a:latin typeface="Cambria Math" panose="02040503050406030204" pitchFamily="18" charset="0"/>
                          </a:rPr>
                        </m:ctrlPr>
                      </m:dPr>
                      <m:e>
                        <m:m>
                          <m:mPr>
                            <m:mcs>
                              <m:mc>
                                <m:mcPr>
                                  <m:count m:val="2"/>
                                  <m:mcJc m:val="center"/>
                                </m:mcPr>
                              </m:mc>
                            </m:mcs>
                            <m:ctrlPr>
                              <a:rPr lang="en-IN" sz="2000" i="1">
                                <a:latin typeface="Cambria Math" panose="02040503050406030204" pitchFamily="18" charset="0"/>
                              </a:rPr>
                            </m:ctrlPr>
                          </m:mPr>
                          <m:mr>
                            <m:e>
                              <m:r>
                                <a:rPr lang="en-IN" sz="2000" i="1">
                                  <a:latin typeface="Cambria Math" panose="02040503050406030204" pitchFamily="18" charset="0"/>
                                </a:rPr>
                                <m:t>11</m:t>
                              </m:r>
                            </m:e>
                            <m:e>
                              <m:r>
                                <a:rPr lang="en-IN" sz="2000" i="1">
                                  <a:latin typeface="Cambria Math" panose="02040503050406030204" pitchFamily="18" charset="0"/>
                                </a:rPr>
                                <m:t>14</m:t>
                              </m:r>
                            </m:e>
                          </m:mr>
                          <m:mr>
                            <m:e>
                              <m:r>
                                <a:rPr lang="en-IN" sz="2000" i="1">
                                  <a:latin typeface="Cambria Math" panose="02040503050406030204" pitchFamily="18" charset="0"/>
                                </a:rPr>
                                <m:t>14</m:t>
                              </m:r>
                            </m:e>
                            <m:e>
                              <m:r>
                                <a:rPr lang="en-IN" sz="2000" i="1">
                                  <a:latin typeface="Cambria Math" panose="02040503050406030204" pitchFamily="18" charset="0"/>
                                </a:rPr>
                                <m:t>21</m:t>
                              </m:r>
                            </m:e>
                          </m:mr>
                        </m:m>
                      </m:e>
                    </m:d>
                  </m:oMath>
                </a14:m>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Check that this matrix is symmetric positive definite. Now decompose:</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A = LLᵀ</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Using </a:t>
                </a:r>
                <a:r>
                  <a:rPr lang="en-IN" sz="2000" dirty="0" err="1">
                    <a:latin typeface="Times New Roman" panose="02020603050405020304" pitchFamily="18" charset="0"/>
                    <a:cs typeface="Times New Roman" panose="02020603050405020304" pitchFamily="18" charset="0"/>
                  </a:rPr>
                  <a:t>Cholesky</a:t>
                </a:r>
                <a:r>
                  <a:rPr lang="en-IN" sz="2000" dirty="0">
                    <a:latin typeface="Times New Roman" panose="02020603050405020304" pitchFamily="18" charset="0"/>
                    <a:cs typeface="Times New Roman" panose="02020603050405020304" pitchFamily="18" charset="0"/>
                  </a:rPr>
                  <a:t> Decomposition (approximate values):</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L = </a:t>
                </a:r>
                <a14:m>
                  <m:oMath xmlns:m="http://schemas.openxmlformats.org/officeDocument/2006/math">
                    <m:d>
                      <m:dPr>
                        <m:begChr m:val="["/>
                        <m:endChr m:val="]"/>
                        <m:ctrlPr>
                          <a:rPr lang="en-IN" sz="2000" i="1">
                            <a:latin typeface="Cambria Math" panose="02040503050406030204" pitchFamily="18" charset="0"/>
                          </a:rPr>
                        </m:ctrlPr>
                      </m:dPr>
                      <m:e>
                        <m:m>
                          <m:mPr>
                            <m:mcs>
                              <m:mc>
                                <m:mcPr>
                                  <m:count m:val="2"/>
                                  <m:mcJc m:val="center"/>
                                </m:mcPr>
                              </m:mc>
                            </m:mcs>
                            <m:ctrlPr>
                              <a:rPr lang="en-IN" sz="2000" i="1">
                                <a:latin typeface="Cambria Math" panose="02040503050406030204" pitchFamily="18" charset="0"/>
                              </a:rPr>
                            </m:ctrlPr>
                          </m:mPr>
                          <m:mr>
                            <m:e>
                              <m:rad>
                                <m:radPr>
                                  <m:degHide m:val="on"/>
                                  <m:ctrlPr>
                                    <a:rPr lang="en-IN" sz="2000" i="1">
                                      <a:latin typeface="Cambria Math" panose="02040503050406030204" pitchFamily="18" charset="0"/>
                                    </a:rPr>
                                  </m:ctrlPr>
                                </m:radPr>
                                <m:deg/>
                                <m:e>
                                  <m:r>
                                    <a:rPr lang="en-IN" sz="2000" i="1">
                                      <a:latin typeface="Cambria Math" panose="02040503050406030204" pitchFamily="18" charset="0"/>
                                    </a:rPr>
                                    <m:t>11</m:t>
                                  </m:r>
                                </m:e>
                              </m:rad>
                            </m:e>
                            <m:e>
                              <m:r>
                                <a:rPr lang="en-IN" sz="2000" i="1">
                                  <a:latin typeface="Cambria Math" panose="02040503050406030204" pitchFamily="18" charset="0"/>
                                </a:rPr>
                                <m:t>0</m:t>
                              </m:r>
                            </m:e>
                          </m:mr>
                          <m:mr>
                            <m:e>
                              <m:f>
                                <m:fPr>
                                  <m:ctrlPr>
                                    <a:rPr lang="en-IN" sz="2000" i="1">
                                      <a:latin typeface="Cambria Math" panose="02040503050406030204" pitchFamily="18" charset="0"/>
                                    </a:rPr>
                                  </m:ctrlPr>
                                </m:fPr>
                                <m:num>
                                  <m:r>
                                    <a:rPr lang="en-IN" sz="2000" i="1">
                                      <a:latin typeface="Cambria Math" panose="02040503050406030204" pitchFamily="18" charset="0"/>
                                    </a:rPr>
                                    <m:t>14</m:t>
                                  </m:r>
                                </m:num>
                                <m:den>
                                  <m:rad>
                                    <m:radPr>
                                      <m:degHide m:val="on"/>
                                      <m:ctrlPr>
                                        <a:rPr lang="en-IN" sz="2000" i="1">
                                          <a:latin typeface="Cambria Math" panose="02040503050406030204" pitchFamily="18" charset="0"/>
                                        </a:rPr>
                                      </m:ctrlPr>
                                    </m:radPr>
                                    <m:deg/>
                                    <m:e>
                                      <m:r>
                                        <a:rPr lang="en-IN" sz="2000" i="1">
                                          <a:latin typeface="Cambria Math" panose="02040503050406030204" pitchFamily="18" charset="0"/>
                                        </a:rPr>
                                        <m:t>11</m:t>
                                      </m:r>
                                    </m:e>
                                  </m:rad>
                                </m:den>
                              </m:f>
                            </m:e>
                            <m:e>
                              <m:rad>
                                <m:radPr>
                                  <m:degHide m:val="on"/>
                                  <m:ctrlPr>
                                    <a:rPr lang="en-IN" sz="2000" i="1">
                                      <a:latin typeface="Cambria Math" panose="02040503050406030204" pitchFamily="18" charset="0"/>
                                    </a:rPr>
                                  </m:ctrlPr>
                                </m:radPr>
                                <m:deg/>
                                <m:e>
                                  <m:r>
                                    <a:rPr lang="en-IN" sz="2000" i="1">
                                      <a:latin typeface="Cambria Math" panose="02040503050406030204" pitchFamily="18" charset="0"/>
                                    </a:rPr>
                                    <m:t>21−</m:t>
                                  </m:r>
                                  <m:f>
                                    <m:fPr>
                                      <m:ctrlPr>
                                        <a:rPr lang="en-IN" sz="2000" i="1">
                                          <a:latin typeface="Cambria Math" panose="02040503050406030204" pitchFamily="18" charset="0"/>
                                        </a:rPr>
                                      </m:ctrlPr>
                                    </m:fPr>
                                    <m:num>
                                      <m:sSup>
                                        <m:sSupPr>
                                          <m:ctrlPr>
                                            <a:rPr lang="en-IN" sz="2000" i="1">
                                              <a:latin typeface="Cambria Math" panose="02040503050406030204" pitchFamily="18" charset="0"/>
                                            </a:rPr>
                                          </m:ctrlPr>
                                        </m:sSupPr>
                                        <m:e>
                                          <m:r>
                                            <a:rPr lang="en-IN" sz="2000" i="1">
                                              <a:latin typeface="Cambria Math" panose="02040503050406030204" pitchFamily="18" charset="0"/>
                                            </a:rPr>
                                            <m:t>14</m:t>
                                          </m:r>
                                        </m:e>
                                        <m:sup>
                                          <m:r>
                                            <a:rPr lang="en-IN" sz="2000" i="1">
                                              <a:latin typeface="Cambria Math" panose="02040503050406030204" pitchFamily="18" charset="0"/>
                                            </a:rPr>
                                            <m:t>2</m:t>
                                          </m:r>
                                        </m:sup>
                                      </m:sSup>
                                    </m:num>
                                    <m:den>
                                      <m:rad>
                                        <m:radPr>
                                          <m:degHide m:val="on"/>
                                          <m:ctrlPr>
                                            <a:rPr lang="en-IN" sz="2000" i="1">
                                              <a:latin typeface="Cambria Math" panose="02040503050406030204" pitchFamily="18" charset="0"/>
                                            </a:rPr>
                                          </m:ctrlPr>
                                        </m:radPr>
                                        <m:deg/>
                                        <m:e>
                                          <m:r>
                                            <a:rPr lang="en-IN" sz="2000" i="1">
                                              <a:latin typeface="Cambria Math" panose="02040503050406030204" pitchFamily="18" charset="0"/>
                                            </a:rPr>
                                            <m:t>11</m:t>
                                          </m:r>
                                        </m:e>
                                      </m:rad>
                                    </m:den>
                                  </m:f>
                                </m:e>
                              </m:rad>
                            </m:e>
                          </m:mr>
                        </m:m>
                      </m:e>
                    </m:d>
                  </m:oMath>
                </a14:m>
                <a:r>
                  <a:rPr lang="en-IN" sz="2000" dirty="0">
                    <a:latin typeface="Times New Roman" panose="02020603050405020304" pitchFamily="18" charset="0"/>
                    <a:cs typeface="Times New Roman" panose="02020603050405020304" pitchFamily="18" charset="0"/>
                  </a:rPr>
                  <a:t>=</a:t>
                </a:r>
                <a14:m>
                  <m:oMath xmlns:m="http://schemas.openxmlformats.org/officeDocument/2006/math">
                    <m:r>
                      <a:rPr lang="en-IN" sz="2000" i="1">
                        <a:latin typeface="Cambria Math" panose="02040503050406030204" pitchFamily="18" charset="0"/>
                      </a:rPr>
                      <m:t> </m:t>
                    </m:r>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IN" sz="2000" i="1">
                            <a:latin typeface="Cambria Math" panose="02040503050406030204" pitchFamily="18" charset="0"/>
                          </a:rPr>
                        </m:ctrlPr>
                      </m:dPr>
                      <m:e>
                        <m:m>
                          <m:mPr>
                            <m:mcs>
                              <m:mc>
                                <m:mcPr>
                                  <m:count m:val="2"/>
                                  <m:mcJc m:val="center"/>
                                </m:mcPr>
                              </m:mc>
                            </m:mcs>
                            <m:ctrlPr>
                              <a:rPr lang="en-IN" sz="2000" i="1">
                                <a:latin typeface="Cambria Math" panose="02040503050406030204" pitchFamily="18" charset="0"/>
                              </a:rPr>
                            </m:ctrlPr>
                          </m:mPr>
                          <m:mr>
                            <m:e>
                              <m:r>
                                <a:rPr lang="en-IN" sz="2000">
                                  <a:latin typeface="Cambria Math" panose="02040503050406030204" pitchFamily="18" charset="0"/>
                                </a:rPr>
                                <m:t>3.3166</m:t>
                              </m:r>
                            </m:e>
                            <m:e>
                              <m:r>
                                <a:rPr lang="en-IN" sz="2000" i="1">
                                  <a:latin typeface="Cambria Math" panose="02040503050406030204" pitchFamily="18" charset="0"/>
                                </a:rPr>
                                <m:t>0</m:t>
                              </m:r>
                            </m:e>
                          </m:mr>
                          <m:mr>
                            <m:e>
                              <m:r>
                                <a:rPr lang="en-IN" sz="2000" i="1">
                                  <a:latin typeface="Cambria Math" panose="02040503050406030204" pitchFamily="18" charset="0"/>
                                </a:rPr>
                                <m:t>4.2164</m:t>
                              </m:r>
                            </m:e>
                            <m:e>
                              <m:r>
                                <a:rPr lang="en-IN" sz="2000" i="1">
                                  <a:latin typeface="Cambria Math" panose="02040503050406030204" pitchFamily="18" charset="0"/>
                                </a:rPr>
                                <m:t>0.1826</m:t>
                              </m:r>
                            </m:e>
                          </m:mr>
                        </m:m>
                      </m:e>
                    </m:d>
                  </m:oMath>
                </a14:m>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You can now solve </a:t>
                </a:r>
                <a:r>
                  <a:rPr lang="en-IN" sz="2000" dirty="0" err="1">
                    <a:latin typeface="Times New Roman" panose="02020603050405020304" pitchFamily="18" charset="0"/>
                    <a:cs typeface="Times New Roman" panose="02020603050405020304" pitchFamily="18" charset="0"/>
                  </a:rPr>
                  <a:t>Ax</a:t>
                </a:r>
                <a:r>
                  <a:rPr lang="en-IN" sz="2000" dirty="0">
                    <a:latin typeface="Times New Roman" panose="02020603050405020304" pitchFamily="18" charset="0"/>
                    <a:cs typeface="Times New Roman" panose="02020603050405020304" pitchFamily="18" charset="0"/>
                  </a:rPr>
                  <a:t> = b by solving:</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1. Ly = b</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2. </a:t>
                </a:r>
                <a:r>
                  <a:rPr lang="en-IN" sz="2000" dirty="0" err="1">
                    <a:latin typeface="Times New Roman" panose="02020603050405020304" pitchFamily="18" charset="0"/>
                    <a:cs typeface="Times New Roman" panose="02020603050405020304" pitchFamily="18" charset="0"/>
                  </a:rPr>
                  <a:t>Lᵀx</a:t>
                </a:r>
                <a:r>
                  <a:rPr lang="en-IN" sz="2000" dirty="0">
                    <a:latin typeface="Times New Roman" panose="02020603050405020304" pitchFamily="18" charset="0"/>
                    <a:cs typeface="Times New Roman" panose="02020603050405020304" pitchFamily="18" charset="0"/>
                  </a:rPr>
                  <a:t> = y</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Which is computationally efficient.</a:t>
                </a:r>
                <a:endParaRPr lang="en-IN"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98407" y="103484"/>
                <a:ext cx="11800935" cy="6098080"/>
              </a:xfrm>
              <a:prstGeom prst="rect">
                <a:avLst/>
              </a:prstGeom>
              <a:blipFill rotWithShape="0">
                <a:blip r:embed="rId2"/>
                <a:stretch>
                  <a:fillRect l="-568" t="-600" b="-900"/>
                </a:stretch>
              </a:blipFill>
            </p:spPr>
            <p:txBody>
              <a:bodyPr/>
              <a:lstStyle/>
              <a:p>
                <a:r>
                  <a:rPr lang="en-IN">
                    <a:noFill/>
                  </a:rPr>
                  <a:t> </a:t>
                </a:r>
              </a:p>
            </p:txBody>
          </p:sp>
        </mc:Fallback>
      </mc:AlternateContent>
    </p:spTree>
    <p:extLst>
      <p:ext uri="{BB962C8B-B14F-4D97-AF65-F5344CB8AC3E}">
        <p14:creationId xmlns:p14="http://schemas.microsoft.com/office/powerpoint/2010/main" val="3424832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12</a:t>
            </a:fld>
            <a:endParaRPr lang="en-IN"/>
          </a:p>
        </p:txBody>
      </p:sp>
      <p:sp>
        <p:nvSpPr>
          <p:cNvPr id="5" name="Rectangle 4"/>
          <p:cNvSpPr/>
          <p:nvPr/>
        </p:nvSpPr>
        <p:spPr>
          <a:xfrm>
            <a:off x="235670" y="209392"/>
            <a:ext cx="11591145" cy="5504392"/>
          </a:xfrm>
          <a:prstGeom prst="rect">
            <a:avLst/>
          </a:prstGeom>
        </p:spPr>
        <p:txBody>
          <a:bodyPr wrap="square">
            <a:spAutoFit/>
          </a:bodyPr>
          <a:lstStyle/>
          <a:p>
            <a:pPr>
              <a:lnSpc>
                <a:spcPct val="107000"/>
              </a:lnSpc>
              <a:spcAft>
                <a:spcPts val="800"/>
              </a:spcAft>
            </a:pPr>
            <a:r>
              <a:rPr lang="en-IN"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Examples:</a:t>
            </a:r>
            <a:endParaRPr lang="en-IN"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 Integers under Addition</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Set:</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Z (set of all integers)</a:t>
            </a:r>
          </a:p>
          <a:p>
            <a:pPr marL="342900" lvl="0" indent="-342900">
              <a:lnSpc>
                <a:spcPct val="107000"/>
              </a:lnSpc>
              <a:spcAft>
                <a:spcPts val="800"/>
              </a:spcAft>
              <a:buSzPts val="1000"/>
              <a:buFont typeface="Symbol" panose="05050102010706020507" pitchFamily="18" charset="2"/>
              <a:buChar char=""/>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Operation:</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Addition +</a:t>
            </a:r>
          </a:p>
          <a:p>
            <a:pPr>
              <a:lnSpc>
                <a:spcPct val="107000"/>
              </a:lnSpc>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Why it's a group:</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Closure:</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 + b ∈ Z for all a, b ∈ Z</a:t>
            </a:r>
          </a:p>
          <a:p>
            <a:pPr marL="342900" lvl="0" indent="-342900">
              <a:lnSpc>
                <a:spcPct val="107000"/>
              </a:lnSpc>
              <a:spcAft>
                <a:spcPts val="800"/>
              </a:spcAft>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Associativity:</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 + b) + c = a + (b + c)</a:t>
            </a:r>
          </a:p>
          <a:p>
            <a:pPr marL="342900" lvl="0" indent="-342900">
              <a:lnSpc>
                <a:spcPct val="107000"/>
              </a:lnSpc>
              <a:spcAft>
                <a:spcPts val="800"/>
              </a:spcAft>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Identity:</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0 ∈ Z and a + 0 = a</a:t>
            </a:r>
          </a:p>
          <a:p>
            <a:pPr marL="342900" lvl="0" indent="-342900">
              <a:lnSpc>
                <a:spcPct val="107000"/>
              </a:lnSpc>
              <a:spcAft>
                <a:spcPts val="800"/>
              </a:spcAft>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Inverses:</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For every a, the inverse is −a, since a + (−a) = 0</a:t>
            </a:r>
          </a:p>
          <a:p>
            <a:pPr marL="457200">
              <a:lnSpc>
                <a:spcPct val="107000"/>
              </a:lnSpc>
              <a:spcAft>
                <a:spcPts val="80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So it satisfies all group axioms. Hence it is a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Group</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7796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120</a:t>
            </a:fld>
            <a:endParaRPr lang="en-IN"/>
          </a:p>
        </p:txBody>
      </p:sp>
      <p:sp>
        <p:nvSpPr>
          <p:cNvPr id="5" name="Rectangle 4"/>
          <p:cNvSpPr/>
          <p:nvPr/>
        </p:nvSpPr>
        <p:spPr>
          <a:xfrm>
            <a:off x="138023" y="173276"/>
            <a:ext cx="11938958" cy="2861489"/>
          </a:xfrm>
          <a:prstGeom prst="rect">
            <a:avLst/>
          </a:prstGeom>
        </p:spPr>
        <p:txBody>
          <a:bodyPr wrap="square">
            <a:spAutoFit/>
          </a:bodyPr>
          <a:lstStyle/>
          <a:p>
            <a:pPr>
              <a:lnSpc>
                <a:spcPct val="115000"/>
              </a:lnSpc>
              <a:spcBef>
                <a:spcPts val="2400"/>
              </a:spcBef>
              <a:spcAft>
                <a:spcPts val="0"/>
              </a:spcAft>
            </a:pPr>
            <a:r>
              <a:rPr lang="en-US" sz="24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Application in AIML</a:t>
            </a:r>
            <a:endParaRPr lang="en-IN" sz="24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 In Gaussian Processes, the covariance matrix of the kernel must be inverted, and </a:t>
            </a:r>
            <a:r>
              <a:rPr lang="en-IN" sz="2400" dirty="0" err="1">
                <a:latin typeface="Times New Roman" panose="02020603050405020304" pitchFamily="18" charset="0"/>
                <a:ea typeface="Calibri" panose="020F0502020204030204" pitchFamily="34" charset="0"/>
                <a:cs typeface="Times New Roman" panose="02020603050405020304" pitchFamily="18" charset="0"/>
              </a:rPr>
              <a:t>Cholesky</a:t>
            </a:r>
            <a:r>
              <a:rPr lang="en-IN" sz="2400" dirty="0">
                <a:latin typeface="Times New Roman" panose="02020603050405020304" pitchFamily="18" charset="0"/>
                <a:ea typeface="Calibri" panose="020F0502020204030204" pitchFamily="34" charset="0"/>
                <a:cs typeface="Times New Roman" panose="02020603050405020304" pitchFamily="18" charset="0"/>
              </a:rPr>
              <a:t> decomposition enables efficient sampling and likelihood evaluation.</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 In Bayesian linear regression, it helps compute the posterior distribution over weights without explicitly inverting the covariance matrix.</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 In deep learning, it is used for regularization and sampling in </a:t>
            </a:r>
            <a:r>
              <a:rPr lang="en-IN" sz="2400" dirty="0" err="1">
                <a:latin typeface="Times New Roman" panose="02020603050405020304" pitchFamily="18" charset="0"/>
                <a:ea typeface="Calibri" panose="020F0502020204030204" pitchFamily="34" charset="0"/>
                <a:cs typeface="Times New Roman" panose="02020603050405020304" pitchFamily="18" charset="0"/>
              </a:rPr>
              <a:t>variational</a:t>
            </a:r>
            <a:r>
              <a:rPr lang="en-IN" sz="2400" dirty="0">
                <a:latin typeface="Times New Roman" panose="02020603050405020304" pitchFamily="18" charset="0"/>
                <a:ea typeface="Calibri" panose="020F0502020204030204" pitchFamily="34" charset="0"/>
                <a:cs typeface="Times New Roman" panose="02020603050405020304" pitchFamily="18" charset="0"/>
              </a:rPr>
              <a:t> inference, such as in </a:t>
            </a:r>
            <a:r>
              <a:rPr lang="en-IN" sz="2400" dirty="0" err="1">
                <a:latin typeface="Times New Roman" panose="02020603050405020304" pitchFamily="18" charset="0"/>
                <a:ea typeface="Calibri" panose="020F0502020204030204" pitchFamily="34" charset="0"/>
                <a:cs typeface="Times New Roman" panose="02020603050405020304" pitchFamily="18" charset="0"/>
              </a:rPr>
              <a:t>Variational</a:t>
            </a:r>
            <a:r>
              <a:rPr lang="en-IN" sz="2400" dirty="0">
                <a:latin typeface="Times New Roman" panose="02020603050405020304" pitchFamily="18" charset="0"/>
                <a:ea typeface="Calibri" panose="020F0502020204030204" pitchFamily="34" charset="0"/>
                <a:cs typeface="Times New Roman" panose="02020603050405020304" pitchFamily="18" charset="0"/>
              </a:rPr>
              <a:t> </a:t>
            </a:r>
            <a:r>
              <a:rPr lang="en-IN" sz="2400" dirty="0" err="1">
                <a:latin typeface="Times New Roman" panose="02020603050405020304" pitchFamily="18" charset="0"/>
                <a:ea typeface="Calibri" panose="020F0502020204030204" pitchFamily="34" charset="0"/>
                <a:cs typeface="Times New Roman" panose="02020603050405020304" pitchFamily="18" charset="0"/>
              </a:rPr>
              <a:t>Autoencoders</a:t>
            </a:r>
            <a:r>
              <a:rPr lang="en-IN" sz="2400" dirty="0">
                <a:latin typeface="Times New Roman" panose="02020603050405020304" pitchFamily="18" charset="0"/>
                <a:ea typeface="Calibri" panose="020F0502020204030204" pitchFamily="34" charset="0"/>
                <a:cs typeface="Times New Roman" panose="02020603050405020304" pitchFamily="18" charset="0"/>
              </a:rPr>
              <a:t> (VAEs).</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16595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121</a:t>
            </a:fld>
            <a:endParaRPr lang="en-IN"/>
          </a:p>
        </p:txBody>
      </p:sp>
      <mc:AlternateContent xmlns:mc="http://schemas.openxmlformats.org/markup-compatibility/2006">
        <mc:Choice xmlns:a14="http://schemas.microsoft.com/office/drawing/2010/main" Requires="a14">
          <p:sp>
            <p:nvSpPr>
              <p:cNvPr id="5" name="Rectangle 4"/>
              <p:cNvSpPr/>
              <p:nvPr/>
            </p:nvSpPr>
            <p:spPr>
              <a:xfrm>
                <a:off x="1" y="110017"/>
                <a:ext cx="12192000" cy="6035563"/>
              </a:xfrm>
              <a:prstGeom prst="rect">
                <a:avLst/>
              </a:prstGeom>
            </p:spPr>
            <p:txBody>
              <a:bodyPr wrap="square">
                <a:spAutoFit/>
              </a:bodyPr>
              <a:lstStyle/>
              <a:p>
                <a:pPr>
                  <a:spcAft>
                    <a:spcPts val="1500"/>
                  </a:spcAft>
                </a:pPr>
                <a:r>
                  <a:rPr lang="en-US"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Problem 1: Covariance Matrix Decomposition in Gaussian Process Regression </a:t>
                </a:r>
                <a:endParaRPr lang="en-IN"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In a Gaussian Process Regression setting, you are given a kernel (covariance) matrix:</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K = </a:t>
                </a:r>
                <a14:m>
                  <m:oMath xmlns:m="http://schemas.openxmlformats.org/officeDocument/2006/math">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4</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3</m:t>
                              </m:r>
                            </m:e>
                          </m:mr>
                        </m:m>
                      </m:e>
                    </m:d>
                  </m:oMath>
                </a14:m>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This matrix arises from evaluating a squared exponential kernel function.</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 Show that the matrix K is symmetric and positive definite.</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(b) Use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Cholesky</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Decomposition to factor K = LLᵀ.</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(c) Explain how this factorization helps in computing K⁻¹y efficiently during GP prediction for a target vector y = </a:t>
                </a:r>
                <a14:m>
                  <m:oMath xmlns:m="http://schemas.openxmlformats.org/officeDocument/2006/math">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a14:m>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Problem 2: Bayesian Linear Regression Posterior </a:t>
                </a:r>
                <a:endParaRPr lang="en-IN"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In Bayesian Linear Regression, the posterior distribution over weights is Gaussian with covariance matrix:</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Σ = (XᵀX +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λI</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)⁻¹</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Let:            X = </a:t>
                </a:r>
                <a14:m>
                  <m:oMath xmlns:m="http://schemas.openxmlformats.org/officeDocument/2006/math">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3</m:t>
                              </m:r>
                            </m:e>
                          </m:mr>
                        </m:m>
                      </m:e>
                    </m:d>
                  </m:oMath>
                </a14:m>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λ = 1</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 Compute A = XᵀX +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λI</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(b) Perform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Cholesky</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Decomposition A = LLᵀ.</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(c) Explain how this is used to sample weights from the posterior distribution w ~ N(0, Σ).</a:t>
                </a:r>
              </a:p>
            </p:txBody>
          </p:sp>
        </mc:Choice>
        <mc:Fallback>
          <p:sp>
            <p:nvSpPr>
              <p:cNvPr id="5" name="Rectangle 4"/>
              <p:cNvSpPr>
                <a:spLocks noRot="1" noChangeAspect="1" noMove="1" noResize="1" noEditPoints="1" noAdjustHandles="1" noChangeArrowheads="1" noChangeShapeType="1" noTextEdit="1"/>
              </p:cNvSpPr>
              <p:nvPr/>
            </p:nvSpPr>
            <p:spPr>
              <a:xfrm>
                <a:off x="1" y="110017"/>
                <a:ext cx="12192000" cy="6035563"/>
              </a:xfrm>
              <a:prstGeom prst="rect">
                <a:avLst/>
              </a:prstGeom>
              <a:blipFill>
                <a:blip r:embed="rId2"/>
                <a:stretch>
                  <a:fillRect l="-500" t="-505" r="-150" b="-909"/>
                </a:stretch>
              </a:blipFill>
            </p:spPr>
            <p:txBody>
              <a:bodyPr/>
              <a:lstStyle/>
              <a:p>
                <a:r>
                  <a:rPr lang="en-US">
                    <a:noFill/>
                  </a:rPr>
                  <a:t> </a:t>
                </a:r>
              </a:p>
            </p:txBody>
          </p:sp>
        </mc:Fallback>
      </mc:AlternateContent>
    </p:spTree>
    <p:extLst>
      <p:ext uri="{BB962C8B-B14F-4D97-AF65-F5344CB8AC3E}">
        <p14:creationId xmlns:p14="http://schemas.microsoft.com/office/powerpoint/2010/main" val="25252036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122</a:t>
            </a:fld>
            <a:endParaRPr lang="en-IN"/>
          </a:p>
        </p:txBody>
      </p:sp>
      <mc:AlternateContent xmlns:mc="http://schemas.openxmlformats.org/markup-compatibility/2006">
        <mc:Choice xmlns:a14="http://schemas.microsoft.com/office/drawing/2010/main" Requires="a14">
          <p:sp>
            <p:nvSpPr>
              <p:cNvPr id="5" name="Rectangle 4"/>
              <p:cNvSpPr/>
              <p:nvPr/>
            </p:nvSpPr>
            <p:spPr>
              <a:xfrm>
                <a:off x="189781" y="149263"/>
                <a:ext cx="11835442" cy="5699381"/>
              </a:xfrm>
              <a:prstGeom prst="rect">
                <a:avLst/>
              </a:prstGeom>
            </p:spPr>
            <p:txBody>
              <a:bodyPr wrap="square">
                <a:spAutoFit/>
              </a:bodyPr>
              <a:lstStyle/>
              <a:p>
                <a:pPr>
                  <a:lnSpc>
                    <a:spcPct val="115000"/>
                  </a:lnSpc>
                  <a:spcBef>
                    <a:spcPts val="2400"/>
                  </a:spcBef>
                  <a:spcAft>
                    <a:spcPts val="0"/>
                  </a:spcAft>
                </a:pPr>
                <a:r>
                  <a:rPr lang="en-US" sz="20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 3: Solving Linear Systems in Kalman Filters </a:t>
                </a:r>
                <a:endParaRPr lang="en-IN"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In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Kalman</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filtering, the update step involves solving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Sx</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 b, where S is the innovation covariance matrix and symmetric positive definite.</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Let:</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S = </a:t>
                </a:r>
                <a14:m>
                  <m:oMath xmlns:m="http://schemas.openxmlformats.org/officeDocument/2006/math">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a14:m>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b = </a:t>
                </a:r>
                <a14:m>
                  <m:oMath xmlns:m="http://schemas.openxmlformats.org/officeDocument/2006/math">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3</m:t>
                              </m:r>
                            </m:e>
                          </m:mr>
                        </m:m>
                      </m:e>
                    </m:d>
                  </m:oMath>
                </a14:m>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 Perform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Cholesky</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decomposition S = LLᵀ.</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(b) Use it to solve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Sx</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 b via forward and backward substitution.</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(c) Discuss why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Cholesky</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is preferred over directly inverting S in real-time systems like robotics.</a:t>
                </a:r>
              </a:p>
              <a:p>
                <a:pPr>
                  <a:lnSpc>
                    <a:spcPct val="107000"/>
                  </a:lnSpc>
                  <a:spcAft>
                    <a:spcPts val="800"/>
                  </a:spcAft>
                </a:pPr>
                <a:r>
                  <a:rPr lang="en-US"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Problem 4: Sampling from Multivariate Gaussian Distribution</a:t>
                </a:r>
                <a:endParaRPr lang="en-IN"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Let a 2D random variable follow a multivariate normal distribution with mean vector μ = [0, 0]^T and covariance matrix:</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Σ = </a:t>
                </a:r>
                <a14:m>
                  <m:oMath xmlns:m="http://schemas.openxmlformats.org/officeDocument/2006/math">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a14:m>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 Show that Σ is symmetric positive definite.</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(b) Use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Cholesky</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decomposition to factor Σ = LLᵀ.</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(c) Describe the process to generate a sample x ~ N(μ, Σ) using standard normal samples and L.</a:t>
                </a:r>
              </a:p>
            </p:txBody>
          </p:sp>
        </mc:Choice>
        <mc:Fallback>
          <p:sp>
            <p:nvSpPr>
              <p:cNvPr id="5" name="Rectangle 4"/>
              <p:cNvSpPr>
                <a:spLocks noRot="1" noChangeAspect="1" noMove="1" noResize="1" noEditPoints="1" noAdjustHandles="1" noChangeArrowheads="1" noChangeShapeType="1" noTextEdit="1"/>
              </p:cNvSpPr>
              <p:nvPr/>
            </p:nvSpPr>
            <p:spPr>
              <a:xfrm>
                <a:off x="189781" y="149263"/>
                <a:ext cx="11835442" cy="5699381"/>
              </a:xfrm>
              <a:prstGeom prst="rect">
                <a:avLst/>
              </a:prstGeom>
              <a:blipFill>
                <a:blip r:embed="rId2"/>
                <a:stretch>
                  <a:fillRect l="-515" t="-214" b="-642"/>
                </a:stretch>
              </a:blipFill>
            </p:spPr>
            <p:txBody>
              <a:bodyPr/>
              <a:lstStyle/>
              <a:p>
                <a:r>
                  <a:rPr lang="en-US">
                    <a:noFill/>
                  </a:rPr>
                  <a:t> </a:t>
                </a:r>
              </a:p>
            </p:txBody>
          </p:sp>
        </mc:Fallback>
      </mc:AlternateContent>
    </p:spTree>
    <p:extLst>
      <p:ext uri="{BB962C8B-B14F-4D97-AF65-F5344CB8AC3E}">
        <p14:creationId xmlns:p14="http://schemas.microsoft.com/office/powerpoint/2010/main" val="22084728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123</a:t>
            </a:fld>
            <a:endParaRPr lang="en-IN"/>
          </a:p>
        </p:txBody>
      </p:sp>
      <p:sp>
        <p:nvSpPr>
          <p:cNvPr id="5" name="Rectangle 4"/>
          <p:cNvSpPr/>
          <p:nvPr/>
        </p:nvSpPr>
        <p:spPr>
          <a:xfrm>
            <a:off x="181155" y="237719"/>
            <a:ext cx="11844068" cy="6379182"/>
          </a:xfrm>
          <a:prstGeom prst="rect">
            <a:avLst/>
          </a:prstGeom>
        </p:spPr>
        <p:txBody>
          <a:bodyPr wrap="square">
            <a:spAutoFit/>
          </a:bodyPr>
          <a:lstStyle/>
          <a:p>
            <a:pPr algn="ctr">
              <a:lnSpc>
                <a:spcPct val="115000"/>
              </a:lnSpc>
              <a:spcBef>
                <a:spcPts val="2400"/>
              </a:spcBef>
              <a:spcAft>
                <a:spcPts val="0"/>
              </a:spcAft>
            </a:pPr>
            <a:r>
              <a:rPr lang="en-US" sz="24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Eigendecomposition and Diagonalization</a:t>
            </a:r>
            <a:endParaRPr lang="en-IN"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1. Introduction</a:t>
            </a:r>
          </a:p>
          <a:p>
            <a:pPr>
              <a:lnSpc>
                <a:spcPct val="107000"/>
              </a:lnSpc>
              <a:spcAft>
                <a:spcPts val="80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Eigendecomposition is a fundamental concept in linear algebra used extensively in AI/ML, data science, and other mathematical applications. It involves breaking down a square matrix into its eigenvalues and eigenvectors, revealing its fundamental properties.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Diagonalization is a special case of eigendecomposition where a matrix is transformed into a diagonal matrix using its eigenvalues and eigenvectors.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These concepts are crucial for simplifying matrix operations, understanding linear transformations, and enabling methods like PCA (Principal Component Analysis).</a:t>
            </a:r>
          </a:p>
          <a:p>
            <a:r>
              <a:rPr lang="en-IN" sz="2000" b="1" dirty="0">
                <a:solidFill>
                  <a:srgbClr val="0070C0"/>
                </a:solidFill>
                <a:latin typeface="Times New Roman" panose="02020603050405020304" pitchFamily="18" charset="0"/>
                <a:cs typeface="Times New Roman" panose="02020603050405020304" pitchFamily="18" charset="0"/>
              </a:rPr>
              <a:t>2. Definition</a:t>
            </a:r>
          </a:p>
          <a:p>
            <a:r>
              <a:rPr lang="en-IN" sz="2000" dirty="0">
                <a:latin typeface="Times New Roman" panose="02020603050405020304" pitchFamily="18" charset="0"/>
                <a:cs typeface="Times New Roman" panose="02020603050405020304" pitchFamily="18" charset="0"/>
              </a:rPr>
              <a:t>Eigendecomposition:</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For a square matrix A, if it can be expressed as: A = V Λ V⁻¹</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where:</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V = matrix of eigenvectors of A</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Λ = diagonal matrix of eigenvalues of A</a:t>
            </a:r>
            <a:br>
              <a:rPr lang="en-IN" sz="2000" dirty="0">
                <a:latin typeface="Times New Roman" panose="02020603050405020304" pitchFamily="18" charset="0"/>
                <a:cs typeface="Times New Roman" panose="02020603050405020304" pitchFamily="18" charset="0"/>
              </a:rPr>
            </a:b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This is called the eigendecomposition of A.</a:t>
            </a:r>
            <a:br>
              <a:rPr lang="en-IN" sz="2000" dirty="0">
                <a:latin typeface="Times New Roman" panose="02020603050405020304" pitchFamily="18" charset="0"/>
                <a:cs typeface="Times New Roman" panose="02020603050405020304" pitchFamily="18" charset="0"/>
              </a:rPr>
            </a:br>
            <a:endParaRPr lang="en-IN" sz="2000" dirty="0">
              <a:latin typeface="Times New Roman" panose="02020603050405020304" pitchFamily="18" charset="0"/>
              <a:cs typeface="Times New Roman" panose="02020603050405020304" pitchFamily="18" charset="0"/>
            </a:endParaRPr>
          </a:p>
          <a:p>
            <a:pPr>
              <a:lnSpc>
                <a:spcPct val="107000"/>
              </a:lnSpc>
              <a:spcAft>
                <a:spcPts val="800"/>
              </a:spcAft>
            </a:pP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16120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124</a:t>
            </a:fld>
            <a:endParaRPr lang="en-IN"/>
          </a:p>
        </p:txBody>
      </p:sp>
      <mc:AlternateContent xmlns:mc="http://schemas.openxmlformats.org/markup-compatibility/2006">
        <mc:Choice xmlns:a14="http://schemas.microsoft.com/office/drawing/2010/main" Requires="a14">
          <p:sp>
            <p:nvSpPr>
              <p:cNvPr id="5" name="Rectangle 4"/>
              <p:cNvSpPr/>
              <p:nvPr/>
            </p:nvSpPr>
            <p:spPr>
              <a:xfrm>
                <a:off x="181155" y="144409"/>
                <a:ext cx="11766430" cy="5958747"/>
              </a:xfrm>
              <a:prstGeom prst="rect">
                <a:avLst/>
              </a:prstGeom>
            </p:spPr>
            <p:txBody>
              <a:bodyPr wrap="square">
                <a:spAutoFit/>
              </a:bodyPr>
              <a:lstStyle/>
              <a:p>
                <a:pPr>
                  <a:lnSpc>
                    <a:spcPct val="107000"/>
                  </a:lnSpc>
                  <a:spcBef>
                    <a:spcPts val="200"/>
                  </a:spcBef>
                  <a:spcAft>
                    <a:spcPts val="0"/>
                  </a:spcAft>
                </a:pPr>
                <a:r>
                  <a:rPr lang="en-IN" sz="24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Problem 1 </a:t>
                </a:r>
              </a:p>
              <a:p>
                <a:pPr>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In a Principal Component Analysis (PCA) task, the covariance matrix of a dataset is given as:</a:t>
                </a:r>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IN" sz="2400" i="1">
                        <a:effectLst/>
                        <a:latin typeface="Cambria Math" panose="02040503050406030204" pitchFamily="18" charset="0"/>
                        <a:ea typeface="Calibri" panose="020F0502020204030204" pitchFamily="34" charset="0"/>
                        <a:cs typeface="Times New Roman" panose="02020603050405020304" pitchFamily="18" charset="0"/>
                      </a:rPr>
                      <m:t>𝐶</m:t>
                    </m:r>
                    <m:r>
                      <a:rPr lang="en-IN"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a14:m>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a) Perform eigendecomposition of the covariance matrix C.</a:t>
                </a:r>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b) Interpret how the eigenvalues and eigenvectors represent the principal components in  dimensionality reduction.</a:t>
                </a:r>
              </a:p>
              <a:p>
                <a:pPr>
                  <a:lnSpc>
                    <a:spcPct val="107000"/>
                  </a:lnSpc>
                  <a:spcBef>
                    <a:spcPts val="200"/>
                  </a:spcBef>
                  <a:spcAft>
                    <a:spcPts val="0"/>
                  </a:spcAft>
                </a:pPr>
                <a:r>
                  <a:rPr lang="en-IN" sz="24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Problem 2 </a:t>
                </a:r>
              </a:p>
              <a:p>
                <a:pPr>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Consider a weight matrix in a neural network layer:</a:t>
                </a:r>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IN" sz="2400" i="1">
                        <a:effectLst/>
                        <a:latin typeface="Cambria Math" panose="02040503050406030204" pitchFamily="18" charset="0"/>
                        <a:ea typeface="Calibri" panose="020F0502020204030204" pitchFamily="34" charset="0"/>
                        <a:cs typeface="Times New Roman" panose="02020603050405020304" pitchFamily="18" charset="0"/>
                      </a:rPr>
                      <m:t>𝑊</m:t>
                    </m:r>
                    <m:r>
                      <a:rPr lang="en-IN"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4</m:t>
                              </m:r>
                            </m:e>
                            <m:e>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400" i="1">
                                  <a:effectLst/>
                                  <a:latin typeface="Cambria Math" panose="02040503050406030204" pitchFamily="18" charset="0"/>
                                  <a:ea typeface="Calibri" panose="020F0502020204030204" pitchFamily="34" charset="0"/>
                                  <a:cs typeface="Times New Roman" panose="02020603050405020304" pitchFamily="18" charset="0"/>
                                </a:rPr>
                                <m:t>3</m:t>
                              </m:r>
                            </m:e>
                          </m:mr>
                        </m:m>
                      </m:e>
                    </m:d>
                  </m:oMath>
                </a14:m>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a) Compute the eigenvalues and eigenvectors of W.</a:t>
                </a:r>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b) Explain how diagonalization of W could be used to </a:t>
                </a:r>
                <a:r>
                  <a:rPr lang="en-IN" sz="2400" dirty="0" err="1">
                    <a:effectLst/>
                    <a:latin typeface="Times New Roman" panose="02020603050405020304" pitchFamily="18" charset="0"/>
                    <a:ea typeface="Calibri" panose="020F0502020204030204" pitchFamily="34" charset="0"/>
                    <a:cs typeface="Times New Roman" panose="02020603050405020304" pitchFamily="18" charset="0"/>
                  </a:rPr>
                  <a:t>analyze</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stability and transformation properties of the layer.</a:t>
                </a:r>
              </a:p>
            </p:txBody>
          </p:sp>
        </mc:Choice>
        <mc:Fallback>
          <p:sp>
            <p:nvSpPr>
              <p:cNvPr id="5" name="Rectangle 4"/>
              <p:cNvSpPr>
                <a:spLocks noRot="1" noChangeAspect="1" noMove="1" noResize="1" noEditPoints="1" noAdjustHandles="1" noChangeArrowheads="1" noChangeShapeType="1" noTextEdit="1"/>
              </p:cNvSpPr>
              <p:nvPr/>
            </p:nvSpPr>
            <p:spPr>
              <a:xfrm>
                <a:off x="181155" y="144409"/>
                <a:ext cx="11766430" cy="5958747"/>
              </a:xfrm>
              <a:prstGeom prst="rect">
                <a:avLst/>
              </a:prstGeom>
              <a:blipFill>
                <a:blip r:embed="rId2"/>
                <a:stretch>
                  <a:fillRect l="-829" t="-819" b="-1433"/>
                </a:stretch>
              </a:blipFill>
            </p:spPr>
            <p:txBody>
              <a:bodyPr/>
              <a:lstStyle/>
              <a:p>
                <a:r>
                  <a:rPr lang="en-US">
                    <a:noFill/>
                  </a:rPr>
                  <a:t> </a:t>
                </a:r>
              </a:p>
            </p:txBody>
          </p:sp>
        </mc:Fallback>
      </mc:AlternateContent>
    </p:spTree>
    <p:extLst>
      <p:ext uri="{BB962C8B-B14F-4D97-AF65-F5344CB8AC3E}">
        <p14:creationId xmlns:p14="http://schemas.microsoft.com/office/powerpoint/2010/main" val="5909563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125</a:t>
            </a:fld>
            <a:endParaRPr lang="en-IN"/>
          </a:p>
        </p:txBody>
      </p:sp>
      <mc:AlternateContent xmlns:mc="http://schemas.openxmlformats.org/markup-compatibility/2006">
        <mc:Choice xmlns:a14="http://schemas.microsoft.com/office/drawing/2010/main" Requires="a14">
          <p:sp>
            <p:nvSpPr>
              <p:cNvPr id="5" name="Rectangle 4"/>
              <p:cNvSpPr/>
              <p:nvPr/>
            </p:nvSpPr>
            <p:spPr>
              <a:xfrm>
                <a:off x="181155" y="164112"/>
                <a:ext cx="11844068" cy="5952142"/>
              </a:xfrm>
              <a:prstGeom prst="rect">
                <a:avLst/>
              </a:prstGeom>
            </p:spPr>
            <p:txBody>
              <a:bodyPr wrap="square">
                <a:spAutoFit/>
              </a:bodyPr>
              <a:lstStyle/>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3 </a:t>
                </a:r>
                <a:endParaRPr lang="en-IN" sz="24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In reinforcement learning, the state transition matrix of a Markov Decision Process (MDP) is:</a:t>
                </a:r>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IN" sz="2400" i="1">
                        <a:effectLst/>
                        <a:latin typeface="Cambria Math" panose="02040503050406030204" pitchFamily="18" charset="0"/>
                        <a:ea typeface="Calibri" panose="020F0502020204030204" pitchFamily="34" charset="0"/>
                        <a:cs typeface="Times New Roman" panose="02020603050405020304" pitchFamily="18" charset="0"/>
                      </a:rPr>
                      <m:t>𝑃</m:t>
                    </m:r>
                    <m:r>
                      <a:rPr lang="en-IN"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0.7</m:t>
                              </m:r>
                            </m:e>
                            <m:e>
                              <m:r>
                                <a:rPr lang="en-IN" sz="2400" i="1">
                                  <a:effectLst/>
                                  <a:latin typeface="Cambria Math" panose="02040503050406030204" pitchFamily="18" charset="0"/>
                                  <a:ea typeface="Calibri" panose="020F0502020204030204" pitchFamily="34" charset="0"/>
                                  <a:cs typeface="Times New Roman" panose="02020603050405020304" pitchFamily="18" charset="0"/>
                                </a:rPr>
                                <m:t>0.3</m:t>
                              </m:r>
                            </m:e>
                          </m:m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0.4</m:t>
                              </m:r>
                            </m:e>
                            <m:e>
                              <m:r>
                                <a:rPr lang="en-IN" sz="2400" i="1">
                                  <a:effectLst/>
                                  <a:latin typeface="Cambria Math" panose="02040503050406030204" pitchFamily="18" charset="0"/>
                                  <a:ea typeface="Calibri" panose="020F0502020204030204" pitchFamily="34" charset="0"/>
                                  <a:cs typeface="Times New Roman" panose="02020603050405020304" pitchFamily="18" charset="0"/>
                                </a:rPr>
                                <m:t>0.6</m:t>
                              </m:r>
                            </m:e>
                          </m:mr>
                        </m:m>
                      </m:e>
                    </m:d>
                  </m:oMath>
                </a14:m>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a) Perform eigendecomposition of P.</a:t>
                </a:r>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b) Discuss how the eigenvalues relate to the long-term </a:t>
                </a:r>
                <a:r>
                  <a:rPr lang="en-IN" sz="2400" dirty="0" err="1">
                    <a:effectLst/>
                    <a:latin typeface="Times New Roman" panose="02020603050405020304" pitchFamily="18" charset="0"/>
                    <a:ea typeface="Calibri" panose="020F0502020204030204" pitchFamily="34" charset="0"/>
                    <a:cs typeface="Times New Roman" panose="02020603050405020304" pitchFamily="18" charset="0"/>
                  </a:rPr>
                  <a:t>behavior</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and convergence of the MDP.</a:t>
                </a:r>
              </a:p>
              <a:p>
                <a:pPr>
                  <a:lnSpc>
                    <a:spcPct val="107000"/>
                  </a:lnSpc>
                  <a:spcBef>
                    <a:spcPts val="200"/>
                  </a:spcBef>
                  <a:spcAft>
                    <a:spcPts val="0"/>
                  </a:spcAft>
                </a:pPr>
                <a:r>
                  <a:rPr lang="en-IN" sz="24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Problem 4 </a:t>
                </a:r>
              </a:p>
              <a:p>
                <a:pPr>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A graph-based semi-supervised learning algorithm uses the adjacency matrix:</a:t>
                </a:r>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IN" sz="2400" i="1">
                        <a:effectLst/>
                        <a:latin typeface="Cambria Math" panose="02040503050406030204" pitchFamily="18" charset="0"/>
                        <a:ea typeface="Calibri" panose="020F0502020204030204" pitchFamily="34" charset="0"/>
                        <a:cs typeface="Times New Roman" panose="02020603050405020304" pitchFamily="18" charset="0"/>
                      </a:rPr>
                      <m:t>𝐴</m:t>
                    </m:r>
                    <m:r>
                      <a:rPr lang="en-IN"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3"/>
                                  <m:mcJc m:val="center"/>
                                </m:mcPr>
                              </m:mc>
                            </m:mcs>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0</m:t>
                              </m:r>
                            </m:e>
                            <m:e>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400" i="1">
                                  <a:effectLst/>
                                  <a:latin typeface="Cambria Math" panose="02040503050406030204" pitchFamily="18" charset="0"/>
                                  <a:ea typeface="Calibri" panose="020F0502020204030204" pitchFamily="34" charset="0"/>
                                  <a:cs typeface="Times New Roman" panose="02020603050405020304" pitchFamily="18" charset="0"/>
                                </a:rPr>
                                <m:t>0</m:t>
                              </m:r>
                            </m:e>
                            <m:e>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400" i="1">
                                  <a:effectLst/>
                                  <a:latin typeface="Cambria Math" panose="02040503050406030204" pitchFamily="18" charset="0"/>
                                  <a:ea typeface="Calibri" panose="020F0502020204030204" pitchFamily="34" charset="0"/>
                                  <a:cs typeface="Times New Roman" panose="02020603050405020304" pitchFamily="18" charset="0"/>
                                </a:rPr>
                                <m:t>0</m:t>
                              </m:r>
                            </m:e>
                          </m:mr>
                        </m:m>
                      </m:e>
                    </m:d>
                  </m:oMath>
                </a14:m>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a) Perform eigendecomposition of A.</a:t>
                </a:r>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b) Explain how eigenvalues and eigenvectors of A can be used in spectral clustering for grouping similar data points.</a:t>
                </a:r>
              </a:p>
            </p:txBody>
          </p:sp>
        </mc:Choice>
        <mc:Fallback>
          <p:sp>
            <p:nvSpPr>
              <p:cNvPr id="5" name="Rectangle 4"/>
              <p:cNvSpPr>
                <a:spLocks noRot="1" noChangeAspect="1" noMove="1" noResize="1" noEditPoints="1" noAdjustHandles="1" noChangeArrowheads="1" noChangeShapeType="1" noTextEdit="1"/>
              </p:cNvSpPr>
              <p:nvPr/>
            </p:nvSpPr>
            <p:spPr>
              <a:xfrm>
                <a:off x="181155" y="164112"/>
                <a:ext cx="11844068" cy="5952142"/>
              </a:xfrm>
              <a:prstGeom prst="rect">
                <a:avLst/>
              </a:prstGeom>
              <a:blipFill>
                <a:blip r:embed="rId2"/>
                <a:stretch>
                  <a:fillRect l="-823" t="-820" b="-1434"/>
                </a:stretch>
              </a:blipFill>
            </p:spPr>
            <p:txBody>
              <a:bodyPr/>
              <a:lstStyle/>
              <a:p>
                <a:r>
                  <a:rPr lang="en-US">
                    <a:noFill/>
                  </a:rPr>
                  <a:t> </a:t>
                </a:r>
              </a:p>
            </p:txBody>
          </p:sp>
        </mc:Fallback>
      </mc:AlternateContent>
    </p:spTree>
    <p:extLst>
      <p:ext uri="{BB962C8B-B14F-4D97-AF65-F5344CB8AC3E}">
        <p14:creationId xmlns:p14="http://schemas.microsoft.com/office/powerpoint/2010/main" val="156131376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126</a:t>
            </a:fld>
            <a:endParaRPr lang="en-IN"/>
          </a:p>
        </p:txBody>
      </p:sp>
      <p:sp>
        <p:nvSpPr>
          <p:cNvPr id="5" name="Rectangle 4"/>
          <p:cNvSpPr/>
          <p:nvPr/>
        </p:nvSpPr>
        <p:spPr>
          <a:xfrm>
            <a:off x="103517" y="125883"/>
            <a:ext cx="11982091" cy="5758308"/>
          </a:xfrm>
          <a:prstGeom prst="rect">
            <a:avLst/>
          </a:prstGeom>
        </p:spPr>
        <p:txBody>
          <a:bodyPr wrap="square">
            <a:spAutoFit/>
          </a:bodyPr>
          <a:lstStyle/>
          <a:p>
            <a:pPr algn="ctr">
              <a:lnSpc>
                <a:spcPct val="115000"/>
              </a:lnSpc>
              <a:spcBef>
                <a:spcPts val="2400"/>
              </a:spcBef>
              <a:spcAft>
                <a:spcPts val="0"/>
              </a:spcAft>
            </a:pPr>
            <a:r>
              <a:rPr lang="en-US" sz="32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Singular Value Decomposition (SVD): </a:t>
            </a:r>
            <a:endParaRPr lang="en-IN" sz="32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1. Introduction</a:t>
            </a:r>
          </a:p>
          <a:p>
            <a:r>
              <a:rPr lang="en-IN" sz="2400" dirty="0">
                <a:latin typeface="Times New Roman" panose="02020603050405020304" pitchFamily="18" charset="0"/>
                <a:cs typeface="Times New Roman" panose="02020603050405020304" pitchFamily="18" charset="0"/>
              </a:rPr>
              <a:t>Singular Value Decomposition (SVD) is a fundamental matrix factorization technique in linear algebra. It extends the concept of </a:t>
            </a:r>
            <a:r>
              <a:rPr lang="en-IN" sz="2400" dirty="0" err="1">
                <a:latin typeface="Times New Roman" panose="02020603050405020304" pitchFamily="18" charset="0"/>
                <a:cs typeface="Times New Roman" panose="02020603050405020304" pitchFamily="18" charset="0"/>
              </a:rPr>
              <a:t>eigendecomposition</a:t>
            </a:r>
            <a:r>
              <a:rPr lang="en-IN" sz="2400" dirty="0">
                <a:latin typeface="Times New Roman" panose="02020603050405020304" pitchFamily="18" charset="0"/>
                <a:cs typeface="Times New Roman" panose="02020603050405020304" pitchFamily="18" charset="0"/>
              </a:rPr>
              <a:t> to any </a:t>
            </a:r>
            <a:r>
              <a:rPr lang="en-IN" sz="2400" dirty="0" err="1">
                <a:latin typeface="Times New Roman" panose="02020603050405020304" pitchFamily="18" charset="0"/>
                <a:cs typeface="Times New Roman" panose="02020603050405020304" pitchFamily="18" charset="0"/>
              </a:rPr>
              <a:t>m×n</a:t>
            </a:r>
            <a:r>
              <a:rPr lang="en-IN" sz="2400" dirty="0">
                <a:latin typeface="Times New Roman" panose="02020603050405020304" pitchFamily="18" charset="0"/>
                <a:cs typeface="Times New Roman" panose="02020603050405020304" pitchFamily="18" charset="0"/>
              </a:rPr>
              <a:t>  matrix (square or rectangular). SVD is extensively used in AI/ML for </a:t>
            </a:r>
            <a:r>
              <a:rPr lang="en-IN" sz="2400" b="1" dirty="0">
                <a:latin typeface="Times New Roman" panose="02020603050405020304" pitchFamily="18" charset="0"/>
                <a:cs typeface="Times New Roman" panose="02020603050405020304" pitchFamily="18" charset="0"/>
              </a:rPr>
              <a:t>dimensionality reduction, feature extraction, noise filtering, and data compression.</a:t>
            </a:r>
          </a:p>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2. Definition</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For any real or complex matrix A of size m × n, SVD decomposes A into three matrices: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                                                           A = U Σ Vᵀ</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Where:</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U is an m × m orthogonal matrix (columns are left singular vectors),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Σ is an m × n diagonal matrix with non-negative real numbers (singular values),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V is an n × n orthogonal matrix (columns are right singular vectors).</a:t>
            </a:r>
          </a:p>
          <a:p>
            <a:pPr>
              <a:lnSpc>
                <a:spcPct val="107000"/>
              </a:lnSpc>
              <a:spcAft>
                <a:spcPts val="800"/>
              </a:spcAft>
            </a:pP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91048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127</a:t>
            </a:fld>
            <a:endParaRPr lang="en-IN"/>
          </a:p>
        </p:txBody>
      </p:sp>
      <p:sp>
        <p:nvSpPr>
          <p:cNvPr id="5" name="Rectangle 4"/>
          <p:cNvSpPr/>
          <p:nvPr/>
        </p:nvSpPr>
        <p:spPr>
          <a:xfrm>
            <a:off x="94891" y="48697"/>
            <a:ext cx="11973464" cy="5828968"/>
          </a:xfrm>
          <a:prstGeom prst="rect">
            <a:avLst/>
          </a:prstGeom>
        </p:spPr>
        <p:txBody>
          <a:bodyPr wrap="square">
            <a:spAutoFit/>
          </a:bodyPr>
          <a:lstStyle/>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1: Image Compression using SVD </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An image is represented as a 256 × 256 grayscale matrix.</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1. Perform SVD on this image matrix A.</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2. Reconstruct the image using only the top 20 singular values.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3. Calculate the compression ratio and discuss the trade-off between compression and image quality.</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AI/ML Context: Image compression and storage efficiency in computer vision tasks.</a:t>
            </a:r>
          </a:p>
          <a:p>
            <a:pPr>
              <a:lnSpc>
                <a:spcPct val="107000"/>
              </a:lnSpc>
              <a:spcAft>
                <a:spcPts val="800"/>
              </a:spcAft>
            </a:pP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2: Dimensionality Reduction in PCA using SVD </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You are given a dataset X of 500 samples with 50 features.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1. Show how PCA uses SVD of the covariance matrix XᵀX.</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2. Reduce the dataset to 2 principal components using SVD and plot the transformed data.</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3. Explain how the singular values indicate the amount of variance preserved.</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AI/ML Context: Feature extraction and visualization using PCA.</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325264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128</a:t>
            </a:fld>
            <a:endParaRPr lang="en-IN"/>
          </a:p>
        </p:txBody>
      </p:sp>
      <p:sp>
        <p:nvSpPr>
          <p:cNvPr id="5" name="Rectangle 4"/>
          <p:cNvSpPr/>
          <p:nvPr/>
        </p:nvSpPr>
        <p:spPr>
          <a:xfrm>
            <a:off x="103517" y="120640"/>
            <a:ext cx="11947585" cy="6224140"/>
          </a:xfrm>
          <a:prstGeom prst="rect">
            <a:avLst/>
          </a:prstGeom>
        </p:spPr>
        <p:txBody>
          <a:bodyPr wrap="square">
            <a:spAutoFit/>
          </a:bodyPr>
          <a:lstStyle/>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3: SVD in Latent Semantic Analysis (NLP)</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Given a term-document matrix A of size 1000 × 500:</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1. Apply SVD (A = U Σ Vᵀ) to reduce the matrix to rank 50.</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2. Explain how the reduced representation captures semantic relationships between words and documents.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3. Provide an example query showing how SVD can be used to retrieve semantically similar documents.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AI/ML Context: Information retrieval and text similarity in NLP.</a:t>
            </a:r>
          </a:p>
          <a:p>
            <a:pPr>
              <a:lnSpc>
                <a:spcPct val="107000"/>
              </a:lnSpc>
              <a:spcAft>
                <a:spcPts val="800"/>
              </a:spcAft>
            </a:pP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4: Recommender System with SVD </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A user-item rating matrix R of size 100 × 50 is partially filled.</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1. Use truncated SVD (retain top 10 singular values) to approximate missing ratings.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2. Predict a missing rating for a specific user-item pair.</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3. Discuss how SVD helps in collaborative filtering and its limitations when data is sparse.</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AI/ML Context: Recommendation engines in e-commerce or streaming services.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81737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129</a:t>
            </a:fld>
            <a:endParaRPr lang="en-IN"/>
          </a:p>
        </p:txBody>
      </p:sp>
      <p:sp>
        <p:nvSpPr>
          <p:cNvPr id="5" name="Rectangle 4"/>
          <p:cNvSpPr/>
          <p:nvPr/>
        </p:nvSpPr>
        <p:spPr>
          <a:xfrm>
            <a:off x="120769" y="76602"/>
            <a:ext cx="11921705" cy="5794279"/>
          </a:xfrm>
          <a:prstGeom prst="rect">
            <a:avLst/>
          </a:prstGeom>
        </p:spPr>
        <p:txBody>
          <a:bodyPr wrap="square">
            <a:spAutoFit/>
          </a:bodyPr>
          <a:lstStyle/>
          <a:p>
            <a:pPr algn="ctr">
              <a:lnSpc>
                <a:spcPct val="115000"/>
              </a:lnSpc>
              <a:spcBef>
                <a:spcPts val="2400"/>
              </a:spcBef>
              <a:spcAft>
                <a:spcPts val="0"/>
              </a:spcAft>
            </a:pP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Construction of Singular Value Decomposition (SVD): Existence and Computation</a:t>
            </a:r>
            <a:endParaRPr lang="en-IN"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200"/>
              </a:spcBef>
              <a:spcAft>
                <a:spcPts val="0"/>
              </a:spcAft>
            </a:pPr>
            <a:r>
              <a:rPr lang="en-IN" sz="22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1. Why Does SVD Exist?</a:t>
            </a:r>
          </a:p>
          <a:p>
            <a:pPr>
              <a:lnSpc>
                <a:spcPct val="107000"/>
              </a:lnSpc>
              <a:spcAft>
                <a:spcPts val="800"/>
              </a:spcAft>
            </a:pPr>
            <a:r>
              <a:rPr lang="en-IN" sz="2200" dirty="0">
                <a:latin typeface="Times New Roman" panose="02020603050405020304" pitchFamily="18" charset="0"/>
                <a:ea typeface="Calibri" panose="020F0502020204030204" pitchFamily="34" charset="0"/>
                <a:cs typeface="Times New Roman" panose="02020603050405020304" pitchFamily="18" charset="0"/>
              </a:rPr>
              <a:t>The Singular Value Decomposition (SVD) exists for every real or complex matrix  A ∈ ℝ</a:t>
            </a:r>
            <a:r>
              <a:rPr lang="en-IN" sz="2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IN" sz="2200" baseline="30000" dirty="0" err="1">
                <a:latin typeface="Times New Roman" panose="02020603050405020304" pitchFamily="18" charset="0"/>
                <a:ea typeface="Calibri" panose="020F0502020204030204" pitchFamily="34" charset="0"/>
                <a:cs typeface="Times New Roman" panose="02020603050405020304" pitchFamily="18" charset="0"/>
              </a:rPr>
              <a:t>m×n</a:t>
            </a:r>
            <a:r>
              <a:rPr lang="en-IN" sz="2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IN" sz="2200" dirty="0">
                <a:latin typeface="Times New Roman" panose="02020603050405020304" pitchFamily="18" charset="0"/>
                <a:ea typeface="Calibri" panose="020F0502020204030204" pitchFamily="34" charset="0"/>
                <a:cs typeface="Times New Roman" panose="02020603050405020304" pitchFamily="18" charset="0"/>
              </a:rPr>
              <a:t>, regardless of whether it is square, invertible, or full rank.</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Reason for Existence:</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Any matrix A induces a linear transformation from ℝⁿ to ℝᵐ.</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The Spectral Theorem guarantees that symmetric matrices AᵀA and AAᵀ can be </a:t>
            </a:r>
            <a:r>
              <a:rPr lang="en-IN" sz="2200" dirty="0" err="1">
                <a:latin typeface="Times New Roman" panose="02020603050405020304" pitchFamily="18" charset="0"/>
                <a:ea typeface="Calibri" panose="020F0502020204030204" pitchFamily="34" charset="0"/>
                <a:cs typeface="Times New Roman" panose="02020603050405020304" pitchFamily="18" charset="0"/>
              </a:rPr>
              <a:t>diagonalized</a:t>
            </a:r>
            <a:r>
              <a:rPr lang="en-IN" sz="2200" dirty="0">
                <a:latin typeface="Times New Roman" panose="02020603050405020304" pitchFamily="18" charset="0"/>
                <a:ea typeface="Calibri" panose="020F0502020204030204" pitchFamily="34" charset="0"/>
                <a:cs typeface="Times New Roman" panose="02020603050405020304" pitchFamily="18" charset="0"/>
              </a:rPr>
              <a:t> by orthogonal matrices.</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SVD is derived from the </a:t>
            </a:r>
            <a:r>
              <a:rPr lang="en-IN" sz="2200" dirty="0" err="1">
                <a:latin typeface="Times New Roman" panose="02020603050405020304" pitchFamily="18" charset="0"/>
                <a:ea typeface="Calibri" panose="020F0502020204030204" pitchFamily="34" charset="0"/>
                <a:cs typeface="Times New Roman" panose="02020603050405020304" pitchFamily="18" charset="0"/>
              </a:rPr>
              <a:t>eigendecomposition</a:t>
            </a:r>
            <a:r>
              <a:rPr lang="en-IN" sz="2200" dirty="0">
                <a:latin typeface="Times New Roman" panose="02020603050405020304" pitchFamily="18" charset="0"/>
                <a:ea typeface="Calibri" panose="020F0502020204030204" pitchFamily="34" charset="0"/>
                <a:cs typeface="Times New Roman" panose="02020603050405020304" pitchFamily="18" charset="0"/>
              </a:rPr>
              <a:t> of these symmetric matrices:</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                                                            AᵀA = V Λ Vᵀ and AAᵀ = U Λ Uᵀ</a:t>
            </a: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where Λ contains eigenvalues λᵢ ≥ 0. The square roots of these eigenvalues are the singular values of A.</a:t>
            </a:r>
            <a:br>
              <a:rPr lang="en-IN" sz="2200" dirty="0">
                <a:latin typeface="Times New Roman" panose="02020603050405020304" pitchFamily="18" charset="0"/>
                <a:ea typeface="Calibri" panose="020F0502020204030204" pitchFamily="34" charset="0"/>
                <a:cs typeface="Times New Roman" panose="02020603050405020304" pitchFamily="18" charset="0"/>
              </a:rPr>
            </a:br>
            <a:br>
              <a:rPr lang="en-IN" sz="2200" dirty="0">
                <a:latin typeface="Times New Roman" panose="02020603050405020304" pitchFamily="18" charset="0"/>
                <a:ea typeface="Calibri" panose="020F0502020204030204" pitchFamily="34" charset="0"/>
                <a:cs typeface="Times New Roman" panose="02020603050405020304" pitchFamily="18" charset="0"/>
              </a:rPr>
            </a:br>
            <a:r>
              <a:rPr lang="en-IN" sz="2200" dirty="0">
                <a:latin typeface="Times New Roman" panose="02020603050405020304" pitchFamily="18" charset="0"/>
                <a:ea typeface="Calibri" panose="020F0502020204030204" pitchFamily="34" charset="0"/>
                <a:cs typeface="Times New Roman" panose="02020603050405020304" pitchFamily="18" charset="0"/>
              </a:rPr>
              <a:t>Thus, A = U Σ Vᵀ always exists because it is constructed from orthogonal </a:t>
            </a:r>
            <a:r>
              <a:rPr lang="en-IN" sz="2200" dirty="0" err="1">
                <a:latin typeface="Times New Roman" panose="02020603050405020304" pitchFamily="18" charset="0"/>
                <a:ea typeface="Calibri" panose="020F0502020204030204" pitchFamily="34" charset="0"/>
                <a:cs typeface="Times New Roman" panose="02020603050405020304" pitchFamily="18" charset="0"/>
              </a:rPr>
              <a:t>eigendecompositions</a:t>
            </a:r>
            <a:r>
              <a:rPr lang="en-IN" sz="2200" dirty="0">
                <a:latin typeface="Times New Roman" panose="02020603050405020304" pitchFamily="18" charset="0"/>
                <a:ea typeface="Calibri" panose="020F0502020204030204" pitchFamily="34" charset="0"/>
                <a:cs typeface="Times New Roman" panose="02020603050405020304" pitchFamily="18" charset="0"/>
              </a:rPr>
              <a:t> of AᵀA and AAᵀ.</a:t>
            </a:r>
            <a:endParaRPr lang="en-IN"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297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13</a:t>
            </a:fld>
            <a:endParaRPr lang="en-IN"/>
          </a:p>
        </p:txBody>
      </p:sp>
      <p:sp>
        <p:nvSpPr>
          <p:cNvPr id="5" name="Rectangle 4"/>
          <p:cNvSpPr/>
          <p:nvPr/>
        </p:nvSpPr>
        <p:spPr>
          <a:xfrm>
            <a:off x="327804" y="448395"/>
            <a:ext cx="11680166" cy="5706049"/>
          </a:xfrm>
          <a:prstGeom prst="rect">
            <a:avLst/>
          </a:prstGeom>
        </p:spPr>
        <p:txBody>
          <a:bodyPr wrap="square">
            <a:spAutoFit/>
          </a:bodyPr>
          <a:lstStyle/>
          <a:p>
            <a:pPr algn="just">
              <a:lnSpc>
                <a:spcPct val="107000"/>
              </a:lnSpc>
              <a:spcAft>
                <a:spcPts val="800"/>
              </a:spcAft>
            </a:pPr>
            <a:r>
              <a:rPr lang="en-I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Example 2: A  2 × 2 Invertible Matrices under Multiplication</a:t>
            </a:r>
            <a:endPar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Set:</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GL(2, R) : Set of all invertible 2×2 real matrices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Operation:</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Matrix multiplication</a:t>
            </a:r>
          </a:p>
          <a:p>
            <a:pPr algn="just">
              <a:lnSpc>
                <a:spcPct val="107000"/>
              </a:lnSpc>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Why it's a group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Closure:</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Product of invertible matrices is invertible</a:t>
            </a:r>
          </a:p>
          <a:p>
            <a:pPr marL="342900" lvl="0" indent="-342900" algn="just">
              <a:lnSpc>
                <a:spcPct val="107000"/>
              </a:lnSpc>
              <a:spcAft>
                <a:spcPts val="800"/>
              </a:spcAft>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Associativity:</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Matrix multiplication is associative</a:t>
            </a:r>
          </a:p>
          <a:p>
            <a:pPr marL="342900" lvl="0" indent="-342900" algn="just">
              <a:lnSpc>
                <a:spcPct val="107000"/>
              </a:lnSpc>
              <a:spcAft>
                <a:spcPts val="800"/>
              </a:spcAft>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Identity:</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Identity matrix I satisfies AI = IA = A</a:t>
            </a:r>
          </a:p>
          <a:p>
            <a:pPr marL="342900" lvl="0" indent="-342900" algn="just">
              <a:lnSpc>
                <a:spcPct val="107000"/>
              </a:lnSpc>
              <a:spcAft>
                <a:spcPts val="800"/>
              </a:spcAft>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Inverses:</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Every element in GL(2, R) has an inverse     </a:t>
            </a:r>
          </a:p>
          <a:p>
            <a:pPr algn="just">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Hence, it's a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Group</a:t>
            </a:r>
          </a:p>
          <a:p>
            <a:r>
              <a:rPr lang="en-IN" sz="2400" b="1" dirty="0">
                <a:latin typeface="Times New Roman" panose="02020603050405020304" pitchFamily="18" charset="0"/>
                <a:cs typeface="Times New Roman" panose="02020603050405020304" pitchFamily="18" charset="0"/>
              </a:rPr>
              <a:t>Note:</a:t>
            </a:r>
            <a:r>
              <a:rPr lang="en-IN" sz="2400" dirty="0">
                <a:latin typeface="Times New Roman" panose="02020603050405020304" pitchFamily="18" charset="0"/>
                <a:cs typeface="Times New Roman" panose="02020603050405020304" pitchFamily="18" charset="0"/>
              </a:rPr>
              <a:t> GL (2, R) stands for the </a:t>
            </a:r>
            <a:r>
              <a:rPr lang="en-IN" sz="2400" b="1" dirty="0">
                <a:latin typeface="Times New Roman" panose="02020603050405020304" pitchFamily="18" charset="0"/>
                <a:cs typeface="Times New Roman" panose="02020603050405020304" pitchFamily="18" charset="0"/>
              </a:rPr>
              <a:t>General Linear Group</a:t>
            </a:r>
            <a:r>
              <a:rPr lang="en-IN" sz="2400" dirty="0">
                <a:latin typeface="Times New Roman" panose="02020603050405020304" pitchFamily="18" charset="0"/>
                <a:cs typeface="Times New Roman" panose="02020603050405020304" pitchFamily="18" charset="0"/>
              </a:rPr>
              <a:t> of </a:t>
            </a:r>
            <a:r>
              <a:rPr lang="en-IN" sz="2400" b="1" dirty="0">
                <a:latin typeface="Times New Roman" panose="02020603050405020304" pitchFamily="18" charset="0"/>
                <a:cs typeface="Times New Roman" panose="02020603050405020304" pitchFamily="18" charset="0"/>
              </a:rPr>
              <a:t>degree 2</a:t>
            </a:r>
            <a:r>
              <a:rPr lang="en-IN" sz="2400" dirty="0">
                <a:latin typeface="Times New Roman" panose="02020603050405020304" pitchFamily="18" charset="0"/>
                <a:cs typeface="Times New Roman" panose="02020603050405020304" pitchFamily="18" charset="0"/>
              </a:rPr>
              <a:t> over the </a:t>
            </a:r>
            <a:r>
              <a:rPr lang="en-IN" sz="2400" b="1" dirty="0">
                <a:latin typeface="Times New Roman" panose="02020603050405020304" pitchFamily="18" charset="0"/>
                <a:cs typeface="Times New Roman" panose="02020603050405020304" pitchFamily="18" charset="0"/>
              </a:rPr>
              <a:t>real numbers R</a:t>
            </a:r>
            <a:r>
              <a:rPr lang="en-IN" sz="2400" dirty="0">
                <a:latin typeface="Times New Roman" panose="02020603050405020304" pitchFamily="18" charset="0"/>
                <a:cs typeface="Times New Roman" panose="02020603050405020304" pitchFamily="18" charset="0"/>
              </a:rPr>
              <a:t>.</a:t>
            </a:r>
          </a:p>
          <a:p>
            <a:r>
              <a:rPr lang="en-IN" sz="2400" dirty="0">
                <a:latin typeface="Times New Roman" panose="02020603050405020304" pitchFamily="18" charset="0"/>
                <a:cs typeface="Times New Roman" panose="02020603050405020304" pitchFamily="18" charset="0"/>
              </a:rPr>
              <a:t>Formally: GL (2, R) = {A∈R</a:t>
            </a:r>
            <a:r>
              <a:rPr lang="en-IN" sz="2400" baseline="30000" dirty="0">
                <a:latin typeface="Times New Roman" panose="02020603050405020304" pitchFamily="18" charset="0"/>
                <a:cs typeface="Times New Roman" panose="02020603050405020304" pitchFamily="18" charset="0"/>
              </a:rPr>
              <a:t>2×2 </a:t>
            </a:r>
            <a:r>
              <a:rPr lang="en-IN" sz="2400" dirty="0">
                <a:latin typeface="Times New Roman" panose="02020603050405020304" pitchFamily="18" charset="0"/>
                <a:cs typeface="Times New Roman" panose="02020603050405020304" pitchFamily="18" charset="0"/>
              </a:rPr>
              <a:t>∣</a:t>
            </a:r>
            <a:r>
              <a:rPr lang="en-IN" sz="2400" dirty="0" err="1">
                <a:latin typeface="Times New Roman" panose="02020603050405020304" pitchFamily="18" charset="0"/>
                <a:cs typeface="Times New Roman" panose="02020603050405020304" pitchFamily="18" charset="0"/>
              </a:rPr>
              <a:t>det</a:t>
            </a:r>
            <a:r>
              <a:rPr lang="en-IN" sz="2400" dirty="0">
                <a:latin typeface="Times New Roman" panose="02020603050405020304" pitchFamily="18" charset="0"/>
                <a:cs typeface="Times New Roman" panose="02020603050405020304" pitchFamily="18" charset="0"/>
              </a:rPr>
              <a:t>(A)</a:t>
            </a:r>
            <a:r>
              <a:rPr lang="en-IN" sz="2400" b="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 0}                      </a:t>
            </a:r>
          </a:p>
          <a:p>
            <a:pPr algn="just">
              <a:lnSpc>
                <a:spcPct val="107000"/>
              </a:lnSpc>
              <a:spcAft>
                <a:spcPts val="80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27765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130</a:t>
            </a:fld>
            <a:endParaRPr lang="en-IN"/>
          </a:p>
        </p:txBody>
      </p:sp>
      <p:sp>
        <p:nvSpPr>
          <p:cNvPr id="5" name="Rectangle 4"/>
          <p:cNvSpPr/>
          <p:nvPr/>
        </p:nvSpPr>
        <p:spPr>
          <a:xfrm>
            <a:off x="86263" y="8362"/>
            <a:ext cx="11990717" cy="5337680"/>
          </a:xfrm>
          <a:prstGeom prst="rect">
            <a:avLst/>
          </a:prstGeom>
        </p:spPr>
        <p:txBody>
          <a:bodyPr wrap="square">
            <a:spAutoFit/>
          </a:bodyPr>
          <a:lstStyle/>
          <a:p>
            <a:pPr>
              <a:lnSpc>
                <a:spcPct val="107000"/>
              </a:lnSpc>
              <a:spcBef>
                <a:spcPts val="200"/>
              </a:spcBef>
              <a:spcAft>
                <a:spcPts val="0"/>
              </a:spcAft>
            </a:pPr>
            <a:r>
              <a:rPr lang="en-IN" sz="28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2. Detailed Steps to Compute SVD</a:t>
            </a:r>
          </a:p>
          <a:p>
            <a:pPr>
              <a:lnSpc>
                <a:spcPct val="107000"/>
              </a:lnSpc>
              <a:spcAft>
                <a:spcPts val="800"/>
              </a:spcAft>
            </a:pPr>
            <a:r>
              <a:rPr lang="en-IN" sz="2800" b="1" dirty="0">
                <a:latin typeface="Times New Roman" panose="02020603050405020304" pitchFamily="18" charset="0"/>
                <a:ea typeface="Calibri" panose="020F0502020204030204" pitchFamily="34" charset="0"/>
                <a:cs typeface="Times New Roman" panose="02020603050405020304" pitchFamily="18" charset="0"/>
              </a:rPr>
              <a:t>Step 1:</a:t>
            </a:r>
            <a:r>
              <a:rPr lang="en-IN" sz="2800" dirty="0">
                <a:latin typeface="Times New Roman" panose="02020603050405020304" pitchFamily="18" charset="0"/>
                <a:ea typeface="Calibri" panose="020F0502020204030204" pitchFamily="34" charset="0"/>
                <a:cs typeface="Times New Roman" panose="02020603050405020304" pitchFamily="18" charset="0"/>
              </a:rPr>
              <a:t> Form AᵀA and AAᵀ</a:t>
            </a:r>
            <a:br>
              <a:rPr lang="en-IN" sz="2800" dirty="0">
                <a:latin typeface="Times New Roman" panose="02020603050405020304" pitchFamily="18" charset="0"/>
                <a:ea typeface="Calibri" panose="020F0502020204030204" pitchFamily="34" charset="0"/>
                <a:cs typeface="Times New Roman" panose="02020603050405020304" pitchFamily="18" charset="0"/>
              </a:rPr>
            </a:br>
            <a:r>
              <a:rPr lang="en-IN" sz="2800" dirty="0">
                <a:latin typeface="Times New Roman" panose="02020603050405020304" pitchFamily="18" charset="0"/>
                <a:ea typeface="Calibri" panose="020F0502020204030204" pitchFamily="34" charset="0"/>
                <a:cs typeface="Times New Roman" panose="02020603050405020304" pitchFamily="18" charset="0"/>
              </a:rPr>
              <a:t>Compute AᵀA (size </a:t>
            </a:r>
            <a:r>
              <a:rPr lang="en-IN" sz="2800" dirty="0" err="1">
                <a:latin typeface="Times New Roman" panose="02020603050405020304" pitchFamily="18" charset="0"/>
                <a:ea typeface="Calibri" panose="020F0502020204030204" pitchFamily="34" charset="0"/>
                <a:cs typeface="Times New Roman" panose="02020603050405020304" pitchFamily="18" charset="0"/>
              </a:rPr>
              <a:t>n×n</a:t>
            </a:r>
            <a:r>
              <a:rPr lang="en-IN" sz="2800" dirty="0">
                <a:latin typeface="Times New Roman" panose="02020603050405020304" pitchFamily="18" charset="0"/>
                <a:ea typeface="Calibri" panose="020F0502020204030204" pitchFamily="34" charset="0"/>
                <a:cs typeface="Times New Roman" panose="02020603050405020304" pitchFamily="18" charset="0"/>
              </a:rPr>
              <a:t>) and AAᵀ (size </a:t>
            </a:r>
            <a:r>
              <a:rPr lang="en-IN" sz="2800" dirty="0" err="1">
                <a:latin typeface="Times New Roman" panose="02020603050405020304" pitchFamily="18" charset="0"/>
                <a:ea typeface="Calibri" panose="020F0502020204030204" pitchFamily="34" charset="0"/>
                <a:cs typeface="Times New Roman" panose="02020603050405020304" pitchFamily="18" charset="0"/>
              </a:rPr>
              <a:t>m×m</a:t>
            </a:r>
            <a:r>
              <a:rPr lang="en-IN" sz="2800" dirty="0">
                <a:latin typeface="Times New Roman" panose="02020603050405020304" pitchFamily="18" charset="0"/>
                <a:ea typeface="Calibri" panose="020F0502020204030204" pitchFamily="34" charset="0"/>
                <a:cs typeface="Times New Roman" panose="02020603050405020304" pitchFamily="18" charset="0"/>
              </a:rPr>
              <a:t>). Both are symmetric and positive semi-definite.</a:t>
            </a:r>
          </a:p>
          <a:p>
            <a:pPr>
              <a:lnSpc>
                <a:spcPct val="107000"/>
              </a:lnSpc>
              <a:spcAft>
                <a:spcPts val="800"/>
              </a:spcAft>
            </a:pPr>
            <a:r>
              <a:rPr lang="en-IN" sz="2800" b="1" dirty="0">
                <a:latin typeface="Times New Roman" panose="02020603050405020304" pitchFamily="18" charset="0"/>
                <a:ea typeface="Calibri" panose="020F0502020204030204" pitchFamily="34" charset="0"/>
                <a:cs typeface="Times New Roman" panose="02020603050405020304" pitchFamily="18" charset="0"/>
              </a:rPr>
              <a:t>Step 2:</a:t>
            </a:r>
            <a:r>
              <a:rPr lang="en-IN" sz="2800" dirty="0">
                <a:latin typeface="Times New Roman" panose="02020603050405020304" pitchFamily="18" charset="0"/>
                <a:ea typeface="Calibri" panose="020F0502020204030204" pitchFamily="34" charset="0"/>
                <a:cs typeface="Times New Roman" panose="02020603050405020304" pitchFamily="18" charset="0"/>
              </a:rPr>
              <a:t> Eigen-decomposition of AᵀA</a:t>
            </a:r>
            <a:br>
              <a:rPr lang="en-IN" sz="2800" dirty="0">
                <a:latin typeface="Times New Roman" panose="02020603050405020304" pitchFamily="18" charset="0"/>
                <a:ea typeface="Calibri" panose="020F0502020204030204" pitchFamily="34" charset="0"/>
                <a:cs typeface="Times New Roman" panose="02020603050405020304" pitchFamily="18" charset="0"/>
              </a:rPr>
            </a:br>
            <a:r>
              <a:rPr lang="en-IN" sz="2800" dirty="0">
                <a:latin typeface="Times New Roman" panose="02020603050405020304" pitchFamily="18" charset="0"/>
                <a:ea typeface="Calibri" panose="020F0502020204030204" pitchFamily="34" charset="0"/>
                <a:cs typeface="Times New Roman" panose="02020603050405020304" pitchFamily="18" charset="0"/>
              </a:rPr>
              <a:t>Find eigenvalues λᵢ of AᵀA (non-negative).</a:t>
            </a:r>
            <a:br>
              <a:rPr lang="en-IN" sz="2800" dirty="0">
                <a:latin typeface="Times New Roman" panose="02020603050405020304" pitchFamily="18" charset="0"/>
                <a:ea typeface="Calibri" panose="020F0502020204030204" pitchFamily="34" charset="0"/>
                <a:cs typeface="Times New Roman" panose="02020603050405020304" pitchFamily="18" charset="0"/>
              </a:rPr>
            </a:br>
            <a:r>
              <a:rPr lang="en-IN" sz="2800" dirty="0">
                <a:latin typeface="Times New Roman" panose="02020603050405020304" pitchFamily="18" charset="0"/>
                <a:ea typeface="Calibri" panose="020F0502020204030204" pitchFamily="34" charset="0"/>
                <a:cs typeface="Times New Roman" panose="02020603050405020304" pitchFamily="18" charset="0"/>
              </a:rPr>
              <a:t>Sort them in descending order λ₁ ≥ λ₂ ≥ … ≥ λᵣ &gt; 0.</a:t>
            </a:r>
            <a:br>
              <a:rPr lang="en-IN" sz="2800" dirty="0">
                <a:latin typeface="Times New Roman" panose="02020603050405020304" pitchFamily="18" charset="0"/>
                <a:ea typeface="Calibri" panose="020F0502020204030204" pitchFamily="34" charset="0"/>
                <a:cs typeface="Times New Roman" panose="02020603050405020304" pitchFamily="18" charset="0"/>
              </a:rPr>
            </a:br>
            <a:r>
              <a:rPr lang="en-IN" sz="2800" dirty="0">
                <a:latin typeface="Times New Roman" panose="02020603050405020304" pitchFamily="18" charset="0"/>
                <a:ea typeface="Calibri" panose="020F0502020204030204" pitchFamily="34" charset="0"/>
                <a:cs typeface="Times New Roman" panose="02020603050405020304" pitchFamily="18" charset="0"/>
              </a:rPr>
              <a:t>Compute corresponding eigenvectors vᵢ → these form columns of V.</a:t>
            </a:r>
          </a:p>
          <a:p>
            <a:pPr>
              <a:lnSpc>
                <a:spcPct val="107000"/>
              </a:lnSpc>
              <a:spcAft>
                <a:spcPts val="800"/>
              </a:spcAft>
            </a:pPr>
            <a:r>
              <a:rPr lang="en-IN" sz="2800" b="1" dirty="0">
                <a:latin typeface="Times New Roman" panose="02020603050405020304" pitchFamily="18" charset="0"/>
                <a:ea typeface="Calibri" panose="020F0502020204030204" pitchFamily="34" charset="0"/>
                <a:cs typeface="Times New Roman" panose="02020603050405020304" pitchFamily="18" charset="0"/>
              </a:rPr>
              <a:t>Step 3:</a:t>
            </a:r>
            <a:r>
              <a:rPr lang="en-IN" sz="2800" dirty="0">
                <a:latin typeface="Times New Roman" panose="02020603050405020304" pitchFamily="18" charset="0"/>
                <a:ea typeface="Calibri" panose="020F0502020204030204" pitchFamily="34" charset="0"/>
                <a:cs typeface="Times New Roman" panose="02020603050405020304" pitchFamily="18" charset="0"/>
              </a:rPr>
              <a:t> Compute Singular Values</a:t>
            </a:r>
            <a:br>
              <a:rPr lang="en-IN" sz="2800" dirty="0">
                <a:latin typeface="Times New Roman" panose="02020603050405020304" pitchFamily="18" charset="0"/>
                <a:ea typeface="Calibri" panose="020F0502020204030204" pitchFamily="34" charset="0"/>
                <a:cs typeface="Times New Roman" panose="02020603050405020304" pitchFamily="18" charset="0"/>
              </a:rPr>
            </a:br>
            <a:r>
              <a:rPr lang="en-IN" sz="2800" dirty="0">
                <a:latin typeface="Times New Roman" panose="02020603050405020304" pitchFamily="18" charset="0"/>
                <a:ea typeface="Calibri" panose="020F0502020204030204" pitchFamily="34" charset="0"/>
                <a:cs typeface="Times New Roman" panose="02020603050405020304" pitchFamily="18" charset="0"/>
              </a:rPr>
              <a:t>Singular values σᵢ are given by σᵢ = √λᵢ.</a:t>
            </a:r>
            <a:br>
              <a:rPr lang="en-IN" sz="2800" dirty="0">
                <a:latin typeface="Times New Roman" panose="02020603050405020304" pitchFamily="18" charset="0"/>
                <a:ea typeface="Calibri" panose="020F0502020204030204" pitchFamily="34" charset="0"/>
                <a:cs typeface="Times New Roman" panose="02020603050405020304" pitchFamily="18" charset="0"/>
              </a:rPr>
            </a:br>
            <a:r>
              <a:rPr lang="en-IN" sz="2800" dirty="0">
                <a:latin typeface="Times New Roman" panose="02020603050405020304" pitchFamily="18" charset="0"/>
                <a:ea typeface="Calibri" panose="020F0502020204030204" pitchFamily="34" charset="0"/>
                <a:cs typeface="Times New Roman" panose="02020603050405020304" pitchFamily="18" charset="0"/>
              </a:rPr>
              <a:t>Arrange them in descending order to form the diagonal matrix Σ.</a:t>
            </a:r>
          </a:p>
        </p:txBody>
      </p:sp>
    </p:spTree>
    <p:extLst>
      <p:ext uri="{BB962C8B-B14F-4D97-AF65-F5344CB8AC3E}">
        <p14:creationId xmlns:p14="http://schemas.microsoft.com/office/powerpoint/2010/main" val="38940495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BEBC5-0DB2-4C69-BFF4-22FE8C96B99A}"/>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126A6B86-8A7C-4583-A7E2-80C5D66D400B}"/>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E811A67F-937C-4810-81F5-898EE61876E1}"/>
              </a:ext>
            </a:extLst>
          </p:cNvPr>
          <p:cNvSpPr>
            <a:spLocks noGrp="1"/>
          </p:cNvSpPr>
          <p:nvPr>
            <p:ph type="sldNum" sz="quarter" idx="12"/>
          </p:nvPr>
        </p:nvSpPr>
        <p:spPr/>
        <p:txBody>
          <a:bodyPr/>
          <a:lstStyle/>
          <a:p>
            <a:fld id="{E0997674-4A0C-428B-B6EB-8D84DA16CAF1}" type="slidenum">
              <a:rPr lang="en-IN" smtClean="0"/>
              <a:pPr/>
              <a:t>131</a:t>
            </a:fld>
            <a:endParaRPr lang="en-IN"/>
          </a:p>
        </p:txBody>
      </p:sp>
      <p:sp>
        <p:nvSpPr>
          <p:cNvPr id="6" name="TextBox 5">
            <a:extLst>
              <a:ext uri="{FF2B5EF4-FFF2-40B4-BE49-F238E27FC236}">
                <a16:creationId xmlns:a16="http://schemas.microsoft.com/office/drawing/2014/main" id="{29B3C335-9BFD-4087-8C1E-4E5214BFCD96}"/>
              </a:ext>
            </a:extLst>
          </p:cNvPr>
          <p:cNvSpPr txBox="1"/>
          <p:nvPr/>
        </p:nvSpPr>
        <p:spPr>
          <a:xfrm>
            <a:off x="169682" y="159403"/>
            <a:ext cx="11943761" cy="4265911"/>
          </a:xfrm>
          <a:prstGeom prst="rect">
            <a:avLst/>
          </a:prstGeom>
          <a:noFill/>
        </p:spPr>
        <p:txBody>
          <a:bodyPr wrap="square">
            <a:spAutoFit/>
          </a:bodyPr>
          <a:lstStyle/>
          <a:p>
            <a:pPr>
              <a:lnSpc>
                <a:spcPct val="107000"/>
              </a:lnSpc>
              <a:spcAft>
                <a:spcPts val="800"/>
              </a:spcAft>
            </a:pPr>
            <a:r>
              <a:rPr lang="en-IN" sz="2800" b="1" dirty="0">
                <a:latin typeface="Times New Roman" panose="02020603050405020304" pitchFamily="18" charset="0"/>
                <a:ea typeface="Calibri" panose="020F0502020204030204" pitchFamily="34" charset="0"/>
                <a:cs typeface="Times New Roman" panose="02020603050405020304" pitchFamily="18" charset="0"/>
              </a:rPr>
              <a:t>Step 4:</a:t>
            </a:r>
            <a:r>
              <a:rPr lang="en-IN" sz="2800" dirty="0">
                <a:latin typeface="Times New Roman" panose="02020603050405020304" pitchFamily="18" charset="0"/>
                <a:ea typeface="Calibri" panose="020F0502020204030204" pitchFamily="34" charset="0"/>
                <a:cs typeface="Times New Roman" panose="02020603050405020304" pitchFamily="18" charset="0"/>
              </a:rPr>
              <a:t> Compute Left Singular Vectors</a:t>
            </a:r>
            <a:br>
              <a:rPr lang="en-IN" sz="2800" dirty="0">
                <a:latin typeface="Times New Roman" panose="02020603050405020304" pitchFamily="18" charset="0"/>
                <a:ea typeface="Calibri" panose="020F0502020204030204" pitchFamily="34" charset="0"/>
                <a:cs typeface="Times New Roman" panose="02020603050405020304" pitchFamily="18" charset="0"/>
              </a:rPr>
            </a:br>
            <a:r>
              <a:rPr lang="en-IN" sz="2800" dirty="0">
                <a:latin typeface="Times New Roman" panose="02020603050405020304" pitchFamily="18" charset="0"/>
                <a:ea typeface="Calibri" panose="020F0502020204030204" pitchFamily="34" charset="0"/>
                <a:cs typeface="Times New Roman" panose="02020603050405020304" pitchFamily="18" charset="0"/>
              </a:rPr>
              <a:t>For each vᵢ, compute uᵢ = (A vᵢ) / σᵢ.</a:t>
            </a:r>
          </a:p>
          <a:p>
            <a:pPr>
              <a:lnSpc>
                <a:spcPct val="107000"/>
              </a:lnSpc>
              <a:spcAft>
                <a:spcPts val="800"/>
              </a:spcAft>
            </a:pPr>
            <a:r>
              <a:rPr lang="en-IN" sz="2800" dirty="0">
                <a:latin typeface="Times New Roman" panose="02020603050405020304" pitchFamily="18" charset="0"/>
                <a:ea typeface="Calibri" panose="020F0502020204030204" pitchFamily="34" charset="0"/>
                <a:cs typeface="Times New Roman" panose="02020603050405020304" pitchFamily="18" charset="0"/>
              </a:rPr>
              <a:t>These uᵢ form columns of U.</a:t>
            </a:r>
          </a:p>
          <a:p>
            <a:r>
              <a:rPr lang="en-IN" sz="2800" b="1" dirty="0">
                <a:latin typeface="Times New Roman" panose="02020603050405020304" pitchFamily="18" charset="0"/>
                <a:cs typeface="Times New Roman" panose="02020603050405020304" pitchFamily="18" charset="0"/>
              </a:rPr>
              <a:t>Step 5:</a:t>
            </a:r>
            <a:r>
              <a:rPr lang="en-IN" sz="2800" dirty="0">
                <a:latin typeface="Times New Roman" panose="02020603050405020304" pitchFamily="18" charset="0"/>
                <a:cs typeface="Times New Roman" panose="02020603050405020304" pitchFamily="18" charset="0"/>
              </a:rPr>
              <a:t> Construct Full Matrices</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Extend U and V to orthogonal bases (if necessary).</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Final SVD is A = U Σ Vᵀ.</a:t>
            </a:r>
          </a:p>
          <a:p>
            <a:r>
              <a:rPr lang="en-IN" sz="2800" b="1" dirty="0">
                <a:latin typeface="Times New Roman" panose="02020603050405020304" pitchFamily="18" charset="0"/>
                <a:cs typeface="Times New Roman" panose="02020603050405020304" pitchFamily="18" charset="0"/>
              </a:rPr>
              <a:t>Step 6:</a:t>
            </a:r>
            <a:r>
              <a:rPr lang="en-IN" sz="2800" dirty="0">
                <a:latin typeface="Times New Roman" panose="02020603050405020304" pitchFamily="18" charset="0"/>
                <a:cs typeface="Times New Roman" panose="02020603050405020304" pitchFamily="18" charset="0"/>
              </a:rPr>
              <a:t> Verification</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Verify that A vᵢ = σᵢ uᵢ and Aᵀ uᵢ = σᵢ vᵢ.</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Check orthogonality: UᵀU = I and VᵀV = I.</a:t>
            </a:r>
          </a:p>
        </p:txBody>
      </p:sp>
    </p:spTree>
    <p:extLst>
      <p:ext uri="{BB962C8B-B14F-4D97-AF65-F5344CB8AC3E}">
        <p14:creationId xmlns:p14="http://schemas.microsoft.com/office/powerpoint/2010/main" val="29448335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132</a:t>
            </a:fld>
            <a:endParaRPr lang="en-IN"/>
          </a:p>
        </p:txBody>
      </p:sp>
      <mc:AlternateContent xmlns:mc="http://schemas.openxmlformats.org/markup-compatibility/2006" xmlns:a14="http://schemas.microsoft.com/office/drawing/2010/main">
        <mc:Choice Requires="a14">
          <p:sp>
            <p:nvSpPr>
              <p:cNvPr id="5" name="Rectangle 4"/>
              <p:cNvSpPr/>
              <p:nvPr/>
            </p:nvSpPr>
            <p:spPr>
              <a:xfrm>
                <a:off x="129395" y="82031"/>
                <a:ext cx="11938959" cy="6258636"/>
              </a:xfrm>
              <a:prstGeom prst="rect">
                <a:avLst/>
              </a:prstGeom>
            </p:spPr>
            <p:txBody>
              <a:bodyPr wrap="square">
                <a:spAutoFit/>
              </a:bodyPr>
              <a:lstStyle/>
              <a:p>
                <a:pPr>
                  <a:lnSpc>
                    <a:spcPct val="107000"/>
                  </a:lnSpc>
                  <a:spcBef>
                    <a:spcPts val="200"/>
                  </a:spcBef>
                  <a:spcAft>
                    <a:spcPts val="0"/>
                  </a:spcAft>
                </a:pPr>
                <a:r>
                  <a:rPr lang="en-IN" sz="2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3. Example</a:t>
                </a:r>
                <a:endParaRPr lang="en-IN" sz="20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Let  </a:t>
                </a:r>
                <a14:m>
                  <m:oMath xmlns:m="http://schemas.openxmlformats.org/officeDocument/2006/math">
                    <m:r>
                      <a:rPr lang="en-IN" sz="2000" i="1">
                        <a:effectLst/>
                        <a:latin typeface="Cambria Math" panose="02040503050406030204" pitchFamily="18" charset="0"/>
                        <a:ea typeface="Calibri" panose="020F0502020204030204" pitchFamily="34" charset="0"/>
                        <a:cs typeface="Times New Roman" panose="02020603050405020304" pitchFamily="18" charset="0"/>
                      </a:rPr>
                      <m:t>𝐴</m:t>
                    </m:r>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3</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0</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a14:m>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Compute AᵀA:</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AᵀA = </a:t>
                </a:r>
                <a14:m>
                  <m:oMath xmlns:m="http://schemas.openxmlformats.org/officeDocument/2006/math">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3</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
                      </m:e>
                    </m:d>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3</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0</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
                      </m:e>
                    </m:d>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9</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3</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3</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5</m:t>
                              </m:r>
                            </m:e>
                          </m:mr>
                        </m:m>
                      </m:e>
                    </m:d>
                  </m:oMath>
                </a14:m>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ii) Eigenvalues of AᵀA:</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λ₁ = 10.77, λ₂ = 3.23</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iii) Singular values: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σ₁ = √10.77 ≈ 3.28, σ₂ = √3.23 ≈ 1.80</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iv) Eigenvectors → V:</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Compute normalized eigenvectors of AᵀA.</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v) Compute U:              uᵢ = (A vᵢ) / σᵢ.</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Finally, A = U Σ Vᵀ.</a:t>
                </a:r>
              </a:p>
              <a:p>
                <a:pPr>
                  <a:lnSpc>
                    <a:spcPct val="107000"/>
                  </a:lnSpc>
                  <a:spcBef>
                    <a:spcPts val="200"/>
                  </a:spcBef>
                  <a:spcAft>
                    <a:spcPts val="0"/>
                  </a:spcAft>
                </a:pPr>
                <a:r>
                  <a:rPr lang="en-IN" sz="20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4. Applications in AI/ML</a:t>
                </a: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PCA (Principal Component Analysis): Uses SVD to extract dominant features.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Image Compression: Retain top singular values for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lossy</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compression.</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Recommender Systems: Factorize user-item rating matrices.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NLP (Latent Semantic Analysis): Reduce word-document matrices to latent space.</a:t>
                </a:r>
              </a:p>
            </p:txBody>
          </p:sp>
        </mc:Choice>
        <mc:Fallback xmlns="">
          <p:sp>
            <p:nvSpPr>
              <p:cNvPr id="5" name="Rectangle 4"/>
              <p:cNvSpPr>
                <a:spLocks noRot="1" noChangeAspect="1" noMove="1" noResize="1" noEditPoints="1" noAdjustHandles="1" noChangeArrowheads="1" noChangeShapeType="1" noTextEdit="1"/>
              </p:cNvSpPr>
              <p:nvPr/>
            </p:nvSpPr>
            <p:spPr>
              <a:xfrm>
                <a:off x="129395" y="82031"/>
                <a:ext cx="11938959" cy="6258636"/>
              </a:xfrm>
              <a:prstGeom prst="rect">
                <a:avLst/>
              </a:prstGeom>
              <a:blipFill rotWithShape="0">
                <a:blip r:embed="rId2"/>
                <a:stretch>
                  <a:fillRect l="-510" t="-487" b="-389"/>
                </a:stretch>
              </a:blipFill>
            </p:spPr>
            <p:txBody>
              <a:bodyPr/>
              <a:lstStyle/>
              <a:p>
                <a:r>
                  <a:rPr lang="en-IN">
                    <a:noFill/>
                  </a:rPr>
                  <a:t> </a:t>
                </a:r>
              </a:p>
            </p:txBody>
          </p:sp>
        </mc:Fallback>
      </mc:AlternateContent>
    </p:spTree>
    <p:extLst>
      <p:ext uri="{BB962C8B-B14F-4D97-AF65-F5344CB8AC3E}">
        <p14:creationId xmlns:p14="http://schemas.microsoft.com/office/powerpoint/2010/main" val="29395362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133</a:t>
            </a:fld>
            <a:endParaRPr lang="en-IN"/>
          </a:p>
        </p:txBody>
      </p:sp>
      <p:sp>
        <p:nvSpPr>
          <p:cNvPr id="5" name="Rectangle 4"/>
          <p:cNvSpPr/>
          <p:nvPr/>
        </p:nvSpPr>
        <p:spPr>
          <a:xfrm>
            <a:off x="112143" y="132209"/>
            <a:ext cx="11947585" cy="5638980"/>
          </a:xfrm>
          <a:prstGeom prst="rect">
            <a:avLst/>
          </a:prstGeom>
        </p:spPr>
        <p:txBody>
          <a:bodyPr wrap="square">
            <a:spAutoFit/>
          </a:bodyPr>
          <a:lstStyle/>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1: Image Compression using SVD </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A 256 × 256 grayscale image is represented as a matrix A.</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1. Compute the SVD of A (A = U Σ Vᵀ).</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2. Reconstruct the image using the top 50 singular values.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3. Calculate the compression ratio and discuss image quality loss.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AI/ML Context: Show how SVD compresses images in computer vision tasks.</a:t>
            </a:r>
          </a:p>
          <a:p>
            <a:pPr>
              <a:lnSpc>
                <a:spcPct val="107000"/>
              </a:lnSpc>
              <a:spcAft>
                <a:spcPts val="800"/>
              </a:spcAft>
            </a:pP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2: Dimensionality Reduction in PCA using SVD </a:t>
            </a:r>
          </a:p>
          <a:p>
            <a:r>
              <a:rPr lang="en-IN" sz="2400" dirty="0">
                <a:latin typeface="Times New Roman" panose="02020603050405020304" pitchFamily="18" charset="0"/>
                <a:ea typeface="Calibri" panose="020F0502020204030204" pitchFamily="34" charset="0"/>
                <a:cs typeface="Times New Roman" panose="02020603050405020304" pitchFamily="18" charset="0"/>
              </a:rPr>
              <a:t>A dataset X of 1000 samples with 50 features is given.</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1. Compute the covariance matrix XᵀX.</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2. Perform SVD to obtain principal components.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3. Reduce X to 2 dimensions using the top singular vectors and visualize the result.</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AI/ML Context: Demonstrate feature extraction and visualization using PCA via SVD.</a:t>
            </a:r>
          </a:p>
          <a:p>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190800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134</a:t>
            </a:fld>
            <a:endParaRPr lang="en-IN"/>
          </a:p>
        </p:txBody>
      </p:sp>
      <p:sp>
        <p:nvSpPr>
          <p:cNvPr id="5" name="Rectangle 4"/>
          <p:cNvSpPr/>
          <p:nvPr/>
        </p:nvSpPr>
        <p:spPr>
          <a:xfrm>
            <a:off x="138023" y="182562"/>
            <a:ext cx="11921705" cy="5433795"/>
          </a:xfrm>
          <a:prstGeom prst="rect">
            <a:avLst/>
          </a:prstGeom>
        </p:spPr>
        <p:txBody>
          <a:bodyPr wrap="square">
            <a:spAutoFit/>
          </a:bodyPr>
          <a:lstStyle/>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3: Latent Semantic Analysis (NLP) using SVD </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A term-document matrix A of size 500 × 300 is provided.</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1. Perform SVD and reduce it to rank 50.</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2. Explain how the reduced U Σ captures semantic structure.</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3. Use this reduced representation to find the most similar document to a given query vector.</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AI/ML Context: Apply SVD in text mining for semantic similarity and information retrieval.</a:t>
            </a:r>
          </a:p>
          <a:p>
            <a:pPr>
              <a:lnSpc>
                <a:spcPct val="107000"/>
              </a:lnSpc>
              <a:spcAft>
                <a:spcPts val="800"/>
              </a:spcAft>
            </a:pP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4: Recommender Systems using SVD </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A user-item rating matrix R of size 200 × 100 is partially filled.</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1. Compute truncated SVD with the top 10 singular values.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2. Reconstruct R and predict missing ratings for unobserved user-item pairs.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3. Discuss how SVD improves collaborative filtering in recommender systems.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AI/ML Context: Show SVD in predicting personalized recommendations.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66189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135</a:t>
            </a:fld>
            <a:endParaRPr lang="en-IN"/>
          </a:p>
        </p:txBody>
      </p:sp>
      <p:sp>
        <p:nvSpPr>
          <p:cNvPr id="5" name="Rectangle 4"/>
          <p:cNvSpPr/>
          <p:nvPr/>
        </p:nvSpPr>
        <p:spPr>
          <a:xfrm>
            <a:off x="103517" y="65927"/>
            <a:ext cx="11982091" cy="6642716"/>
          </a:xfrm>
          <a:prstGeom prst="rect">
            <a:avLst/>
          </a:prstGeom>
        </p:spPr>
        <p:txBody>
          <a:bodyPr wrap="square">
            <a:spAutoFit/>
          </a:bodyPr>
          <a:lstStyle/>
          <a:p>
            <a:pPr algn="ctr">
              <a:lnSpc>
                <a:spcPct val="115000"/>
              </a:lnSpc>
              <a:spcBef>
                <a:spcPts val="2400"/>
              </a:spcBef>
              <a:spcAft>
                <a:spcPts val="0"/>
              </a:spcAft>
            </a:pP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Finding Structure in Movie Ratings and Consumers: </a:t>
            </a:r>
            <a:endParaRPr lang="en-IN"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200"/>
              </a:spcBef>
              <a:spcAft>
                <a:spcPts val="0"/>
              </a:spcAft>
            </a:pPr>
            <a:r>
              <a:rPr lang="en-IN" sz="23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1: Low-Rank Approximation for Recommendation </a:t>
            </a:r>
          </a:p>
          <a:p>
            <a:pPr>
              <a:lnSpc>
                <a:spcPct val="107000"/>
              </a:lnSpc>
              <a:spcAft>
                <a:spcPts val="800"/>
              </a:spcAft>
            </a:pPr>
            <a:r>
              <a:rPr lang="en-IN" sz="2300" dirty="0">
                <a:latin typeface="Times New Roman" panose="02020603050405020304" pitchFamily="18" charset="0"/>
                <a:ea typeface="Calibri" panose="020F0502020204030204" pitchFamily="34" charset="0"/>
                <a:cs typeface="Times New Roman" panose="02020603050405020304" pitchFamily="18" charset="0"/>
              </a:rPr>
              <a:t>A movie rating matrix R (users × movies) is given.</a:t>
            </a:r>
            <a:br>
              <a:rPr lang="en-IN" sz="2300" dirty="0">
                <a:latin typeface="Times New Roman" panose="02020603050405020304" pitchFamily="18" charset="0"/>
                <a:ea typeface="Calibri" panose="020F0502020204030204" pitchFamily="34" charset="0"/>
                <a:cs typeface="Times New Roman" panose="02020603050405020304" pitchFamily="18" charset="0"/>
              </a:rPr>
            </a:br>
            <a:r>
              <a:rPr lang="en-IN" sz="2300" dirty="0">
                <a:latin typeface="Times New Roman" panose="02020603050405020304" pitchFamily="18" charset="0"/>
                <a:ea typeface="Calibri" panose="020F0502020204030204" pitchFamily="34" charset="0"/>
                <a:cs typeface="Times New Roman" panose="02020603050405020304" pitchFamily="18" charset="0"/>
              </a:rPr>
              <a:t>Tasks:</a:t>
            </a:r>
            <a:br>
              <a:rPr lang="en-IN" sz="2300" dirty="0">
                <a:latin typeface="Times New Roman" panose="02020603050405020304" pitchFamily="18" charset="0"/>
                <a:ea typeface="Calibri" panose="020F0502020204030204" pitchFamily="34" charset="0"/>
                <a:cs typeface="Times New Roman" panose="02020603050405020304" pitchFamily="18" charset="0"/>
              </a:rPr>
            </a:br>
            <a:r>
              <a:rPr lang="en-IN" sz="2300" dirty="0">
                <a:latin typeface="Times New Roman" panose="02020603050405020304" pitchFamily="18" charset="0"/>
                <a:ea typeface="Calibri" panose="020F0502020204030204" pitchFamily="34" charset="0"/>
                <a:cs typeface="Times New Roman" panose="02020603050405020304" pitchFamily="18" charset="0"/>
              </a:rPr>
              <a:t>1. Perform SVD: R = U Σ V^T.</a:t>
            </a:r>
            <a:br>
              <a:rPr lang="en-IN" sz="2300" dirty="0">
                <a:latin typeface="Times New Roman" panose="02020603050405020304" pitchFamily="18" charset="0"/>
                <a:ea typeface="Calibri" panose="020F0502020204030204" pitchFamily="34" charset="0"/>
                <a:cs typeface="Times New Roman" panose="02020603050405020304" pitchFamily="18" charset="0"/>
              </a:rPr>
            </a:br>
            <a:r>
              <a:rPr lang="en-IN" sz="2300" dirty="0">
                <a:latin typeface="Times New Roman" panose="02020603050405020304" pitchFamily="18" charset="0"/>
                <a:ea typeface="Calibri" panose="020F0502020204030204" pitchFamily="34" charset="0"/>
                <a:cs typeface="Times New Roman" panose="02020603050405020304" pitchFamily="18" charset="0"/>
              </a:rPr>
              <a:t>2. Reconstruct R using the top 2 singular values.</a:t>
            </a:r>
            <a:br>
              <a:rPr lang="en-IN" sz="2300" dirty="0">
                <a:latin typeface="Times New Roman" panose="02020603050405020304" pitchFamily="18" charset="0"/>
                <a:ea typeface="Calibri" panose="020F0502020204030204" pitchFamily="34" charset="0"/>
                <a:cs typeface="Times New Roman" panose="02020603050405020304" pitchFamily="18" charset="0"/>
              </a:rPr>
            </a:br>
            <a:r>
              <a:rPr lang="en-IN" sz="2300" dirty="0">
                <a:latin typeface="Times New Roman" panose="02020603050405020304" pitchFamily="18" charset="0"/>
                <a:ea typeface="Calibri" panose="020F0502020204030204" pitchFamily="34" charset="0"/>
                <a:cs typeface="Times New Roman" panose="02020603050405020304" pitchFamily="18" charset="0"/>
              </a:rPr>
              <a:t>3. Predict the missing rating for a user on an unrated movie.</a:t>
            </a:r>
            <a:br>
              <a:rPr lang="en-IN" sz="2300" dirty="0">
                <a:latin typeface="Times New Roman" panose="02020603050405020304" pitchFamily="18" charset="0"/>
                <a:ea typeface="Calibri" panose="020F0502020204030204" pitchFamily="34" charset="0"/>
                <a:cs typeface="Times New Roman" panose="02020603050405020304" pitchFamily="18" charset="0"/>
              </a:rPr>
            </a:br>
            <a:r>
              <a:rPr lang="en-IN" sz="2300" dirty="0">
                <a:latin typeface="Times New Roman" panose="02020603050405020304" pitchFamily="18" charset="0"/>
                <a:ea typeface="Calibri" panose="020F0502020204030204" pitchFamily="34" charset="0"/>
                <a:cs typeface="Times New Roman" panose="02020603050405020304" pitchFamily="18" charset="0"/>
              </a:rPr>
              <a:t>4. Explain how this low-rank approximation captures latent factors (user preferences &amp; movie genres).</a:t>
            </a:r>
          </a:p>
          <a:p>
            <a:pPr>
              <a:lnSpc>
                <a:spcPct val="107000"/>
              </a:lnSpc>
              <a:spcBef>
                <a:spcPts val="200"/>
              </a:spcBef>
              <a:spcAft>
                <a:spcPts val="0"/>
              </a:spcAft>
            </a:pPr>
            <a:r>
              <a:rPr lang="en-IN" sz="23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2: Noise Reduction in Ratings </a:t>
            </a:r>
          </a:p>
          <a:p>
            <a:pPr>
              <a:lnSpc>
                <a:spcPct val="107000"/>
              </a:lnSpc>
              <a:spcAft>
                <a:spcPts val="800"/>
              </a:spcAft>
            </a:pPr>
            <a:r>
              <a:rPr lang="en-IN" sz="2300" dirty="0">
                <a:latin typeface="Times New Roman" panose="02020603050405020304" pitchFamily="18" charset="0"/>
                <a:ea typeface="Calibri" panose="020F0502020204030204" pitchFamily="34" charset="0"/>
                <a:cs typeface="Times New Roman" panose="02020603050405020304" pitchFamily="18" charset="0"/>
              </a:rPr>
              <a:t>A rating matrix contains inconsistent/noisy ratings.</a:t>
            </a:r>
            <a:br>
              <a:rPr lang="en-IN" sz="2300" dirty="0">
                <a:latin typeface="Times New Roman" panose="02020603050405020304" pitchFamily="18" charset="0"/>
                <a:ea typeface="Calibri" panose="020F0502020204030204" pitchFamily="34" charset="0"/>
                <a:cs typeface="Times New Roman" panose="02020603050405020304" pitchFamily="18" charset="0"/>
              </a:rPr>
            </a:br>
            <a:r>
              <a:rPr lang="en-IN" sz="2300" dirty="0">
                <a:latin typeface="Times New Roman" panose="02020603050405020304" pitchFamily="18" charset="0"/>
                <a:ea typeface="Calibri" panose="020F0502020204030204" pitchFamily="34" charset="0"/>
                <a:cs typeface="Times New Roman" panose="02020603050405020304" pitchFamily="18" charset="0"/>
              </a:rPr>
              <a:t>Tasks:</a:t>
            </a:r>
            <a:br>
              <a:rPr lang="en-IN" sz="2300" dirty="0">
                <a:latin typeface="Times New Roman" panose="02020603050405020304" pitchFamily="18" charset="0"/>
                <a:ea typeface="Calibri" panose="020F0502020204030204" pitchFamily="34" charset="0"/>
                <a:cs typeface="Times New Roman" panose="02020603050405020304" pitchFamily="18" charset="0"/>
              </a:rPr>
            </a:br>
            <a:r>
              <a:rPr lang="en-IN" sz="2300" dirty="0">
                <a:latin typeface="Times New Roman" panose="02020603050405020304" pitchFamily="18" charset="0"/>
                <a:ea typeface="Calibri" panose="020F0502020204030204" pitchFamily="34" charset="0"/>
                <a:cs typeface="Times New Roman" panose="02020603050405020304" pitchFamily="18" charset="0"/>
              </a:rPr>
              <a:t>1. Decompose R using SVD.</a:t>
            </a:r>
            <a:br>
              <a:rPr lang="en-IN" sz="2300" dirty="0">
                <a:latin typeface="Times New Roman" panose="02020603050405020304" pitchFamily="18" charset="0"/>
                <a:ea typeface="Calibri" panose="020F0502020204030204" pitchFamily="34" charset="0"/>
                <a:cs typeface="Times New Roman" panose="02020603050405020304" pitchFamily="18" charset="0"/>
              </a:rPr>
            </a:br>
            <a:r>
              <a:rPr lang="en-IN" sz="2300" dirty="0">
                <a:latin typeface="Times New Roman" panose="02020603050405020304" pitchFamily="18" charset="0"/>
                <a:ea typeface="Calibri" panose="020F0502020204030204" pitchFamily="34" charset="0"/>
                <a:cs typeface="Times New Roman" panose="02020603050405020304" pitchFamily="18" charset="0"/>
              </a:rPr>
              <a:t>2. Truncate small singular values and reconstruct a </a:t>
            </a:r>
            <a:r>
              <a:rPr lang="en-IN" sz="2300" dirty="0" err="1">
                <a:latin typeface="Times New Roman" panose="02020603050405020304" pitchFamily="18" charset="0"/>
                <a:ea typeface="Calibri" panose="020F0502020204030204" pitchFamily="34" charset="0"/>
                <a:cs typeface="Times New Roman" panose="02020603050405020304" pitchFamily="18" charset="0"/>
              </a:rPr>
              <a:t>denoised</a:t>
            </a:r>
            <a:r>
              <a:rPr lang="en-IN" sz="2300" dirty="0">
                <a:latin typeface="Times New Roman" panose="02020603050405020304" pitchFamily="18" charset="0"/>
                <a:ea typeface="Calibri" panose="020F0502020204030204" pitchFamily="34" charset="0"/>
                <a:cs typeface="Times New Roman" panose="02020603050405020304" pitchFamily="18" charset="0"/>
              </a:rPr>
              <a:t> matrix.</a:t>
            </a:r>
            <a:br>
              <a:rPr lang="en-IN" sz="2300" dirty="0">
                <a:latin typeface="Times New Roman" panose="02020603050405020304" pitchFamily="18" charset="0"/>
                <a:ea typeface="Calibri" panose="020F0502020204030204" pitchFamily="34" charset="0"/>
                <a:cs typeface="Times New Roman" panose="02020603050405020304" pitchFamily="18" charset="0"/>
              </a:rPr>
            </a:br>
            <a:r>
              <a:rPr lang="en-IN" sz="2300" dirty="0">
                <a:latin typeface="Times New Roman" panose="02020603050405020304" pitchFamily="18" charset="0"/>
                <a:ea typeface="Calibri" panose="020F0502020204030204" pitchFamily="34" charset="0"/>
                <a:cs typeface="Times New Roman" panose="02020603050405020304" pitchFamily="18" charset="0"/>
              </a:rPr>
              <a:t>3. Compare the original and </a:t>
            </a:r>
            <a:r>
              <a:rPr lang="en-IN" sz="2300" dirty="0" err="1">
                <a:latin typeface="Times New Roman" panose="02020603050405020304" pitchFamily="18" charset="0"/>
                <a:ea typeface="Calibri" panose="020F0502020204030204" pitchFamily="34" charset="0"/>
                <a:cs typeface="Times New Roman" panose="02020603050405020304" pitchFamily="18" charset="0"/>
              </a:rPr>
              <a:t>denoised</a:t>
            </a:r>
            <a:r>
              <a:rPr lang="en-IN" sz="2300" dirty="0">
                <a:latin typeface="Times New Roman" panose="02020603050405020304" pitchFamily="18" charset="0"/>
                <a:ea typeface="Calibri" panose="020F0502020204030204" pitchFamily="34" charset="0"/>
                <a:cs typeface="Times New Roman" panose="02020603050405020304" pitchFamily="18" charset="0"/>
              </a:rPr>
              <a:t> matrices visually or numerically.</a:t>
            </a:r>
            <a:br>
              <a:rPr lang="en-IN" sz="2300" dirty="0">
                <a:latin typeface="Times New Roman" panose="02020603050405020304" pitchFamily="18" charset="0"/>
                <a:ea typeface="Calibri" panose="020F0502020204030204" pitchFamily="34" charset="0"/>
                <a:cs typeface="Times New Roman" panose="02020603050405020304" pitchFamily="18" charset="0"/>
              </a:rPr>
            </a:br>
            <a:r>
              <a:rPr lang="en-IN" sz="2300" dirty="0">
                <a:latin typeface="Times New Roman" panose="02020603050405020304" pitchFamily="18" charset="0"/>
                <a:ea typeface="Calibri" panose="020F0502020204030204" pitchFamily="34" charset="0"/>
                <a:cs typeface="Times New Roman" panose="02020603050405020304" pitchFamily="18" charset="0"/>
              </a:rPr>
              <a:t>4. Discuss how truncation filters noise while retaining major preference patterns.</a:t>
            </a:r>
            <a:endParaRPr lang="en-IN" sz="23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1080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136</a:t>
            </a:fld>
            <a:endParaRPr lang="en-IN"/>
          </a:p>
        </p:txBody>
      </p:sp>
      <p:sp>
        <p:nvSpPr>
          <p:cNvPr id="5" name="Rectangle 4"/>
          <p:cNvSpPr/>
          <p:nvPr/>
        </p:nvSpPr>
        <p:spPr>
          <a:xfrm>
            <a:off x="112143" y="54711"/>
            <a:ext cx="11973465" cy="5726376"/>
          </a:xfrm>
          <a:prstGeom prst="rect">
            <a:avLst/>
          </a:prstGeom>
        </p:spPr>
        <p:txBody>
          <a:bodyPr wrap="square">
            <a:spAutoFit/>
          </a:bodyPr>
          <a:lstStyle/>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3: Discovering Hidden Movie Genres </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Given R:</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Tasks: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1. Perform SVD and </a:t>
            </a:r>
            <a:r>
              <a:rPr lang="en-IN" sz="2400" dirty="0" err="1">
                <a:latin typeface="Times New Roman" panose="02020603050405020304" pitchFamily="18" charset="0"/>
                <a:ea typeface="Calibri" panose="020F0502020204030204" pitchFamily="34" charset="0"/>
                <a:cs typeface="Times New Roman" panose="02020603050405020304" pitchFamily="18" charset="0"/>
              </a:rPr>
              <a:t>analyze</a:t>
            </a:r>
            <a:r>
              <a:rPr lang="en-IN" sz="2400" dirty="0">
                <a:latin typeface="Times New Roman" panose="02020603050405020304" pitchFamily="18" charset="0"/>
                <a:ea typeface="Calibri" panose="020F0502020204030204" pitchFamily="34" charset="0"/>
                <a:cs typeface="Times New Roman" panose="02020603050405020304" pitchFamily="18" charset="0"/>
              </a:rPr>
              <a:t> the right singular vectors V.</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2. Show how movies cluster in latent space (top-2 singular vectors).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3. Interpret clusters as hidden genres (e.g., 'Action', 'Comedy').</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4. Suggest how these latent factors can be used for content-based recommendations.</a:t>
            </a:r>
          </a:p>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4: Cold Start User Prediction </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For a new user who rated only 2 movies: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Tasks: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1. Use existing SVD R = U Σ V^T from historical ratings.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2. Project this sparse rating into latent space using V and Σ.</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3. Predict ratings for all other movies.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4. Explain why SVD is effective for cold-start problems compared to memory-based methods.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78179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137</a:t>
            </a:fld>
            <a:endParaRPr lang="en-IN"/>
          </a:p>
        </p:txBody>
      </p:sp>
      <mc:AlternateContent xmlns:mc="http://schemas.openxmlformats.org/markup-compatibility/2006">
        <mc:Choice xmlns:a14="http://schemas.microsoft.com/office/drawing/2010/main" Requires="a14">
          <p:sp>
            <p:nvSpPr>
              <p:cNvPr id="5" name="Rectangle 4"/>
              <p:cNvSpPr/>
              <p:nvPr/>
            </p:nvSpPr>
            <p:spPr>
              <a:xfrm>
                <a:off x="146649" y="103831"/>
                <a:ext cx="11913079" cy="5988627"/>
              </a:xfrm>
              <a:prstGeom prst="rect">
                <a:avLst/>
              </a:prstGeom>
            </p:spPr>
            <p:txBody>
              <a:bodyPr wrap="square">
                <a:spAutoFit/>
              </a:bodyPr>
              <a:lstStyle/>
              <a:p>
                <a:pPr algn="ctr">
                  <a:lnSpc>
                    <a:spcPct val="115000"/>
                  </a:lnSpc>
                  <a:spcBef>
                    <a:spcPts val="2400"/>
                  </a:spcBef>
                  <a:spcAft>
                    <a:spcPts val="0"/>
                  </a:spcAft>
                </a:pP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Matrix Approximation using Singular Value Decomposition (SVD)</a:t>
                </a:r>
                <a:endParaRPr lang="en-IN" sz="2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200"/>
                  </a:spcBef>
                  <a:spcAft>
                    <a:spcPts val="0"/>
                  </a:spcAft>
                </a:pPr>
                <a:r>
                  <a:rPr lang="en-IN" sz="20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1. SVD Definition</a:t>
                </a: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For any matrix A ∈ ℝ^(</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m×n</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the Singular Value Decomposition (SVD) is: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 = U Σ V^T</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Where:</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U ∈ ℝ</a:t>
                </a:r>
                <a:r>
                  <a:rPr lang="en-IN"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000" baseline="30000" dirty="0" err="1">
                    <a:effectLst/>
                    <a:latin typeface="Times New Roman" panose="02020603050405020304" pitchFamily="18" charset="0"/>
                    <a:ea typeface="Calibri" panose="020F0502020204030204" pitchFamily="34" charset="0"/>
                    <a:cs typeface="Times New Roman" panose="02020603050405020304" pitchFamily="18" charset="0"/>
                  </a:rPr>
                  <a:t>m×m</a:t>
                </a:r>
                <a:r>
                  <a:rPr lang="en-IN"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Orthogonal matrix of left singular vectors (columns are eigenvectors of AA</a:t>
                </a:r>
                <a:r>
                  <a:rPr lang="en-IN" sz="2000" baseline="30000" dirty="0">
                    <a:effectLst/>
                    <a:latin typeface="Times New Roman" panose="02020603050405020304" pitchFamily="18" charset="0"/>
                    <a:ea typeface="Calibri" panose="020F0502020204030204" pitchFamily="34" charset="0"/>
                    <a:cs typeface="Times New Roman" panose="02020603050405020304" pitchFamily="18" charset="0"/>
                  </a:rPr>
                  <a:t>T</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Σ ∈ ℝ</a:t>
                </a:r>
                <a:r>
                  <a:rPr lang="en-IN"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000" baseline="30000" dirty="0" err="1">
                    <a:effectLst/>
                    <a:latin typeface="Times New Roman" panose="02020603050405020304" pitchFamily="18" charset="0"/>
                    <a:ea typeface="Calibri" panose="020F0502020204030204" pitchFamily="34" charset="0"/>
                    <a:cs typeface="Times New Roman" panose="02020603050405020304" pitchFamily="18" charset="0"/>
                  </a:rPr>
                  <a:t>m×n</a:t>
                </a:r>
                <a:r>
                  <a:rPr lang="en-IN"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Diagonal matrix of singular values (σ1 ≥ σ2 ≥ ...)</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V ∈ ℝ</a:t>
                </a:r>
                <a:r>
                  <a:rPr lang="en-IN"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000" baseline="30000" dirty="0" err="1">
                    <a:effectLst/>
                    <a:latin typeface="Times New Roman" panose="02020603050405020304" pitchFamily="18" charset="0"/>
                    <a:ea typeface="Calibri" panose="020F0502020204030204" pitchFamily="34" charset="0"/>
                    <a:cs typeface="Times New Roman" panose="02020603050405020304" pitchFamily="18" charset="0"/>
                  </a:rPr>
                  <a:t>n×n</a:t>
                </a:r>
                <a:r>
                  <a:rPr lang="en-IN"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Orthogonal matrix of right singular vectors (columns are eigenvectors of A</a:t>
                </a:r>
                <a:r>
                  <a:rPr lang="en-IN" sz="2000" baseline="30000" dirty="0">
                    <a:effectLst/>
                    <a:latin typeface="Times New Roman" panose="02020603050405020304" pitchFamily="18" charset="0"/>
                    <a:ea typeface="Calibri" panose="020F0502020204030204" pitchFamily="34" charset="0"/>
                    <a:cs typeface="Times New Roman" panose="02020603050405020304" pitchFamily="18" charset="0"/>
                  </a:rPr>
                  <a:t>T</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a:t>
                </a:r>
              </a:p>
              <a:p>
                <a:pPr>
                  <a:lnSpc>
                    <a:spcPct val="107000"/>
                  </a:lnSpc>
                  <a:spcBef>
                    <a:spcPts val="200"/>
                  </a:spcBef>
                  <a:spcAft>
                    <a:spcPts val="0"/>
                  </a:spcAft>
                </a:pPr>
                <a:r>
                  <a:rPr lang="en-IN" sz="20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2. Rank-k Approximation</a:t>
                </a: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 rank-k approximation of A is obtained by retaining only the top k singular values: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𝑘</m:t>
                        </m:r>
                      </m:sub>
                    </m:sSub>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Σ</m:t>
                    </m:r>
                    <m:r>
                      <m:rPr>
                        <m:sty m:val="p"/>
                      </m:rPr>
                      <a:rPr lang="en-IN" sz="2000" baseline="-25000">
                        <a:effectLst/>
                        <a:latin typeface="Cambria Math" panose="02040503050406030204" pitchFamily="18" charset="0"/>
                        <a:ea typeface="Calibri" panose="020F0502020204030204" pitchFamily="34" charset="0"/>
                        <a:cs typeface="Times New Roman" panose="02020603050405020304" pitchFamily="18" charset="0"/>
                      </a:rPr>
                      <m:t>k</m:t>
                    </m:r>
                    <m:sSubSup>
                      <m:sSubSupPr>
                        <m:ctrlPr>
                          <a:rPr lang="en-IN" sz="2000" i="1" baseline="-250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IN" sz="2000" i="1" baseline="-25000">
                            <a:effectLst/>
                            <a:latin typeface="Cambria Math" panose="02040503050406030204" pitchFamily="18" charset="0"/>
                            <a:ea typeface="Calibri" panose="020F0502020204030204" pitchFamily="34" charset="0"/>
                            <a:cs typeface="Times New Roman" panose="02020603050405020304" pitchFamily="18" charset="0"/>
                          </a:rPr>
                          <m:t>𝑉</m:t>
                        </m:r>
                      </m:e>
                      <m:sub>
                        <m:r>
                          <a:rPr lang="en-IN" sz="2000" i="1" baseline="-25000">
                            <a:effectLst/>
                            <a:latin typeface="Cambria Math" panose="02040503050406030204" pitchFamily="18" charset="0"/>
                            <a:ea typeface="Calibri" panose="020F0502020204030204" pitchFamily="34" charset="0"/>
                            <a:cs typeface="Times New Roman" panose="02020603050405020304" pitchFamily="18" charset="0"/>
                          </a:rPr>
                          <m:t>𝑘</m:t>
                        </m:r>
                      </m:sub>
                      <m:sup>
                        <m:r>
                          <a:rPr lang="en-IN" sz="2000" i="1" baseline="-25000">
                            <a:effectLst/>
                            <a:latin typeface="Cambria Math" panose="02040503050406030204" pitchFamily="18" charset="0"/>
                            <a:ea typeface="Calibri" panose="020F0502020204030204" pitchFamily="34" charset="0"/>
                            <a:cs typeface="Times New Roman" panose="02020603050405020304" pitchFamily="18" charset="0"/>
                          </a:rPr>
                          <m:t>𝑇</m:t>
                        </m:r>
                      </m:sup>
                    </m:sSubSup>
                  </m:oMath>
                </a14:m>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Where:</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U</a:t>
                </a:r>
                <a:r>
                  <a:rPr lang="en-IN" sz="2000" baseline="-2500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first k columns of U</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Σ</a:t>
                </a:r>
                <a:r>
                  <a:rPr lang="en-IN" sz="2000" baseline="-2500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k×k</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diagonal matrix with top k singular values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Sup>
                      <m:sSubSupPr>
                        <m:ctrlPr>
                          <a:rPr lang="en-IN" sz="2000" i="1" baseline="-2500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IN" sz="2000" i="1" baseline="-25000">
                            <a:effectLst/>
                            <a:latin typeface="Cambria Math" panose="02040503050406030204" pitchFamily="18" charset="0"/>
                            <a:ea typeface="Calibri" panose="020F0502020204030204" pitchFamily="34" charset="0"/>
                            <a:cs typeface="Times New Roman" panose="02020603050405020304" pitchFamily="18" charset="0"/>
                          </a:rPr>
                          <m:t>𝑉</m:t>
                        </m:r>
                      </m:e>
                      <m:sub>
                        <m:r>
                          <a:rPr lang="en-IN" sz="2000" i="1" baseline="-25000">
                            <a:effectLst/>
                            <a:latin typeface="Cambria Math" panose="02040503050406030204" pitchFamily="18" charset="0"/>
                            <a:ea typeface="Calibri" panose="020F0502020204030204" pitchFamily="34" charset="0"/>
                            <a:cs typeface="Times New Roman" panose="02020603050405020304" pitchFamily="18" charset="0"/>
                          </a:rPr>
                          <m:t>𝑘</m:t>
                        </m:r>
                      </m:sub>
                      <m:sup>
                        <m:r>
                          <a:rPr lang="en-IN" sz="2000" i="1" baseline="-25000">
                            <a:effectLst/>
                            <a:latin typeface="Cambria Math" panose="02040503050406030204" pitchFamily="18" charset="0"/>
                            <a:ea typeface="Calibri" panose="020F0502020204030204" pitchFamily="34" charset="0"/>
                            <a:cs typeface="Times New Roman" panose="02020603050405020304" pitchFamily="18" charset="0"/>
                          </a:rPr>
                          <m:t>𝑇</m:t>
                        </m:r>
                      </m:sup>
                    </m:sSubSup>
                  </m:oMath>
                </a14:m>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first k rows of V</a:t>
                </a:r>
                <a:r>
                  <a:rPr lang="en-IN" sz="2000" baseline="30000" dirty="0">
                    <a:effectLst/>
                    <a:latin typeface="Times New Roman" panose="02020603050405020304" pitchFamily="18" charset="0"/>
                    <a:ea typeface="Calibri" panose="020F0502020204030204" pitchFamily="34" charset="0"/>
                    <a:cs typeface="Times New Roman" panose="02020603050405020304" pitchFamily="18" charset="0"/>
                  </a:rPr>
                  <a:t>T</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This is the best rank-k approximation of A in the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Frobenius</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norm.</a:t>
                </a:r>
              </a:p>
            </p:txBody>
          </p:sp>
        </mc:Choice>
        <mc:Fallback>
          <p:sp>
            <p:nvSpPr>
              <p:cNvPr id="5" name="Rectangle 4"/>
              <p:cNvSpPr>
                <a:spLocks noRot="1" noChangeAspect="1" noMove="1" noResize="1" noEditPoints="1" noAdjustHandles="1" noChangeArrowheads="1" noChangeShapeType="1" noTextEdit="1"/>
              </p:cNvSpPr>
              <p:nvPr/>
            </p:nvSpPr>
            <p:spPr>
              <a:xfrm>
                <a:off x="146649" y="103831"/>
                <a:ext cx="11913079" cy="5988627"/>
              </a:xfrm>
              <a:prstGeom prst="rect">
                <a:avLst/>
              </a:prstGeom>
              <a:blipFill>
                <a:blip r:embed="rId2"/>
                <a:stretch>
                  <a:fillRect l="-512" t="-611" b="-916"/>
                </a:stretch>
              </a:blipFill>
            </p:spPr>
            <p:txBody>
              <a:bodyPr/>
              <a:lstStyle/>
              <a:p>
                <a:r>
                  <a:rPr lang="en-US">
                    <a:noFill/>
                  </a:rPr>
                  <a:t> </a:t>
                </a:r>
              </a:p>
            </p:txBody>
          </p:sp>
        </mc:Fallback>
      </mc:AlternateContent>
    </p:spTree>
    <p:extLst>
      <p:ext uri="{BB962C8B-B14F-4D97-AF65-F5344CB8AC3E}">
        <p14:creationId xmlns:p14="http://schemas.microsoft.com/office/powerpoint/2010/main" val="30436317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138</a:t>
            </a:fld>
            <a:endParaRPr lang="en-IN"/>
          </a:p>
        </p:txBody>
      </p:sp>
      <mc:AlternateContent xmlns:mc="http://schemas.openxmlformats.org/markup-compatibility/2006">
        <mc:Choice xmlns:a14="http://schemas.microsoft.com/office/drawing/2010/main" Requires="a14">
          <p:sp>
            <p:nvSpPr>
              <p:cNvPr id="6" name="Rectangle 5"/>
              <p:cNvSpPr/>
              <p:nvPr/>
            </p:nvSpPr>
            <p:spPr>
              <a:xfrm>
                <a:off x="129396" y="224639"/>
                <a:ext cx="11887200" cy="5212581"/>
              </a:xfrm>
              <a:prstGeom prst="rect">
                <a:avLst/>
              </a:prstGeom>
            </p:spPr>
            <p:txBody>
              <a:bodyPr wrap="square">
                <a:spAutoFit/>
              </a:bodyPr>
              <a:lstStyle/>
              <a:p>
                <a:pPr>
                  <a:lnSpc>
                    <a:spcPct val="107000"/>
                  </a:lnSpc>
                  <a:spcBef>
                    <a:spcPts val="200"/>
                  </a:spcBef>
                  <a:spcAft>
                    <a:spcPts val="0"/>
                  </a:spcAft>
                </a:pPr>
                <a:r>
                  <a:rPr lang="en-IN"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3. </a:t>
                </a:r>
                <a:r>
                  <a:rPr lang="en-IN" b="1"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Eckart</a:t>
                </a:r>
                <a:r>
                  <a:rPr lang="en-IN"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–Young Theorem</a:t>
                </a:r>
                <a:endParaRPr lang="en-IN"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N" dirty="0">
                    <a:effectLst/>
                    <a:latin typeface="Times New Roman" panose="02020603050405020304" pitchFamily="18" charset="0"/>
                    <a:ea typeface="Calibri" panose="020F0502020204030204" pitchFamily="34" charset="0"/>
                    <a:cs typeface="Times New Roman" panose="02020603050405020304" pitchFamily="18" charset="0"/>
                  </a:rPr>
                  <a:t>The </a:t>
                </a:r>
                <a:r>
                  <a:rPr lang="en-IN" dirty="0" err="1">
                    <a:effectLst/>
                    <a:latin typeface="Times New Roman" panose="02020603050405020304" pitchFamily="18" charset="0"/>
                    <a:ea typeface="Calibri" panose="020F0502020204030204" pitchFamily="34" charset="0"/>
                    <a:cs typeface="Times New Roman" panose="02020603050405020304" pitchFamily="18" charset="0"/>
                  </a:rPr>
                  <a:t>Eckart</a:t>
                </a:r>
                <a:r>
                  <a:rPr lang="en-IN" dirty="0">
                    <a:effectLst/>
                    <a:latin typeface="Times New Roman" panose="02020603050405020304" pitchFamily="18" charset="0"/>
                    <a:ea typeface="Calibri" panose="020F0502020204030204" pitchFamily="34" charset="0"/>
                    <a:cs typeface="Times New Roman" panose="02020603050405020304" pitchFamily="18" charset="0"/>
                  </a:rPr>
                  <a:t>–Young theorem states:</a:t>
                </a:r>
                <a:br>
                  <a:rPr lang="en-IN" dirty="0">
                    <a:effectLst/>
                    <a:latin typeface="Times New Roman" panose="02020603050405020304" pitchFamily="18" charset="0"/>
                    <a:ea typeface="Calibri" panose="020F0502020204030204" pitchFamily="34" charset="0"/>
                    <a:cs typeface="Times New Roman" panose="02020603050405020304" pitchFamily="18" charset="0"/>
                  </a:rPr>
                </a:br>
                <a:r>
                  <a:rPr lang="en-IN"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IN"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en-IN" i="1">
                        <a:effectLst/>
                        <a:latin typeface="Cambria Math" panose="02040503050406030204" pitchFamily="18" charset="0"/>
                        <a:ea typeface="Calibri" panose="020F0502020204030204" pitchFamily="34" charset="0"/>
                        <a:cs typeface="Times New Roman" panose="02020603050405020304" pitchFamily="18" charset="0"/>
                      </a:rPr>
                      <m:t>=</m:t>
                    </m:r>
                    <m:r>
                      <a:rPr lang="en-IN" i="1">
                        <a:effectLst/>
                        <a:latin typeface="Cambria Math" panose="02040503050406030204" pitchFamily="18" charset="0"/>
                        <a:ea typeface="Calibri" panose="020F0502020204030204" pitchFamily="34" charset="0"/>
                        <a:cs typeface="Times New Roman" panose="02020603050405020304" pitchFamily="18" charset="0"/>
                      </a:rPr>
                      <m:t>𝑎𝑟𝑔</m:t>
                    </m:r>
                    <m:f>
                      <m:fPr>
                        <m:ctrlPr>
                          <a:rPr lang="en-IN" i="1">
                            <a:effectLst/>
                            <a:latin typeface="Cambria Math" panose="02040503050406030204" pitchFamily="18" charset="0"/>
                            <a:ea typeface="Calibri" panose="020F0502020204030204" pitchFamily="34" charset="0"/>
                            <a:cs typeface="Times New Roman" panose="02020603050405020304" pitchFamily="18" charset="0"/>
                          </a:rPr>
                        </m:ctrlPr>
                      </m:fPr>
                      <m:num>
                        <m:r>
                          <a:rPr lang="en-IN" i="1">
                            <a:effectLst/>
                            <a:latin typeface="Cambria Math" panose="02040503050406030204" pitchFamily="18" charset="0"/>
                            <a:ea typeface="Calibri" panose="020F0502020204030204" pitchFamily="34" charset="0"/>
                            <a:cs typeface="Times New Roman" panose="02020603050405020304" pitchFamily="18" charset="0"/>
                          </a:rPr>
                          <m:t>𝑚𝑖𝑛</m:t>
                        </m:r>
                      </m:num>
                      <m:den>
                        <m:r>
                          <a:rPr lang="en-IN" i="1">
                            <a:effectLst/>
                            <a:latin typeface="Cambria Math" panose="02040503050406030204" pitchFamily="18" charset="0"/>
                            <a:ea typeface="Calibri" panose="020F0502020204030204" pitchFamily="34" charset="0"/>
                            <a:cs typeface="Times New Roman" panose="02020603050405020304" pitchFamily="18" charset="0"/>
                          </a:rPr>
                          <m:t>𝑟𝑎𝑛𝑘𝐵</m:t>
                        </m:r>
                        <m:r>
                          <a:rPr lang="en-IN" i="1">
                            <a:effectLst/>
                            <a:latin typeface="Cambria Math" panose="02040503050406030204" pitchFamily="18" charset="0"/>
                            <a:ea typeface="Calibri" panose="020F0502020204030204" pitchFamily="34" charset="0"/>
                            <a:cs typeface="Times New Roman" panose="02020603050405020304" pitchFamily="18" charset="0"/>
                          </a:rPr>
                          <m:t>=</m:t>
                        </m:r>
                        <m:r>
                          <a:rPr lang="en-IN" i="1">
                            <a:effectLst/>
                            <a:latin typeface="Cambria Math" panose="02040503050406030204" pitchFamily="18" charset="0"/>
                            <a:ea typeface="Calibri" panose="020F0502020204030204" pitchFamily="34" charset="0"/>
                            <a:cs typeface="Times New Roman" panose="02020603050405020304" pitchFamily="18" charset="0"/>
                          </a:rPr>
                          <m:t>𝑘</m:t>
                        </m:r>
                      </m:den>
                    </m:f>
                  </m:oMath>
                </a14:m>
                <a:r>
                  <a:rPr lang="en-IN" dirty="0">
                    <a:effectLst/>
                    <a:latin typeface="Times New Roman" panose="02020603050405020304" pitchFamily="18" charset="0"/>
                    <a:ea typeface="Calibri" panose="020F0502020204030204" pitchFamily="34" charset="0"/>
                    <a:cs typeface="Times New Roman" panose="02020603050405020304" pitchFamily="18" charset="0"/>
                  </a:rPr>
                  <a:t>||A-B||</a:t>
                </a:r>
                <a:r>
                  <a:rPr lang="en-IN" baseline="-25000" dirty="0">
                    <a:effectLst/>
                    <a:latin typeface="Times New Roman" panose="02020603050405020304" pitchFamily="18" charset="0"/>
                    <a:ea typeface="Calibri" panose="020F0502020204030204" pitchFamily="34" charset="0"/>
                    <a:cs typeface="Times New Roman" panose="02020603050405020304" pitchFamily="18" charset="0"/>
                  </a:rPr>
                  <a:t>F</a:t>
                </a:r>
                <a:br>
                  <a:rPr lang="en-IN" dirty="0">
                    <a:effectLst/>
                    <a:latin typeface="Times New Roman" panose="02020603050405020304" pitchFamily="18" charset="0"/>
                    <a:ea typeface="Calibri" panose="020F0502020204030204" pitchFamily="34" charset="0"/>
                    <a:cs typeface="Times New Roman" panose="02020603050405020304" pitchFamily="18" charset="0"/>
                  </a:rPr>
                </a:br>
                <a:br>
                  <a:rPr lang="en-IN" dirty="0">
                    <a:effectLst/>
                    <a:latin typeface="Times New Roman" panose="02020603050405020304" pitchFamily="18" charset="0"/>
                    <a:ea typeface="Calibri" panose="020F0502020204030204" pitchFamily="34" charset="0"/>
                    <a:cs typeface="Times New Roman" panose="02020603050405020304" pitchFamily="18" charset="0"/>
                  </a:rPr>
                </a:br>
                <a:r>
                  <a:rPr lang="en-IN" dirty="0">
                    <a:effectLst/>
                    <a:latin typeface="Times New Roman" panose="02020603050405020304" pitchFamily="18" charset="0"/>
                    <a:ea typeface="Calibri" panose="020F0502020204030204" pitchFamily="34" charset="0"/>
                    <a:cs typeface="Times New Roman" panose="02020603050405020304" pitchFamily="18" charset="0"/>
                  </a:rPr>
                  <a:t>The approximation error is:</a:t>
                </a: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cs typeface="Times New Roman" panose="02020603050405020304" pitchFamily="18" charset="0"/>
                            </a:rPr>
                          </m:ctrlPr>
                        </m:sSubPr>
                        <m:e>
                          <m:d>
                            <m:dPr>
                              <m:begChr m:val="‖"/>
                              <m:endChr m:val="‖"/>
                              <m:ctrlPr>
                                <a:rPr lang="en-US" sz="200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𝐴</m:t>
                              </m:r>
                              <m:r>
                                <a:rPr lang="en-US" sz="2000" b="0" i="1" smtClean="0">
                                  <a:latin typeface="Cambria Math" panose="02040503050406030204" pitchFamily="18" charset="0"/>
                                  <a:cs typeface="Times New Roman" panose="02020603050405020304" pitchFamily="18" charset="0"/>
                                </a:rPr>
                                <m:t>−</m:t>
                              </m:r>
                              <m:sSub>
                                <m:sSubPr>
                                  <m:ctrlPr>
                                    <a:rPr lang="en-US" sz="2000" b="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𝐴</m:t>
                                  </m:r>
                                </m:e>
                                <m:sub>
                                  <m:r>
                                    <a:rPr lang="en-US" sz="2000" b="0" i="1" smtClean="0">
                                      <a:latin typeface="Cambria Math" panose="02040503050406030204" pitchFamily="18" charset="0"/>
                                      <a:cs typeface="Times New Roman" panose="02020603050405020304" pitchFamily="18" charset="0"/>
                                    </a:rPr>
                                    <m:t>𝑘</m:t>
                                  </m:r>
                                </m:sub>
                              </m:sSub>
                            </m:e>
                          </m:d>
                        </m:e>
                        <m:sub>
                          <m:r>
                            <a:rPr lang="en-US" sz="2000" b="0" i="1" smtClean="0">
                              <a:latin typeface="Cambria Math" panose="02040503050406030204" pitchFamily="18" charset="0"/>
                              <a:cs typeface="Times New Roman" panose="02020603050405020304" pitchFamily="18" charset="0"/>
                            </a:rPr>
                            <m:t>𝐹</m:t>
                          </m:r>
                        </m:sub>
                      </m:sSub>
                      <m:r>
                        <a:rPr lang="en-US" sz="2000" b="0" i="1" smtClean="0">
                          <a:latin typeface="Cambria Math" panose="02040503050406030204" pitchFamily="18" charset="0"/>
                          <a:cs typeface="Times New Roman" panose="02020603050405020304" pitchFamily="18" charset="0"/>
                        </a:rPr>
                        <m:t>=</m:t>
                      </m:r>
                      <m:rad>
                        <m:radPr>
                          <m:degHide m:val="on"/>
                          <m:ctrlPr>
                            <a:rPr lang="en-US" sz="2000" b="0" i="1" smtClean="0">
                              <a:latin typeface="Cambria Math" panose="02040503050406030204" pitchFamily="18" charset="0"/>
                              <a:cs typeface="Times New Roman" panose="02020603050405020304" pitchFamily="18" charset="0"/>
                            </a:rPr>
                          </m:ctrlPr>
                        </m:radPr>
                        <m:deg/>
                        <m:e>
                          <m:sSubSup>
                            <m:sSubSupPr>
                              <m:ctrlPr>
                                <a:rPr lang="en-US" sz="2000" b="0" i="1" smtClean="0">
                                  <a:latin typeface="Cambria Math" panose="02040503050406030204" pitchFamily="18" charset="0"/>
                                  <a:cs typeface="Times New Roman" panose="02020603050405020304" pitchFamily="18" charset="0"/>
                                </a:rPr>
                              </m:ctrlPr>
                            </m:sSubSup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𝜎</m:t>
                              </m:r>
                            </m:e>
                            <m:sub>
                              <m:r>
                                <a:rPr lang="en-US" sz="2000" b="0" i="1" smtClean="0">
                                  <a:latin typeface="Cambria Math" panose="02040503050406030204" pitchFamily="18" charset="0"/>
                                  <a:cs typeface="Times New Roman" panose="02020603050405020304" pitchFamily="18" charset="0"/>
                                </a:rPr>
                                <m:t>𝑘</m:t>
                              </m:r>
                              <m:r>
                                <a:rPr lang="en-US" sz="2000" b="0" i="1" smtClean="0">
                                  <a:latin typeface="Cambria Math" panose="02040503050406030204" pitchFamily="18" charset="0"/>
                                  <a:cs typeface="Times New Roman" panose="02020603050405020304" pitchFamily="18" charset="0"/>
                                </a:rPr>
                                <m:t>+1</m:t>
                              </m:r>
                            </m:sub>
                            <m:sup>
                              <m:r>
                                <a:rPr lang="en-US" sz="2000" b="0" i="1" smtClean="0">
                                  <a:latin typeface="Cambria Math" panose="02040503050406030204" pitchFamily="18" charset="0"/>
                                  <a:cs typeface="Times New Roman" panose="02020603050405020304" pitchFamily="18" charset="0"/>
                                </a:rPr>
                                <m:t>2</m:t>
                              </m:r>
                            </m:sup>
                          </m:sSubSup>
                          <m:r>
                            <a:rPr lang="en-US" sz="2000" b="0" i="1" smtClean="0">
                              <a:latin typeface="Cambria Math" panose="02040503050406030204" pitchFamily="18" charset="0"/>
                              <a:cs typeface="Times New Roman" panose="02020603050405020304" pitchFamily="18" charset="0"/>
                            </a:rPr>
                            <m:t>+</m:t>
                          </m:r>
                          <m:sSubSup>
                            <m:sSubSupPr>
                              <m:ctrlPr>
                                <a:rPr lang="en-US" sz="2000" b="0" i="1" smtClean="0">
                                  <a:latin typeface="Cambria Math" panose="02040503050406030204" pitchFamily="18" charset="0"/>
                                  <a:cs typeface="Times New Roman" panose="02020603050405020304" pitchFamily="18" charset="0"/>
                                </a:rPr>
                              </m:ctrlPr>
                            </m:sSubSup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𝜎</m:t>
                              </m:r>
                            </m:e>
                            <m:sub>
                              <m:r>
                                <a:rPr lang="en-US" sz="2000" b="0" i="1" smtClean="0">
                                  <a:latin typeface="Cambria Math" panose="02040503050406030204" pitchFamily="18" charset="0"/>
                                  <a:cs typeface="Times New Roman" panose="02020603050405020304" pitchFamily="18" charset="0"/>
                                </a:rPr>
                                <m:t>𝑘</m:t>
                              </m:r>
                              <m:r>
                                <a:rPr lang="en-US" sz="2000" b="0" i="1" smtClean="0">
                                  <a:latin typeface="Cambria Math" panose="02040503050406030204" pitchFamily="18" charset="0"/>
                                  <a:cs typeface="Times New Roman" panose="02020603050405020304" pitchFamily="18" charset="0"/>
                                </a:rPr>
                                <m:t>+2</m:t>
                              </m:r>
                            </m:sub>
                            <m:sup>
                              <m:r>
                                <a:rPr lang="en-US" sz="2000" b="0" i="1" smtClean="0">
                                  <a:latin typeface="Cambria Math" panose="02040503050406030204" pitchFamily="18" charset="0"/>
                                  <a:cs typeface="Times New Roman" panose="02020603050405020304" pitchFamily="18" charset="0"/>
                                </a:rPr>
                                <m:t>2</m:t>
                              </m:r>
                            </m:sup>
                          </m:sSubSup>
                          <m:r>
                            <a:rPr lang="en-US" sz="2000" b="0" i="1" smtClean="0">
                              <a:latin typeface="Cambria Math" panose="02040503050406030204" pitchFamily="18" charset="0"/>
                              <a:cs typeface="Times New Roman" panose="02020603050405020304" pitchFamily="18" charset="0"/>
                            </a:rPr>
                            <m:t>+…</m:t>
                          </m:r>
                        </m:e>
                      </m:rad>
                    </m:oMath>
                  </m:oMathPara>
                </a14:m>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en-IN"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4. Numerical Example</a:t>
                </a:r>
                <a:endParaRPr lang="en-IN"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en-IN" dirty="0">
                    <a:effectLst/>
                    <a:latin typeface="Times New Roman" panose="02020603050405020304" pitchFamily="18" charset="0"/>
                    <a:ea typeface="Calibri" panose="020F0502020204030204" pitchFamily="34" charset="0"/>
                  </a:rPr>
                  <a:t>Consider the matrix:</a:t>
                </a:r>
                <a:br>
                  <a:rPr lang="en-IN" dirty="0">
                    <a:effectLst/>
                    <a:latin typeface="Times New Roman" panose="02020603050405020304" pitchFamily="18" charset="0"/>
                    <a:ea typeface="Calibri" panose="020F0502020204030204" pitchFamily="34" charset="0"/>
                  </a:rPr>
                </a:br>
                <a:r>
                  <a:rPr lang="en-IN" dirty="0">
                    <a:effectLst/>
                    <a:latin typeface="Times New Roman" panose="02020603050405020304" pitchFamily="18" charset="0"/>
                    <a:ea typeface="Calibri" panose="020F0502020204030204" pitchFamily="34" charset="0"/>
                  </a:rPr>
                  <a:t>                                </a:t>
                </a:r>
                <a14:m>
                  <m:oMath xmlns:m="http://schemas.openxmlformats.org/officeDocument/2006/math">
                    <m:r>
                      <a:rPr lang="en-IN" i="1">
                        <a:effectLst/>
                        <a:latin typeface="Cambria Math" panose="02040503050406030204" pitchFamily="18" charset="0"/>
                        <a:ea typeface="Calibri" panose="020F0502020204030204" pitchFamily="34" charset="0"/>
                        <a:cs typeface="Times New Roman" panose="02020603050405020304" pitchFamily="18" charset="0"/>
                      </a:rPr>
                      <m:t>𝐴</m:t>
                    </m:r>
                    <m:r>
                      <a:rPr lang="en-IN"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i="1">
                            <a:effectLst/>
                            <a:latin typeface="Cambria Math" panose="02040503050406030204" pitchFamily="18" charset="0"/>
                            <a:cs typeface="Times New Roman" panose="02020603050405020304" pitchFamily="18" charset="0"/>
                          </a:rPr>
                        </m:ctrlPr>
                      </m:dPr>
                      <m:e>
                        <m:m>
                          <m:mPr>
                            <m:mcs>
                              <m:mc>
                                <m:mcPr>
                                  <m:count m:val="2"/>
                                  <m:mcJc m:val="center"/>
                                </m:mcPr>
                              </m:mc>
                            </m:mcs>
                            <m:ctrlPr>
                              <a:rPr lang="en-IN" i="1">
                                <a:effectLst/>
                                <a:latin typeface="Cambria Math" panose="02040503050406030204" pitchFamily="18"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5</m:t>
                              </m:r>
                            </m:e>
                            <m:e>
                              <m:r>
                                <a:rPr lang="en-IN" i="1">
                                  <a:effectLst/>
                                  <a:latin typeface="Cambria Math" panose="02040503050406030204" pitchFamily="18" charset="0"/>
                                  <a:ea typeface="Calibri" panose="020F0502020204030204" pitchFamily="34" charset="0"/>
                                  <a:cs typeface="Times New Roman" panose="02020603050405020304" pitchFamily="18" charset="0"/>
                                </a:rPr>
                                <m:t>4</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4</m:t>
                              </m:r>
                            </m:e>
                            <m:e>
                              <m:r>
                                <a:rPr lang="en-IN" i="1">
                                  <a:effectLst/>
                                  <a:latin typeface="Cambria Math" panose="02040503050406030204" pitchFamily="18" charset="0"/>
                                  <a:ea typeface="Calibri" panose="020F0502020204030204" pitchFamily="34" charset="0"/>
                                  <a:cs typeface="Times New Roman" panose="02020603050405020304" pitchFamily="18" charset="0"/>
                                </a:rPr>
                                <m:t>3</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1</m:t>
                              </m:r>
                            </m:e>
                            <m:e>
                              <m:r>
                                <a:rPr lang="en-IN"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br>
                  <a:rPr lang="en-IN" dirty="0">
                    <a:effectLst/>
                    <a:latin typeface="Times New Roman" panose="02020603050405020304" pitchFamily="18" charset="0"/>
                    <a:ea typeface="Calibri" panose="020F0502020204030204" pitchFamily="34" charset="0"/>
                  </a:rPr>
                </a:br>
                <a:br>
                  <a:rPr lang="en-IN" dirty="0">
                    <a:effectLst/>
                    <a:latin typeface="Times New Roman" panose="02020603050405020304" pitchFamily="18" charset="0"/>
                    <a:ea typeface="Calibri" panose="020F0502020204030204" pitchFamily="34" charset="0"/>
                  </a:rPr>
                </a:br>
                <a:r>
                  <a:rPr lang="en-IN" dirty="0">
                    <a:effectLst/>
                    <a:latin typeface="Times New Roman" panose="02020603050405020304" pitchFamily="18" charset="0"/>
                    <a:ea typeface="Calibri" panose="020F0502020204030204" pitchFamily="34" charset="0"/>
                  </a:rPr>
                  <a:t>Step 1: Compute SVD → A = U Σ V</a:t>
                </a:r>
                <a:r>
                  <a:rPr lang="en-IN" baseline="30000" dirty="0">
                    <a:effectLst/>
                    <a:latin typeface="Times New Roman" panose="02020603050405020304" pitchFamily="18" charset="0"/>
                    <a:ea typeface="Calibri" panose="020F0502020204030204" pitchFamily="34" charset="0"/>
                  </a:rPr>
                  <a:t>T</a:t>
                </a:r>
                <a:br>
                  <a:rPr lang="en-IN" dirty="0">
                    <a:effectLst/>
                    <a:latin typeface="Times New Roman" panose="02020603050405020304" pitchFamily="18" charset="0"/>
                    <a:ea typeface="Calibri" panose="020F0502020204030204" pitchFamily="34" charset="0"/>
                  </a:rPr>
                </a:br>
                <a:r>
                  <a:rPr lang="en-IN" dirty="0">
                    <a:effectLst/>
                    <a:latin typeface="Times New Roman" panose="02020603050405020304" pitchFamily="18" charset="0"/>
                    <a:ea typeface="Calibri" panose="020F0502020204030204" pitchFamily="34" charset="0"/>
                  </a:rPr>
                  <a:t>Suppose      Σ = </a:t>
                </a:r>
                <a14:m>
                  <m:oMath xmlns:m="http://schemas.openxmlformats.org/officeDocument/2006/math">
                    <m:d>
                      <m:dPr>
                        <m:begChr m:val="["/>
                        <m:endChr m:val="]"/>
                        <m:ctrlPr>
                          <a:rPr lang="en-IN" i="1">
                            <a:effectLst/>
                            <a:latin typeface="Cambria Math" panose="02040503050406030204" pitchFamily="18" charset="0"/>
                            <a:cs typeface="Times New Roman" panose="02020603050405020304" pitchFamily="18" charset="0"/>
                          </a:rPr>
                        </m:ctrlPr>
                      </m:dPr>
                      <m:e>
                        <m:m>
                          <m:mPr>
                            <m:mcs>
                              <m:mc>
                                <m:mcPr>
                                  <m:count m:val="2"/>
                                  <m:mcJc m:val="center"/>
                                </m:mcPr>
                              </m:mc>
                            </m:mcs>
                            <m:ctrlPr>
                              <a:rPr lang="en-IN" i="1">
                                <a:effectLst/>
                                <a:latin typeface="Cambria Math" panose="02040503050406030204" pitchFamily="18"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9.01</m:t>
                              </m:r>
                            </m:e>
                            <m:e>
                              <m:r>
                                <a:rPr lang="en-IN" i="1">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0</m:t>
                              </m:r>
                            </m:e>
                            <m:e>
                              <m:r>
                                <a:rPr lang="en-IN" i="1">
                                  <a:effectLst/>
                                  <a:latin typeface="Cambria Math" panose="02040503050406030204" pitchFamily="18" charset="0"/>
                                  <a:ea typeface="Calibri" panose="020F0502020204030204" pitchFamily="34" charset="0"/>
                                  <a:cs typeface="Times New Roman" panose="02020603050405020304" pitchFamily="18" charset="0"/>
                                </a:rPr>
                                <m:t>0.63</m:t>
                              </m:r>
                            </m:e>
                          </m:mr>
                        </m:m>
                      </m:e>
                    </m:d>
                  </m:oMath>
                </a14:m>
                <a:br>
                  <a:rPr lang="en-IN" dirty="0">
                    <a:effectLst/>
                    <a:latin typeface="Times New Roman" panose="02020603050405020304" pitchFamily="18" charset="0"/>
                    <a:ea typeface="Calibri" panose="020F0502020204030204" pitchFamily="34" charset="0"/>
                  </a:rPr>
                </a:br>
                <a:endParaRPr lang="en-IN" dirty="0"/>
              </a:p>
            </p:txBody>
          </p:sp>
        </mc:Choice>
        <mc:Fallback>
          <p:sp>
            <p:nvSpPr>
              <p:cNvPr id="6" name="Rectangle 5"/>
              <p:cNvSpPr>
                <a:spLocks noRot="1" noChangeAspect="1" noMove="1" noResize="1" noEditPoints="1" noAdjustHandles="1" noChangeArrowheads="1" noChangeShapeType="1" noTextEdit="1"/>
              </p:cNvSpPr>
              <p:nvPr/>
            </p:nvSpPr>
            <p:spPr>
              <a:xfrm>
                <a:off x="129396" y="224639"/>
                <a:ext cx="11887200" cy="5212581"/>
              </a:xfrm>
              <a:prstGeom prst="rect">
                <a:avLst/>
              </a:prstGeom>
              <a:blipFill>
                <a:blip r:embed="rId2"/>
                <a:stretch>
                  <a:fillRect l="-410" t="-702"/>
                </a:stretch>
              </a:blipFill>
            </p:spPr>
            <p:txBody>
              <a:bodyPr/>
              <a:lstStyle/>
              <a:p>
                <a:r>
                  <a:rPr lang="en-US">
                    <a:noFill/>
                  </a:rPr>
                  <a:t> </a:t>
                </a:r>
              </a:p>
            </p:txBody>
          </p:sp>
        </mc:Fallback>
      </mc:AlternateContent>
    </p:spTree>
    <p:extLst>
      <p:ext uri="{BB962C8B-B14F-4D97-AF65-F5344CB8AC3E}">
        <p14:creationId xmlns:p14="http://schemas.microsoft.com/office/powerpoint/2010/main" val="11537567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139</a:t>
            </a:fld>
            <a:endParaRPr lang="en-IN"/>
          </a:p>
        </p:txBody>
      </p:sp>
      <mc:AlternateContent xmlns:mc="http://schemas.openxmlformats.org/markup-compatibility/2006" xmlns:a14="http://schemas.microsoft.com/office/drawing/2010/main">
        <mc:Choice Requires="a14">
          <p:sp>
            <p:nvSpPr>
              <p:cNvPr id="5" name="Rectangle 4"/>
              <p:cNvSpPr/>
              <p:nvPr/>
            </p:nvSpPr>
            <p:spPr>
              <a:xfrm>
                <a:off x="120770" y="216583"/>
                <a:ext cx="11982090" cy="5127686"/>
              </a:xfrm>
              <a:prstGeom prst="rect">
                <a:avLst/>
              </a:prstGeom>
            </p:spPr>
            <p:txBody>
              <a:bodyPr wrap="square">
                <a:spAutoFit/>
              </a:bodyPr>
              <a:lstStyle/>
              <a:p>
                <a:pPr>
                  <a:lnSpc>
                    <a:spcPct val="107000"/>
                  </a:lnSpc>
                  <a:spcAft>
                    <a:spcPts val="80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Step 2: Rank-1 Approximation</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Keep the top singular value (σ1=9.01):</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Σ</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sub>
                    </m:sSub>
                    <m:sSubSup>
                      <m:sSub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IN" sz="2000" i="1">
                            <a:effectLst/>
                            <a:latin typeface="Cambria Math" panose="02040503050406030204" pitchFamily="18" charset="0"/>
                            <a:ea typeface="Calibri" panose="020F0502020204030204" pitchFamily="34" charset="0"/>
                            <a:cs typeface="Times New Roman" panose="02020603050405020304" pitchFamily="18" charset="0"/>
                          </a:rPr>
                          <m:t>𝑇</m:t>
                        </m:r>
                      </m:sup>
                    </m:sSubSup>
                  </m:oMath>
                </a14:m>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This gives:</a:t>
                </a: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4.83</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3.74</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3.78</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2.93</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1.26</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0.98</m:t>
                              </m:r>
                            </m:e>
                          </m:mr>
                        </m:m>
                      </m:e>
                    </m:d>
                  </m:oMath>
                </a14:m>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This low-rank matrix approximates A while removing smaller variations.</a:t>
                </a:r>
              </a:p>
              <a:p>
                <a:pPr>
                  <a:lnSpc>
                    <a:spcPct val="107000"/>
                  </a:lnSpc>
                  <a:spcBef>
                    <a:spcPts val="200"/>
                  </a:spcBef>
                  <a:spcAft>
                    <a:spcPts val="0"/>
                  </a:spcAft>
                </a:pPr>
                <a:r>
                  <a:rPr lang="en-IN" sz="20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5. Applications in AI/ML</a:t>
                </a: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Recommender Systems: Predict missing ratings (user-item matrices)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Image Compression: Store only top singular values (reduce file size)</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Noise Reduction: Remove small singular values to denoise data</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Feature Extraction: Latent factor analysis for clustering/classification</a:t>
                </a:r>
              </a:p>
            </p:txBody>
          </p:sp>
        </mc:Choice>
        <mc:Fallback xmlns="">
          <p:sp>
            <p:nvSpPr>
              <p:cNvPr id="5" name="Rectangle 4"/>
              <p:cNvSpPr>
                <a:spLocks noRot="1" noChangeAspect="1" noMove="1" noResize="1" noEditPoints="1" noAdjustHandles="1" noChangeArrowheads="1" noChangeShapeType="1" noTextEdit="1"/>
              </p:cNvSpPr>
              <p:nvPr/>
            </p:nvSpPr>
            <p:spPr>
              <a:xfrm>
                <a:off x="120770" y="216583"/>
                <a:ext cx="11982090" cy="5127686"/>
              </a:xfrm>
              <a:prstGeom prst="rect">
                <a:avLst/>
              </a:prstGeom>
              <a:blipFill rotWithShape="0">
                <a:blip r:embed="rId2"/>
                <a:stretch>
                  <a:fillRect l="-560" t="-713" b="-1189"/>
                </a:stretch>
              </a:blipFill>
            </p:spPr>
            <p:txBody>
              <a:bodyPr/>
              <a:lstStyle/>
              <a:p>
                <a:r>
                  <a:rPr lang="en-IN">
                    <a:noFill/>
                  </a:rPr>
                  <a:t> </a:t>
                </a:r>
              </a:p>
            </p:txBody>
          </p:sp>
        </mc:Fallback>
      </mc:AlternateContent>
    </p:spTree>
    <p:extLst>
      <p:ext uri="{BB962C8B-B14F-4D97-AF65-F5344CB8AC3E}">
        <p14:creationId xmlns:p14="http://schemas.microsoft.com/office/powerpoint/2010/main" val="134383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14</a:t>
            </a:fld>
            <a:endParaRPr lang="en-IN"/>
          </a:p>
        </p:txBody>
      </p:sp>
      <mc:AlternateContent xmlns:mc="http://schemas.openxmlformats.org/markup-compatibility/2006" xmlns:a14="http://schemas.microsoft.com/office/drawing/2010/main">
        <mc:Choice Requires="a14">
          <p:sp>
            <p:nvSpPr>
              <p:cNvPr id="5" name="Rectangle 4"/>
              <p:cNvSpPr/>
              <p:nvPr/>
            </p:nvSpPr>
            <p:spPr>
              <a:xfrm>
                <a:off x="327803" y="198844"/>
                <a:ext cx="11628407" cy="6081601"/>
              </a:xfrm>
              <a:prstGeom prst="rect">
                <a:avLst/>
              </a:prstGeom>
            </p:spPr>
            <p:txBody>
              <a:bodyPr wrap="square">
                <a:spAutoFit/>
              </a:bodyPr>
              <a:lstStyle/>
              <a:p>
                <a:pPr>
                  <a:spcAft>
                    <a:spcPts val="800"/>
                  </a:spcAft>
                </a:pPr>
                <a:r>
                  <a:rPr lang="en-I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Example 3: Natural Numbers under Addition</a:t>
                </a:r>
                <a:endPar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Set:</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N ={1, 2, 3,...}</a:t>
                </a:r>
              </a:p>
              <a:p>
                <a:pPr marL="342900" lvl="0" indent="-342900">
                  <a:spcAft>
                    <a:spcPts val="800"/>
                  </a:spcAft>
                  <a:buSzPts val="1000"/>
                  <a:buFont typeface="Symbol" panose="05050102010706020507" pitchFamily="18" charset="2"/>
                  <a:buChar char=""/>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Operation:</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Addition +</a:t>
                </a:r>
              </a:p>
              <a:p>
                <a:pPr>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Why it's not a group:</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No identity</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There is no 0∈N</a:t>
                </a:r>
              </a:p>
              <a:p>
                <a:pPr marL="342900" lvl="0" indent="-342900">
                  <a:spcAft>
                    <a:spcPts val="800"/>
                  </a:spcAft>
                  <a:buSzPts val="1000"/>
                  <a:buFont typeface="Symbol" panose="05050102010706020507" pitchFamily="18" charset="2"/>
                  <a:buChar char=""/>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No inverse</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2 has no additive inverse in N</a:t>
                </a:r>
              </a:p>
              <a:p>
                <a:pPr>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So it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fails</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the identity and inverse properties. Hence it is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not a group</a:t>
                </a:r>
              </a:p>
              <a:p>
                <a:pPr>
                  <a:spcAft>
                    <a:spcPts val="800"/>
                  </a:spcAft>
                </a:pPr>
                <a:endParaRPr lang="en-IN" sz="6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Example 4: A 2×2 Matrices (including non-invertible ones) under Multiplication</a:t>
                </a:r>
                <a:endParaRPr lang="en-IN" sz="2400" dirty="0">
                  <a:latin typeface="Times New Roman" panose="02020603050405020304" pitchFamily="18" charset="0"/>
                  <a:cs typeface="Times New Roman" panose="02020603050405020304" pitchFamily="18" charset="0"/>
                </a:endParaRPr>
              </a:p>
              <a:p>
                <a:pPr lvl="0"/>
                <a:r>
                  <a:rPr lang="en-IN" sz="2400" b="1" dirty="0">
                    <a:latin typeface="Times New Roman" panose="02020603050405020304" pitchFamily="18" charset="0"/>
                    <a:cs typeface="Times New Roman" panose="02020603050405020304" pitchFamily="18" charset="0"/>
                  </a:rPr>
                  <a:t>Set:</a:t>
                </a:r>
                <a:r>
                  <a:rPr lang="en-IN" sz="2400" dirty="0">
                    <a:latin typeface="Times New Roman" panose="02020603050405020304" pitchFamily="18" charset="0"/>
                    <a:cs typeface="Times New Roman" panose="02020603050405020304" pitchFamily="18" charset="0"/>
                  </a:rPr>
                  <a:t> All 2×2 real matrices</a:t>
                </a:r>
              </a:p>
              <a:p>
                <a:pPr lvl="0"/>
                <a:r>
                  <a:rPr lang="en-IN" sz="2400" b="1" dirty="0">
                    <a:latin typeface="Times New Roman" panose="02020603050405020304" pitchFamily="18" charset="0"/>
                    <a:cs typeface="Times New Roman" panose="02020603050405020304" pitchFamily="18" charset="0"/>
                  </a:rPr>
                  <a:t>Operation:</a:t>
                </a:r>
                <a:r>
                  <a:rPr lang="en-IN" sz="2400" dirty="0">
                    <a:latin typeface="Times New Roman" panose="02020603050405020304" pitchFamily="18" charset="0"/>
                    <a:cs typeface="Times New Roman" panose="02020603050405020304" pitchFamily="18" charset="0"/>
                  </a:rPr>
                  <a:t> Matrix multiplication</a:t>
                </a:r>
              </a:p>
              <a:p>
                <a:r>
                  <a:rPr lang="en-IN" sz="2400" b="1" dirty="0">
                    <a:latin typeface="Times New Roman" panose="02020603050405020304" pitchFamily="18" charset="0"/>
                    <a:cs typeface="Times New Roman" panose="02020603050405020304" pitchFamily="18" charset="0"/>
                  </a:rPr>
                  <a:t>Why it's not a group:</a:t>
                </a:r>
                <a:endParaRPr lang="en-IN" sz="2400" dirty="0">
                  <a:latin typeface="Times New Roman" panose="02020603050405020304" pitchFamily="18" charset="0"/>
                  <a:cs typeface="Times New Roman" panose="02020603050405020304" pitchFamily="18" charset="0"/>
                </a:endParaRPr>
              </a:p>
              <a:p>
                <a:pPr lvl="0"/>
                <a:r>
                  <a:rPr lang="en-IN" sz="2400" b="1" dirty="0">
                    <a:latin typeface="Times New Roman" panose="02020603050405020304" pitchFamily="18" charset="0"/>
                    <a:cs typeface="Times New Roman" panose="02020603050405020304" pitchFamily="18" charset="0"/>
                  </a:rPr>
                  <a:t>Not all matrices have inverses</a:t>
                </a:r>
                <a:r>
                  <a:rPr lang="en-IN" sz="2400" dirty="0">
                    <a:latin typeface="Times New Roman" panose="02020603050405020304" pitchFamily="18" charset="0"/>
                    <a:cs typeface="Times New Roman" panose="02020603050405020304" pitchFamily="18" charset="0"/>
                  </a:rPr>
                  <a:t> (e.g., singular matrices like </a:t>
                </a:r>
                <a14:m>
                  <m:oMath xmlns:m="http://schemas.openxmlformats.org/officeDocument/2006/math">
                    <m:d>
                      <m:dPr>
                        <m:begChr m:val="["/>
                        <m:endChr m:val="]"/>
                        <m:ctrlPr>
                          <a:rPr lang="en-IN" sz="2400" i="1">
                            <a:latin typeface="Cambria Math" panose="02040503050406030204" pitchFamily="18" charset="0"/>
                          </a:rPr>
                        </m:ctrlPr>
                      </m:dPr>
                      <m:e>
                        <m:m>
                          <m:mPr>
                            <m:mcs>
                              <m:mc>
                                <m:mcPr>
                                  <m:count m:val="2"/>
                                  <m:mcJc m:val="center"/>
                                </m:mcPr>
                              </m:mc>
                            </m:mcs>
                            <m:ctrlPr>
                              <a:rPr lang="en-IN" sz="2400" i="1">
                                <a:latin typeface="Cambria Math" panose="02040503050406030204" pitchFamily="18" charset="0"/>
                              </a:rPr>
                            </m:ctrlPr>
                          </m:mPr>
                          <m:mr>
                            <m:e>
                              <m:r>
                                <a:rPr lang="en-IN" sz="2400" i="1">
                                  <a:latin typeface="Cambria Math" panose="02040503050406030204" pitchFamily="18" charset="0"/>
                                </a:rPr>
                                <m:t>1</m:t>
                              </m:r>
                            </m:e>
                            <m:e>
                              <m:r>
                                <a:rPr lang="en-IN" sz="2400" i="1">
                                  <a:latin typeface="Cambria Math" panose="02040503050406030204" pitchFamily="18" charset="0"/>
                                </a:rPr>
                                <m:t>2</m:t>
                              </m:r>
                            </m:e>
                          </m:mr>
                          <m:mr>
                            <m:e>
                              <m:r>
                                <a:rPr lang="en-IN" sz="2400" i="1">
                                  <a:latin typeface="Cambria Math" panose="02040503050406030204" pitchFamily="18" charset="0"/>
                                </a:rPr>
                                <m:t>2</m:t>
                              </m:r>
                            </m:e>
                            <m:e>
                              <m:r>
                                <a:rPr lang="en-IN" sz="2400" i="1">
                                  <a:latin typeface="Cambria Math" panose="02040503050406030204" pitchFamily="18" charset="0"/>
                                </a:rPr>
                                <m:t>4</m:t>
                              </m:r>
                            </m:e>
                          </m:mr>
                        </m:m>
                      </m:e>
                    </m:d>
                  </m:oMath>
                </a14:m>
                <a:r>
                  <a:rPr lang="en-IN" sz="2400" dirty="0">
                    <a:latin typeface="Times New Roman" panose="02020603050405020304" pitchFamily="18" charset="0"/>
                    <a:cs typeface="Times New Roman" panose="02020603050405020304" pitchFamily="18" charset="0"/>
                  </a:rPr>
                  <a:t>)</a:t>
                </a:r>
              </a:p>
              <a:p>
                <a:pPr lvl="0"/>
                <a:r>
                  <a:rPr lang="en-IN" sz="2400" dirty="0">
                    <a:latin typeface="Times New Roman" panose="02020603050405020304" pitchFamily="18" charset="0"/>
                    <a:cs typeface="Times New Roman" panose="02020603050405020304" pitchFamily="18" charset="0"/>
                  </a:rPr>
                  <a:t>Hence, inverse property fails</a:t>
                </a:r>
              </a:p>
            </p:txBody>
          </p:sp>
        </mc:Choice>
        <mc:Fallback xmlns="">
          <p:sp>
            <p:nvSpPr>
              <p:cNvPr id="5" name="Rectangle 4"/>
              <p:cNvSpPr>
                <a:spLocks noRot="1" noChangeAspect="1" noMove="1" noResize="1" noEditPoints="1" noAdjustHandles="1" noChangeArrowheads="1" noChangeShapeType="1" noTextEdit="1"/>
              </p:cNvSpPr>
              <p:nvPr/>
            </p:nvSpPr>
            <p:spPr>
              <a:xfrm>
                <a:off x="327803" y="198844"/>
                <a:ext cx="11628407" cy="6081601"/>
              </a:xfrm>
              <a:prstGeom prst="rect">
                <a:avLst/>
              </a:prstGeom>
              <a:blipFill>
                <a:blip r:embed="rId2"/>
                <a:stretch>
                  <a:fillRect l="-1101" t="-1103" b="-1906"/>
                </a:stretch>
              </a:blipFill>
            </p:spPr>
            <p:txBody>
              <a:bodyPr/>
              <a:lstStyle/>
              <a:p>
                <a:r>
                  <a:rPr lang="en-US">
                    <a:noFill/>
                  </a:rPr>
                  <a:t> </a:t>
                </a:r>
              </a:p>
            </p:txBody>
          </p:sp>
        </mc:Fallback>
      </mc:AlternateContent>
    </p:spTree>
    <p:extLst>
      <p:ext uri="{BB962C8B-B14F-4D97-AF65-F5344CB8AC3E}">
        <p14:creationId xmlns:p14="http://schemas.microsoft.com/office/powerpoint/2010/main" val="23187951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140</a:t>
            </a:fld>
            <a:endParaRPr lang="en-IN"/>
          </a:p>
        </p:txBody>
      </p:sp>
      <p:sp>
        <p:nvSpPr>
          <p:cNvPr id="5" name="Rectangle 4"/>
          <p:cNvSpPr/>
          <p:nvPr/>
        </p:nvSpPr>
        <p:spPr>
          <a:xfrm>
            <a:off x="103517" y="91163"/>
            <a:ext cx="11964838" cy="5981574"/>
          </a:xfrm>
          <a:prstGeom prst="rect">
            <a:avLst/>
          </a:prstGeom>
        </p:spPr>
        <p:txBody>
          <a:bodyPr wrap="square">
            <a:spAutoFit/>
          </a:bodyPr>
          <a:lstStyle/>
          <a:p>
            <a:pPr algn="ctr">
              <a:lnSpc>
                <a:spcPct val="115000"/>
              </a:lnSpc>
              <a:spcBef>
                <a:spcPts val="2400"/>
              </a:spcBef>
              <a:spcAft>
                <a:spcPts val="0"/>
              </a:spcAft>
            </a:pP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Matrix Approximation using SVD </a:t>
            </a:r>
            <a:endParaRPr lang="en-IN"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1: Image Compression using SVD </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You are given a grayscale image represented as a 50 × 50 pixel intensity matrix A.</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1. Compute the SVD of A as A = U Σ V</a:t>
            </a:r>
            <a:r>
              <a:rPr lang="en-IN" sz="2400" baseline="30000" dirty="0">
                <a:latin typeface="Times New Roman" panose="02020603050405020304" pitchFamily="18" charset="0"/>
                <a:ea typeface="Calibri" panose="020F0502020204030204" pitchFamily="34" charset="0"/>
                <a:cs typeface="Times New Roman" panose="02020603050405020304" pitchFamily="18" charset="0"/>
              </a:rPr>
              <a:t>T</a:t>
            </a:r>
            <a:r>
              <a:rPr lang="en-IN" sz="2400" dirty="0">
                <a:latin typeface="Times New Roman" panose="02020603050405020304" pitchFamily="18" charset="0"/>
                <a:ea typeface="Calibri" panose="020F0502020204030204" pitchFamily="34" charset="0"/>
                <a:cs typeface="Times New Roman" panose="02020603050405020304" pitchFamily="18" charset="0"/>
              </a:rPr>
              <a:t>.</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2. Construct a rank-10 approximation A₁₀ by retaining only the top 10 singular values.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3. Calculate the </a:t>
            </a:r>
            <a:r>
              <a:rPr lang="en-IN" sz="2400" dirty="0" err="1">
                <a:latin typeface="Times New Roman" panose="02020603050405020304" pitchFamily="18" charset="0"/>
                <a:ea typeface="Calibri" panose="020F0502020204030204" pitchFamily="34" charset="0"/>
                <a:cs typeface="Times New Roman" panose="02020603050405020304" pitchFamily="18" charset="0"/>
              </a:rPr>
              <a:t>Frobenius</a:t>
            </a:r>
            <a:r>
              <a:rPr lang="en-IN" sz="2400" dirty="0">
                <a:latin typeface="Times New Roman" panose="02020603050405020304" pitchFamily="18" charset="0"/>
                <a:ea typeface="Calibri" panose="020F0502020204030204" pitchFamily="34" charset="0"/>
                <a:cs typeface="Times New Roman" panose="02020603050405020304" pitchFamily="18" charset="0"/>
              </a:rPr>
              <a:t> norm error ||A - A₁₀||</a:t>
            </a:r>
            <a:r>
              <a:rPr lang="en-IN" sz="2400" baseline="-25000" dirty="0">
                <a:latin typeface="Times New Roman" panose="02020603050405020304" pitchFamily="18" charset="0"/>
                <a:ea typeface="Calibri" panose="020F0502020204030204" pitchFamily="34" charset="0"/>
                <a:cs typeface="Times New Roman" panose="02020603050405020304" pitchFamily="18" charset="0"/>
              </a:rPr>
              <a:t>F</a:t>
            </a:r>
            <a:r>
              <a:rPr lang="en-IN" sz="2400" dirty="0">
                <a:latin typeface="Times New Roman" panose="02020603050405020304" pitchFamily="18" charset="0"/>
                <a:ea typeface="Calibri" panose="020F0502020204030204" pitchFamily="34" charset="0"/>
                <a:cs typeface="Times New Roman" panose="02020603050405020304" pitchFamily="18" charset="0"/>
              </a:rPr>
              <a:t>.</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4. Explain how reducing rank affects image storage and quality in ML applications.</a:t>
            </a:r>
          </a:p>
          <a:p>
            <a:pPr>
              <a:lnSpc>
                <a:spcPct val="107000"/>
              </a:lnSpc>
              <a:spcAft>
                <a:spcPts val="800"/>
              </a:spcAft>
            </a:pP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2: Latent Semantic Analysis (LSA) in NLP using SVD </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Consider a term-document matrix A of size 6 × 5 (terms vs. documents) in an NLP task.</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1. Perform SVD on A and approximate it using a rank-2 approximation A₂.</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2. Interpret how A₂ captures the latent semantic structure.</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3. Explain how such low-rank approximations are used in information retrieval or topic modelling in ML.</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38478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141</a:t>
            </a:fld>
            <a:endParaRPr lang="en-IN"/>
          </a:p>
        </p:txBody>
      </p:sp>
      <p:sp>
        <p:nvSpPr>
          <p:cNvPr id="5" name="Rectangle 4"/>
          <p:cNvSpPr/>
          <p:nvPr/>
        </p:nvSpPr>
        <p:spPr>
          <a:xfrm>
            <a:off x="103517" y="71954"/>
            <a:ext cx="11938958" cy="5038623"/>
          </a:xfrm>
          <a:prstGeom prst="rect">
            <a:avLst/>
          </a:prstGeom>
        </p:spPr>
        <p:txBody>
          <a:bodyPr wrap="square">
            <a:spAutoFit/>
          </a:bodyPr>
          <a:lstStyle/>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3: Collaborative Filtering in Recommender Systems </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A user-item rating matrix R of size 8 × 6 is sparse, with missing ratings to be predicted.</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1. Apply SVD-based low-rank matrix approximation Rₖ (for k=3) to reconstruct missing values.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2. Compute the predicted rating for a user-item pair (e.g., User 4, Item 5).</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3. Discuss why low-rank structure is justified in recommender systems.</a:t>
            </a:r>
          </a:p>
          <a:p>
            <a:pPr>
              <a:lnSpc>
                <a:spcPct val="107000"/>
              </a:lnSpc>
              <a:spcAft>
                <a:spcPts val="800"/>
              </a:spcAft>
            </a:pP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4: Dimensionality Reduction in ML via SVD </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You are given a data matrix X ∈ ℝ</a:t>
            </a:r>
            <a:r>
              <a:rPr lang="en-IN" sz="2400" baseline="30000" dirty="0">
                <a:latin typeface="Times New Roman" panose="02020603050405020304" pitchFamily="18" charset="0"/>
                <a:ea typeface="Calibri" panose="020F0502020204030204" pitchFamily="34" charset="0"/>
                <a:cs typeface="Times New Roman" panose="02020603050405020304" pitchFamily="18" charset="0"/>
              </a:rPr>
              <a:t>(100 × 20)</a:t>
            </a:r>
            <a:r>
              <a:rPr lang="en-IN" sz="2400" dirty="0">
                <a:latin typeface="Times New Roman" panose="02020603050405020304" pitchFamily="18" charset="0"/>
                <a:ea typeface="Calibri" panose="020F0502020204030204" pitchFamily="34" charset="0"/>
                <a:cs typeface="Times New Roman" panose="02020603050405020304" pitchFamily="18" charset="0"/>
              </a:rPr>
              <a:t> (100 samples, 20 features).</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1. Standardize X and compute its SVD.</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2. Construct a rank-5 approximation X₅ to reduce feature dimensionality.</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3. Show mathematically how X₅ approximates PCA projection.</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4. Explain how this aids in overfitting reduction in ML models.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1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15</a:t>
            </a:fld>
            <a:endParaRPr lang="en-IN"/>
          </a:p>
        </p:txBody>
      </p:sp>
      <p:sp>
        <p:nvSpPr>
          <p:cNvPr id="5" name="Rectangle 4"/>
          <p:cNvSpPr/>
          <p:nvPr/>
        </p:nvSpPr>
        <p:spPr>
          <a:xfrm>
            <a:off x="267419" y="341208"/>
            <a:ext cx="11602528" cy="5465150"/>
          </a:xfrm>
          <a:prstGeom prst="rect">
            <a:avLst/>
          </a:prstGeom>
        </p:spPr>
        <p:txBody>
          <a:bodyPr wrap="square">
            <a:spAutoFit/>
          </a:bodyPr>
          <a:lstStyle/>
          <a:p>
            <a:pPr algn="just">
              <a:lnSpc>
                <a:spcPct val="107000"/>
              </a:lnSpc>
              <a:spcAft>
                <a:spcPts val="800"/>
              </a:spcAft>
            </a:pPr>
            <a:r>
              <a:rPr lang="en-I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What is R</a:t>
            </a:r>
            <a:r>
              <a:rPr lang="en-IN" sz="2800" b="1"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I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(Read as “R to the power n”)?</a:t>
            </a:r>
            <a:endPar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Definition:</a:t>
            </a:r>
            <a:endParaRPr lang="en-I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R</a:t>
            </a:r>
            <a:r>
              <a:rPr lang="en-IN" sz="2400" baseline="30000" dirty="0">
                <a:effectLst/>
                <a:latin typeface="Times New Roman" panose="02020603050405020304" pitchFamily="18" charset="0"/>
                <a:ea typeface="Calibri" panose="020F0502020204030204" pitchFamily="34" charset="0"/>
                <a:cs typeface="Times New Roman" panose="02020603050405020304" pitchFamily="18" charset="0"/>
              </a:rPr>
              <a:t>n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{x⃗ = (x</a:t>
            </a:r>
            <a:r>
              <a:rPr lang="en-IN" sz="24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x</a:t>
            </a:r>
            <a:r>
              <a:rPr lang="en-IN"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400"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IN" sz="2400" baseline="-25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 x</a:t>
            </a:r>
            <a:r>
              <a:rPr lang="en-IN" sz="2400" baseline="-25000" dirty="0">
                <a:effectLst/>
                <a:latin typeface="Times New Roman" panose="02020603050405020304" pitchFamily="18" charset="0"/>
                <a:ea typeface="Calibri" panose="020F0502020204030204" pitchFamily="34" charset="0"/>
                <a:cs typeface="Times New Roman" panose="02020603050405020304" pitchFamily="18" charset="0"/>
              </a:rPr>
              <a:t>i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R for </a:t>
            </a:r>
            <a:r>
              <a:rPr lang="en-IN" sz="24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 1, 2,…..., n} </a:t>
            </a:r>
          </a:p>
          <a:p>
            <a:pPr algn="just">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It is the set of all ordered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n-tuples</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of real numbers.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Each element is a vector of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n real numbers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It forms an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n-dimensional real vector space</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Examples: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tabLst>
                <a:tab pos="457200" algn="l"/>
              </a:tabLs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R</a:t>
            </a:r>
            <a:r>
              <a:rPr lang="en-IN" sz="24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Real line → Scalars like (2), (5.7)</a:t>
            </a:r>
          </a:p>
          <a:p>
            <a:pPr marL="342900" lvl="0" indent="-342900" algn="just">
              <a:lnSpc>
                <a:spcPct val="107000"/>
              </a:lnSpc>
              <a:spcAft>
                <a:spcPts val="800"/>
              </a:spcAft>
              <a:tabLst>
                <a:tab pos="457200" algn="l"/>
              </a:tabLs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R</a:t>
            </a:r>
            <a:r>
              <a:rPr lang="en-IN"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2D plane → Vectors like (1, 3), (−2, 0)</a:t>
            </a:r>
          </a:p>
          <a:p>
            <a:pPr marL="342900" lvl="0" indent="-342900" algn="just">
              <a:lnSpc>
                <a:spcPct val="107000"/>
              </a:lnSpc>
              <a:spcAft>
                <a:spcPts val="800"/>
              </a:spcAft>
              <a:tabLst>
                <a:tab pos="457200" algn="l"/>
              </a:tabLs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R</a:t>
            </a:r>
            <a:r>
              <a:rPr lang="en-IN" sz="2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3D space → Vectors like (4,−1,7)</a:t>
            </a:r>
          </a:p>
          <a:p>
            <a:pPr marL="342900" lvl="0" indent="-342900" algn="just">
              <a:lnSpc>
                <a:spcPct val="107000"/>
              </a:lnSpc>
              <a:spcAft>
                <a:spcPts val="800"/>
              </a:spcAft>
              <a:tabLst>
                <a:tab pos="457200" algn="l"/>
              </a:tabLs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R</a:t>
            </a:r>
            <a:r>
              <a:rPr lang="en-IN" sz="2400" baseline="30000" dirty="0">
                <a:effectLst/>
                <a:latin typeface="Times New Roman" panose="02020603050405020304" pitchFamily="18" charset="0"/>
                <a:ea typeface="Calibri" panose="020F0502020204030204" pitchFamily="34" charset="0"/>
                <a:cs typeface="Times New Roman" panose="02020603050405020304" pitchFamily="18" charset="0"/>
              </a:rPr>
              <a:t>100</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100-dimensional space. Used in ML/AI for high-dimensional feature vectors</a:t>
            </a:r>
          </a:p>
        </p:txBody>
      </p:sp>
    </p:spTree>
    <p:extLst>
      <p:ext uri="{BB962C8B-B14F-4D97-AF65-F5344CB8AC3E}">
        <p14:creationId xmlns:p14="http://schemas.microsoft.com/office/powerpoint/2010/main" val="4032855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16</a:t>
            </a:fld>
            <a:endParaRPr lang="en-IN"/>
          </a:p>
        </p:txBody>
      </p:sp>
      <p:sp>
        <p:nvSpPr>
          <p:cNvPr id="5" name="Rectangle 4"/>
          <p:cNvSpPr/>
          <p:nvPr/>
        </p:nvSpPr>
        <p:spPr>
          <a:xfrm>
            <a:off x="284672" y="239188"/>
            <a:ext cx="11619781" cy="4266937"/>
          </a:xfrm>
          <a:prstGeom prst="rect">
            <a:avLst/>
          </a:prstGeom>
        </p:spPr>
        <p:txBody>
          <a:bodyPr wrap="square">
            <a:spAutoFit/>
          </a:bodyPr>
          <a:lstStyle/>
          <a:p>
            <a:pPr marL="342900" lvl="0" indent="-342900">
              <a:lnSpc>
                <a:spcPct val="107000"/>
              </a:lnSpc>
              <a:spcAft>
                <a:spcPts val="0"/>
              </a:spcAft>
              <a:tabLst>
                <a:tab pos="457200" algn="l"/>
              </a:tabLst>
            </a:pPr>
            <a:r>
              <a:rPr lang="en-I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What is a Vector Space:</a:t>
            </a:r>
            <a:endParaRPr lang="en-IN"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IN" sz="2800" b="1" dirty="0">
                <a:effectLst/>
                <a:latin typeface="Times New Roman" panose="02020603050405020304" pitchFamily="18" charset="0"/>
                <a:ea typeface="Calibri" panose="020F0502020204030204" pitchFamily="34" charset="0"/>
                <a:cs typeface="Times New Roman" panose="02020603050405020304" pitchFamily="18" charset="0"/>
              </a:rPr>
              <a:t>vector space</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is a set V with two operations</a:t>
            </a:r>
          </a:p>
          <a:p>
            <a:pPr>
              <a:lnSpc>
                <a:spcPct val="107000"/>
              </a:lnSpc>
              <a:spcAft>
                <a:spcPts val="800"/>
              </a:spcAft>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Let u⃗ = (u</a:t>
            </a:r>
            <a:r>
              <a:rPr lang="en-IN"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u</a:t>
            </a:r>
            <a:r>
              <a:rPr lang="en-IN"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…..u</a:t>
            </a:r>
            <a:r>
              <a:rPr lang="en-IN" sz="2800" baseline="-25000" dirty="0">
                <a:effectLst/>
                <a:latin typeface="Times New Roman" panose="02020603050405020304" pitchFamily="18" charset="0"/>
                <a:ea typeface="Calibri" panose="020F0502020204030204" pitchFamily="34" charset="0"/>
                <a:cs typeface="Times New Roman" panose="02020603050405020304" pitchFamily="18" charset="0"/>
              </a:rPr>
              <a:t>n</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v⃗ = (v</a:t>
            </a:r>
            <a:r>
              <a:rPr lang="en-IN"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v</a:t>
            </a:r>
            <a:r>
              <a:rPr lang="en-IN"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800" dirty="0" err="1">
                <a:effectLst/>
                <a:latin typeface="Times New Roman" panose="02020603050405020304" pitchFamily="18" charset="0"/>
                <a:ea typeface="Calibri" panose="020F0502020204030204" pitchFamily="34" charset="0"/>
                <a:cs typeface="Times New Roman" panose="02020603050405020304" pitchFamily="18" charset="0"/>
              </a:rPr>
              <a:t>v</a:t>
            </a:r>
            <a:r>
              <a:rPr lang="en-IN" sz="2800" baseline="-25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and a ∈ R</a:t>
            </a:r>
          </a:p>
          <a:p>
            <a:pPr marL="342900" lvl="0" indent="-342900">
              <a:lnSpc>
                <a:spcPct val="107000"/>
              </a:lnSpc>
              <a:spcAft>
                <a:spcPts val="800"/>
              </a:spcAft>
              <a:buSzPts val="1000"/>
              <a:buFont typeface="Symbol" panose="05050102010706020507" pitchFamily="18" charset="2"/>
              <a:buChar char=""/>
              <a:tabLst>
                <a:tab pos="457200" algn="l"/>
              </a:tabLst>
            </a:pPr>
            <a:r>
              <a:rPr lang="en-IN" sz="2800" b="1" dirty="0">
                <a:effectLst/>
                <a:latin typeface="Times New Roman" panose="02020603050405020304" pitchFamily="18" charset="0"/>
                <a:ea typeface="Calibri" panose="020F0502020204030204" pitchFamily="34" charset="0"/>
                <a:cs typeface="Times New Roman" panose="02020603050405020304" pitchFamily="18" charset="0"/>
              </a:rPr>
              <a:t>Addition</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u⃗ + v⃗ = (u</a:t>
            </a:r>
            <a:r>
              <a:rPr lang="en-IN" sz="2800" baseline="-25000" dirty="0">
                <a:effectLst/>
                <a:latin typeface="Times New Roman" panose="02020603050405020304" pitchFamily="18" charset="0"/>
                <a:ea typeface="Calibri" panose="020F0502020204030204" pitchFamily="34" charset="0"/>
                <a:cs typeface="Times New Roman" panose="02020603050405020304" pitchFamily="18" charset="0"/>
              </a:rPr>
              <a:t>1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v</a:t>
            </a:r>
            <a:r>
              <a:rPr lang="en-IN"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,.....,u</a:t>
            </a:r>
            <a:r>
              <a:rPr lang="en-IN" sz="2800" baseline="-25000" dirty="0">
                <a:effectLst/>
                <a:latin typeface="Times New Roman" panose="02020603050405020304" pitchFamily="18" charset="0"/>
                <a:ea typeface="Calibri" panose="020F0502020204030204" pitchFamily="34" charset="0"/>
                <a:cs typeface="Times New Roman" panose="02020603050405020304" pitchFamily="18" charset="0"/>
              </a:rPr>
              <a:t>n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dirty="0" err="1">
                <a:effectLst/>
                <a:latin typeface="Times New Roman" panose="02020603050405020304" pitchFamily="18" charset="0"/>
                <a:ea typeface="Calibri" panose="020F0502020204030204" pitchFamily="34" charset="0"/>
                <a:cs typeface="Times New Roman" panose="02020603050405020304" pitchFamily="18" charset="0"/>
              </a:rPr>
              <a:t>v</a:t>
            </a:r>
            <a:r>
              <a:rPr lang="en-IN" sz="2800" baseline="-25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en-IN" sz="2800" b="1" dirty="0">
                <a:effectLst/>
                <a:latin typeface="Times New Roman" panose="02020603050405020304" pitchFamily="18" charset="0"/>
                <a:ea typeface="Calibri" panose="020F0502020204030204" pitchFamily="34" charset="0"/>
                <a:cs typeface="Times New Roman" panose="02020603050405020304" pitchFamily="18" charset="0"/>
              </a:rPr>
              <a:t>Scalar multiplication</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au⃗=(au</a:t>
            </a:r>
            <a:r>
              <a:rPr lang="en-IN"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800" dirty="0" err="1">
                <a:effectLst/>
                <a:latin typeface="Times New Roman" panose="02020603050405020304" pitchFamily="18" charset="0"/>
                <a:ea typeface="Calibri" panose="020F0502020204030204" pitchFamily="34" charset="0"/>
                <a:cs typeface="Times New Roman" panose="02020603050405020304" pitchFamily="18" charset="0"/>
              </a:rPr>
              <a:t>au</a:t>
            </a:r>
            <a:r>
              <a:rPr lang="en-IN" sz="2800" baseline="-25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These operations must satisfy </a:t>
            </a:r>
            <a:r>
              <a:rPr lang="en-IN" sz="2800" b="1" dirty="0">
                <a:effectLst/>
                <a:latin typeface="Times New Roman" panose="02020603050405020304" pitchFamily="18" charset="0"/>
                <a:ea typeface="Calibri" panose="020F0502020204030204" pitchFamily="34" charset="0"/>
                <a:cs typeface="Times New Roman" panose="02020603050405020304" pitchFamily="18" charset="0"/>
              </a:rPr>
              <a:t>eight axioms</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(associativity, </a:t>
            </a:r>
            <a:r>
              <a:rPr lang="en-IN" sz="2800" dirty="0" err="1">
                <a:effectLst/>
                <a:latin typeface="Times New Roman" panose="02020603050405020304" pitchFamily="18" charset="0"/>
                <a:ea typeface="Calibri" panose="020F0502020204030204" pitchFamily="34" charset="0"/>
                <a:cs typeface="Times New Roman" panose="02020603050405020304" pitchFamily="18" charset="0"/>
              </a:rPr>
              <a:t>distributivity</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identity elements, inverses, etc.).</a:t>
            </a:r>
          </a:p>
          <a:p>
            <a:pPr>
              <a:lnSpc>
                <a:spcPct val="107000"/>
              </a:lnSpc>
              <a:spcAft>
                <a:spcPts val="80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024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17</a:t>
            </a:fld>
            <a:endParaRPr lang="en-IN"/>
          </a:p>
        </p:txBody>
      </p:sp>
      <mc:AlternateContent xmlns:mc="http://schemas.openxmlformats.org/markup-compatibility/2006" xmlns:a14="http://schemas.microsoft.com/office/drawing/2010/main">
        <mc:Choice Requires="a14">
          <p:sp>
            <p:nvSpPr>
              <p:cNvPr id="5" name="Rectangle 4"/>
              <p:cNvSpPr/>
              <p:nvPr/>
            </p:nvSpPr>
            <p:spPr>
              <a:xfrm>
                <a:off x="379562" y="121238"/>
                <a:ext cx="11128076" cy="6686895"/>
              </a:xfrm>
              <a:prstGeom prst="rect">
                <a:avLst/>
              </a:prstGeom>
            </p:spPr>
            <p:txBody>
              <a:bodyPr wrap="square">
                <a:spAutoFit/>
              </a:bodyPr>
              <a:lstStyle/>
              <a:p>
                <a:pPr>
                  <a:spcAft>
                    <a:spcPts val="800"/>
                  </a:spcAft>
                </a:pPr>
                <a:r>
                  <a:rPr lang="en-I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Examples of Vector Spaces</a:t>
                </a:r>
                <a:endParaRPr lang="en-I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IN" sz="2400" b="1" dirty="0">
                    <a:solidFill>
                      <a:srgbClr val="002060"/>
                    </a:solidFill>
                    <a:effectLst/>
                    <a:latin typeface="Castellar" panose="020A0402060406010301" pitchFamily="18" charset="0"/>
                    <a:ea typeface="Calibri" panose="020F0502020204030204" pitchFamily="34" charset="0"/>
                    <a:cs typeface="Times New Roman" panose="02020603050405020304" pitchFamily="18" charset="0"/>
                  </a:rPr>
                  <a:t>R</a:t>
                </a:r>
                <a:r>
                  <a:rPr lang="en-IN" sz="2400" b="1" baseline="30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IN"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Real Coordinate Space</a:t>
                </a:r>
                <a:endParaRPr lang="en-IN"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Example</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400" dirty="0">
                    <a:effectLst/>
                    <a:latin typeface="Castellar" panose="020A0402060406010301" pitchFamily="18" charset="0"/>
                    <a:ea typeface="Calibri" panose="020F0502020204030204" pitchFamily="34" charset="0"/>
                    <a:cs typeface="Times New Roman" panose="02020603050405020304" pitchFamily="18" charset="0"/>
                  </a:rPr>
                  <a:t>R</a:t>
                </a:r>
                <a:r>
                  <a:rPr lang="en-IN"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400" dirty="0">
                    <a:effectLst/>
                    <a:latin typeface="Castellar" panose="020A0402060406010301" pitchFamily="18" charset="0"/>
                    <a:ea typeface="Calibri" panose="020F0502020204030204" pitchFamily="34" charset="0"/>
                    <a:cs typeface="Times New Roman" panose="02020603050405020304" pitchFamily="18" charset="0"/>
                  </a:rPr>
                  <a:t>R</a:t>
                </a:r>
                <a:r>
                  <a:rPr lang="en-IN" sz="2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400" dirty="0">
                    <a:effectLst/>
                    <a:latin typeface="Castellar" panose="020A0402060406010301" pitchFamily="18" charset="0"/>
                    <a:ea typeface="Calibri" panose="020F0502020204030204" pitchFamily="34" charset="0"/>
                    <a:cs typeface="Times New Roman" panose="02020603050405020304" pitchFamily="18" charset="0"/>
                  </a:rPr>
                  <a:t>R</a:t>
                </a:r>
                <a:r>
                  <a:rPr lang="en-IN" sz="2400" baseline="30000" dirty="0">
                    <a:effectLst/>
                    <a:latin typeface="Times New Roman" panose="02020603050405020304" pitchFamily="18" charset="0"/>
                    <a:ea typeface="Calibri" panose="020F0502020204030204" pitchFamily="34" charset="0"/>
                    <a:cs typeface="Times New Roman" panose="02020603050405020304" pitchFamily="18" charset="0"/>
                  </a:rPr>
                  <a:t>100</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etc.</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Elements:</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Column vectors like v</a:t>
                </a:r>
                <a:r>
                  <a:rPr lang="en-IN" sz="2400" dirty="0">
                    <a:effectLst/>
                    <a:latin typeface="Cambria Math" panose="02040503050406030204" pitchFamily="18" charset="0"/>
                    <a:ea typeface="Calibri" panose="020F0502020204030204" pitchFamily="34" charset="0"/>
                    <a:cs typeface="Cambria Math" panose="02040503050406030204" pitchFamily="18" charset="0"/>
                  </a:rPr>
                  <a:t>⃗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   2</m:t>
                              </m:r>
                            </m:e>
                          </m:m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Operations:</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Component-wise addition and </a:t>
                </a:r>
              </a:p>
              <a:p>
                <a:pPr lvl="0">
                  <a:spcAft>
                    <a:spcPts val="800"/>
                  </a:spcAft>
                  <a:buSzPts val="1000"/>
                  <a:tabLst>
                    <a:tab pos="457200" algn="l"/>
                  </a:tabLst>
                </a:pPr>
                <a:r>
                  <a:rPr lang="en-IN" sz="2400" dirty="0">
                    <a:latin typeface="Times New Roman" panose="02020603050405020304" pitchFamily="18" charset="0"/>
                    <a:ea typeface="Calibri" panose="020F0502020204030204" pitchFamily="34" charset="0"/>
                    <a:cs typeface="Times New Roman" panose="02020603050405020304" pitchFamily="18" charset="0"/>
                  </a:rPr>
                  <a:t>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scalar multiplication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Very common in AI</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ML models (like weights, features) live in </a:t>
                </a:r>
                <a:r>
                  <a:rPr lang="en-IN" sz="2400" dirty="0">
                    <a:effectLst/>
                    <a:latin typeface="Castellar" panose="020A0402060406010301" pitchFamily="18" charset="0"/>
                    <a:ea typeface="Calibri" panose="020F0502020204030204" pitchFamily="34" charset="0"/>
                    <a:cs typeface="Times New Roman" panose="02020603050405020304" pitchFamily="18" charset="0"/>
                  </a:rPr>
                  <a:t>R</a:t>
                </a:r>
                <a:r>
                  <a:rPr lang="en-IN" sz="2400" baseline="30000" dirty="0">
                    <a:effectLst/>
                    <a:latin typeface="Times New Roman" panose="02020603050405020304" pitchFamily="18" charset="0"/>
                    <a:ea typeface="Calibri" panose="020F0502020204030204" pitchFamily="34" charset="0"/>
                    <a:cs typeface="Times New Roman" panose="02020603050405020304" pitchFamily="18" charset="0"/>
                  </a:rPr>
                  <a:t>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Space of Polynomials </a:t>
                </a:r>
                <a:r>
                  <a:rPr lang="en-IN"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IN" sz="2400" b="1" baseline="-25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IN"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Example</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Set of all polynomials of degree ≤ 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P</a:t>
                </a:r>
                <a:r>
                  <a:rPr lang="en-IN"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 {a + </a:t>
                </a:r>
                <a:r>
                  <a:rPr lang="en-IN" sz="2400" dirty="0" err="1">
                    <a:effectLst/>
                    <a:latin typeface="Times New Roman" panose="02020603050405020304" pitchFamily="18" charset="0"/>
                    <a:ea typeface="Calibri" panose="020F0502020204030204" pitchFamily="34" charset="0"/>
                    <a:cs typeface="Times New Roman" panose="02020603050405020304" pitchFamily="18" charset="0"/>
                  </a:rPr>
                  <a:t>bx</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 cx</a:t>
                </a:r>
                <a:r>
                  <a:rPr lang="en-IN" sz="2400" baseline="30000" dirty="0">
                    <a:effectLst/>
                    <a:latin typeface="Times New Roman" panose="02020603050405020304" pitchFamily="18" charset="0"/>
                    <a:ea typeface="Calibri" panose="020F0502020204030204" pitchFamily="34" charset="0"/>
                    <a:cs typeface="Times New Roman" panose="02020603050405020304" pitchFamily="18" charset="0"/>
                  </a:rPr>
                  <a:t>2 </a:t>
                </a:r>
                <a:r>
                  <a:rPr lang="en-IN" sz="2400" dirty="0">
                    <a:effectLst/>
                    <a:latin typeface="Cambria Math" panose="02040503050406030204" pitchFamily="18" charset="0"/>
                    <a:ea typeface="Calibri" panose="020F0502020204030204" pitchFamily="34" charset="0"/>
                    <a:cs typeface="Cambria Math" panose="02040503050406030204" pitchFamily="18" charset="0"/>
                  </a:rPr>
                  <a:t>∣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a, b, c </a:t>
                </a:r>
                <a:r>
                  <a:rPr lang="en-IN" sz="2400" dirty="0">
                    <a:effectLst/>
                    <a:latin typeface="Cambria Math" panose="02040503050406030204" pitchFamily="18" charset="0"/>
                    <a:ea typeface="Calibri" panose="020F0502020204030204" pitchFamily="34" charset="0"/>
                    <a:cs typeface="Cambria Math" panose="02040503050406030204" pitchFamily="18" charset="0"/>
                  </a:rPr>
                  <a:t>∈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R}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Operations: Polynomial addition, scalar multiplication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sz="2400" dirty="0">
                    <a:effectLst/>
                    <a:latin typeface="Segoe UI Symbol" panose="020B0502040204020203" pitchFamily="34" charset="0"/>
                    <a:ea typeface="Calibri" panose="020F0502020204030204" pitchFamily="34" charset="0"/>
                    <a:cs typeface="Segoe UI Symbol" panose="020B0502040204020203" pitchFamily="34" charset="0"/>
                  </a:rPr>
                  <a:t>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Used in function approximation, symbolic regression in ML</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79562" y="121238"/>
                <a:ext cx="11128076" cy="6686895"/>
              </a:xfrm>
              <a:prstGeom prst="rect">
                <a:avLst/>
              </a:prstGeom>
              <a:blipFill>
                <a:blip r:embed="rId2"/>
                <a:stretch>
                  <a:fillRect l="-821" t="-8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B5D8588-F1E7-436C-A809-766326FD8219}"/>
                  </a:ext>
                </a:extLst>
              </p:cNvPr>
              <p:cNvSpPr txBox="1"/>
              <p:nvPr/>
            </p:nvSpPr>
            <p:spPr>
              <a:xfrm>
                <a:off x="6940491" y="140510"/>
                <a:ext cx="5012697" cy="2972737"/>
              </a:xfrm>
              <a:prstGeom prst="rect">
                <a:avLst/>
              </a:prstGeom>
              <a:noFill/>
            </p:spPr>
            <p:txBody>
              <a:bodyPr wrap="square">
                <a:spAutoFit/>
              </a:bodyPr>
              <a:lstStyle/>
              <a:p>
                <a:pPr>
                  <a:spcAft>
                    <a:spcPts val="800"/>
                  </a:spcAft>
                </a:pPr>
                <a:r>
                  <a:rPr lang="en-IN"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 Matrices </a:t>
                </a:r>
                <a:r>
                  <a:rPr lang="en-IN"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IN" sz="2400" b="1" baseline="-25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m×n</a:t>
                </a:r>
                <a:endParaRPr lang="en-I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Set of all m × n matrices with real entries</a:t>
                </a:r>
              </a:p>
              <a:p>
                <a:pPr lvl="0">
                  <a:spcAft>
                    <a:spcPts val="800"/>
                  </a:spcAft>
                  <a:buSzPts val="1000"/>
                  <a:tabLst>
                    <a:tab pos="457200" algn="l"/>
                  </a:tabLst>
                </a:pPr>
                <a:r>
                  <a:rPr lang="en-IN" sz="2400" dirty="0">
                    <a:latin typeface="Times New Roman" panose="02020603050405020304" pitchFamily="18" charset="0"/>
                    <a:ea typeface="Calibri" panose="020F0502020204030204" pitchFamily="34" charset="0"/>
                    <a:cs typeface="Times New Roman" panose="02020603050405020304" pitchFamily="18" charset="0"/>
                  </a:rPr>
                  <a:t>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4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r>
                          <a:rPr lang="en-IN" sz="2400" i="1">
                            <a:effectLst/>
                            <a:latin typeface="Cambria Math" panose="02040503050406030204" pitchFamily="18" charset="0"/>
                            <a:ea typeface="Calibri" panose="020F0502020204030204" pitchFamily="34" charset="0"/>
                            <a:cs typeface="Times New Roman" panose="02020603050405020304" pitchFamily="18" charset="0"/>
                          </a:rPr>
                          <m:t>𝑥</m:t>
                        </m:r>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IN"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𝑎</m:t>
                              </m:r>
                            </m:e>
                            <m:e>
                              <m:r>
                                <a:rPr lang="en-IN" sz="2400" i="1">
                                  <a:effectLst/>
                                  <a:latin typeface="Cambria Math" panose="02040503050406030204" pitchFamily="18" charset="0"/>
                                  <a:ea typeface="Calibri" panose="020F0502020204030204" pitchFamily="34" charset="0"/>
                                  <a:cs typeface="Times New Roman" panose="02020603050405020304" pitchFamily="18" charset="0"/>
                                </a:rPr>
                                <m:t>𝑏</m:t>
                              </m:r>
                            </m:e>
                          </m:m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𝑐</m:t>
                              </m:r>
                            </m:e>
                            <m:e>
                              <m:r>
                                <a:rPr lang="en-IN" sz="2400" i="1">
                                  <a:effectLst/>
                                  <a:latin typeface="Cambria Math" panose="02040503050406030204" pitchFamily="18" charset="0"/>
                                  <a:ea typeface="Calibri" panose="020F0502020204030204" pitchFamily="34" charset="0"/>
                                  <a:cs typeface="Times New Roman" panose="02020603050405020304" pitchFamily="18" charset="0"/>
                                </a:rPr>
                                <m:t>𝑑</m:t>
                              </m:r>
                            </m:e>
                          </m:mr>
                        </m:m>
                      </m:e>
                    </m:d>
                    <m:r>
                      <a:rPr lang="en-IN" sz="2400" i="1">
                        <a:effectLst/>
                        <a:latin typeface="Cambria Math" panose="02040503050406030204" pitchFamily="18" charset="0"/>
                        <a:ea typeface="Calibri" panose="020F0502020204030204" pitchFamily="34" charset="0"/>
                        <a:cs typeface="Times New Roman" panose="02020603050405020304" pitchFamily="18" charset="0"/>
                      </a:rPr>
                      <m:t> |</m:t>
                    </m:r>
                    <m:r>
                      <a:rPr lang="en-IN" sz="2400" i="1">
                        <a:effectLst/>
                        <a:latin typeface="Cambria Math" panose="02040503050406030204" pitchFamily="18" charset="0"/>
                        <a:ea typeface="Calibri" panose="020F0502020204030204" pitchFamily="34" charset="0"/>
                        <a:cs typeface="Times New Roman" panose="02020603050405020304" pitchFamily="18" charset="0"/>
                      </a:rPr>
                      <m:t>𝑎</m:t>
                    </m:r>
                    <m:r>
                      <a:rPr lang="en-IN" sz="2400" i="1">
                        <a:effectLst/>
                        <a:latin typeface="Cambria Math" panose="02040503050406030204" pitchFamily="18" charset="0"/>
                        <a:ea typeface="Calibri" panose="020F0502020204030204" pitchFamily="34" charset="0"/>
                        <a:cs typeface="Times New Roman" panose="02020603050405020304" pitchFamily="18" charset="0"/>
                      </a:rPr>
                      <m:t>,</m:t>
                    </m:r>
                    <m:r>
                      <a:rPr lang="en-IN" sz="2400" i="1">
                        <a:effectLst/>
                        <a:latin typeface="Cambria Math" panose="02040503050406030204" pitchFamily="18" charset="0"/>
                        <a:ea typeface="Calibri" panose="020F0502020204030204" pitchFamily="34" charset="0"/>
                        <a:cs typeface="Times New Roman" panose="02020603050405020304" pitchFamily="18" charset="0"/>
                      </a:rPr>
                      <m:t>𝑏</m:t>
                    </m:r>
                    <m:r>
                      <a:rPr lang="en-IN" sz="2400" i="1">
                        <a:effectLst/>
                        <a:latin typeface="Cambria Math" panose="02040503050406030204" pitchFamily="18" charset="0"/>
                        <a:ea typeface="Calibri" panose="020F0502020204030204" pitchFamily="34" charset="0"/>
                        <a:cs typeface="Times New Roman" panose="02020603050405020304" pitchFamily="18" charset="0"/>
                      </a:rPr>
                      <m:t>,</m:t>
                    </m:r>
                    <m:r>
                      <a:rPr lang="en-IN" sz="2400" i="1">
                        <a:effectLst/>
                        <a:latin typeface="Cambria Math" panose="02040503050406030204" pitchFamily="18" charset="0"/>
                        <a:ea typeface="Calibri" panose="020F0502020204030204" pitchFamily="34" charset="0"/>
                        <a:cs typeface="Times New Roman" panose="02020603050405020304" pitchFamily="18" charset="0"/>
                      </a:rPr>
                      <m:t>𝑐</m:t>
                    </m:r>
                    <m:r>
                      <a:rPr lang="en-IN" sz="2400" i="1">
                        <a:effectLst/>
                        <a:latin typeface="Cambria Math" panose="02040503050406030204" pitchFamily="18" charset="0"/>
                        <a:ea typeface="Calibri" panose="020F0502020204030204" pitchFamily="34" charset="0"/>
                        <a:cs typeface="Times New Roman" panose="02020603050405020304" pitchFamily="18" charset="0"/>
                      </a:rPr>
                      <m:t>,</m:t>
                    </m:r>
                    <m:r>
                      <a:rPr lang="en-IN" sz="2400" i="1">
                        <a:effectLst/>
                        <a:latin typeface="Cambria Math" panose="02040503050406030204" pitchFamily="18" charset="0"/>
                        <a:ea typeface="Calibri" panose="020F0502020204030204" pitchFamily="34" charset="0"/>
                        <a:cs typeface="Times New Roman" panose="02020603050405020304" pitchFamily="18" charset="0"/>
                      </a:rPr>
                      <m:t>𝑑</m:t>
                    </m:r>
                    <m:r>
                      <a:rPr lang="en-IN" sz="2400" i="1">
                        <a:effectLst/>
                        <a:latin typeface="Cambria Math" panose="02040503050406030204" pitchFamily="18" charset="0"/>
                        <a:ea typeface="Calibri" panose="020F0502020204030204" pitchFamily="34" charset="0"/>
                        <a:cs typeface="Times New Roman" panose="02020603050405020304" pitchFamily="18" charset="0"/>
                      </a:rPr>
                      <m:t>∈</m:t>
                    </m:r>
                    <m:r>
                      <a:rPr lang="en-IN" sz="2400" i="1">
                        <a:effectLst/>
                        <a:latin typeface="Cambria Math" panose="02040503050406030204" pitchFamily="18" charset="0"/>
                        <a:ea typeface="Calibri" panose="020F0502020204030204" pitchFamily="34" charset="0"/>
                        <a:cs typeface="Times New Roman" panose="02020603050405020304" pitchFamily="18" charset="0"/>
                      </a:rPr>
                      <m:t>ℝ</m:t>
                    </m:r>
                    <m:r>
                      <a:rPr lang="en-IN" sz="24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Appears in neural network weights,    </a:t>
                </a:r>
              </a:p>
              <a:p>
                <a:pPr>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transformations</a:t>
                </a:r>
                <a:endParaRPr lang="en-US" sz="24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6B5D8588-F1E7-436C-A809-766326FD8219}"/>
                  </a:ext>
                </a:extLst>
              </p:cNvPr>
              <p:cNvSpPr txBox="1">
                <a:spLocks noRot="1" noChangeAspect="1" noMove="1" noResize="1" noEditPoints="1" noAdjustHandles="1" noChangeArrowheads="1" noChangeShapeType="1" noTextEdit="1"/>
              </p:cNvSpPr>
              <p:nvPr/>
            </p:nvSpPr>
            <p:spPr>
              <a:xfrm>
                <a:off x="6940491" y="140510"/>
                <a:ext cx="5012697" cy="2972737"/>
              </a:xfrm>
              <a:prstGeom prst="rect">
                <a:avLst/>
              </a:prstGeom>
              <a:blipFill>
                <a:blip r:embed="rId3"/>
                <a:stretch>
                  <a:fillRect l="-1946" t="-1639" b="-3689"/>
                </a:stretch>
              </a:blipFill>
            </p:spPr>
            <p:txBody>
              <a:bodyPr/>
              <a:lstStyle/>
              <a:p>
                <a:r>
                  <a:rPr lang="en-US">
                    <a:noFill/>
                  </a:rPr>
                  <a:t> </a:t>
                </a:r>
              </a:p>
            </p:txBody>
          </p:sp>
        </mc:Fallback>
      </mc:AlternateContent>
    </p:spTree>
    <p:extLst>
      <p:ext uri="{BB962C8B-B14F-4D97-AF65-F5344CB8AC3E}">
        <p14:creationId xmlns:p14="http://schemas.microsoft.com/office/powerpoint/2010/main" val="3572959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18</a:t>
            </a:fld>
            <a:endParaRPr lang="en-IN"/>
          </a:p>
        </p:txBody>
      </p:sp>
      <mc:AlternateContent xmlns:mc="http://schemas.openxmlformats.org/markup-compatibility/2006" xmlns:a14="http://schemas.microsoft.com/office/drawing/2010/main">
        <mc:Choice Requires="a14">
          <p:sp>
            <p:nvSpPr>
              <p:cNvPr id="5" name="Rectangle 4"/>
              <p:cNvSpPr/>
              <p:nvPr/>
            </p:nvSpPr>
            <p:spPr>
              <a:xfrm>
                <a:off x="267419" y="187889"/>
                <a:ext cx="11568023" cy="4812728"/>
              </a:xfrm>
              <a:prstGeom prst="rect">
                <a:avLst/>
              </a:prstGeom>
            </p:spPr>
            <p:txBody>
              <a:bodyPr wrap="square">
                <a:spAutoFit/>
              </a:bodyPr>
              <a:lstStyle/>
              <a:p>
                <a:pPr>
                  <a:lnSpc>
                    <a:spcPct val="107000"/>
                  </a:lnSpc>
                  <a:spcAft>
                    <a:spcPts val="800"/>
                  </a:spcAft>
                </a:pPr>
                <a:r>
                  <a:rPr lang="en-I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Vector subspace:</a:t>
                </a:r>
                <a:endPar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Definition:</a:t>
                </a:r>
                <a:endParaRPr lang="en-I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Vector subspace</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linear subspace</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of R</a:t>
                </a:r>
                <a:r>
                  <a:rPr lang="en-IN" sz="2400" baseline="30000" dirty="0">
                    <a:effectLst/>
                    <a:latin typeface="Times New Roman" panose="02020603050405020304" pitchFamily="18" charset="0"/>
                    <a:ea typeface="Calibri" panose="020F0502020204030204" pitchFamily="34" charset="0"/>
                    <a:cs typeface="Times New Roman" panose="02020603050405020304" pitchFamily="18" charset="0"/>
                  </a:rPr>
                  <a:t>n</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is a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subset</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W ⊆ R</a:t>
                </a:r>
                <a:r>
                  <a:rPr lang="en-IN" sz="2400" baseline="30000" dirty="0">
                    <a:effectLst/>
                    <a:latin typeface="Times New Roman" panose="02020603050405020304" pitchFamily="18" charset="0"/>
                    <a:ea typeface="Calibri" panose="020F0502020204030204" pitchFamily="34" charset="0"/>
                    <a:cs typeface="Times New Roman" panose="02020603050405020304" pitchFamily="18" charset="0"/>
                  </a:rPr>
                  <a:t>n</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that satisfies the following three properties:</a:t>
                </a:r>
              </a:p>
              <a:p>
                <a:pPr>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Let W be a non-empty subset of R</a:t>
                </a:r>
                <a:r>
                  <a:rPr lang="en-IN" sz="2400" baseline="30000" dirty="0">
                    <a:effectLst/>
                    <a:latin typeface="Times New Roman" panose="02020603050405020304" pitchFamily="18" charset="0"/>
                    <a:ea typeface="Calibri" panose="020F0502020204030204" pitchFamily="34" charset="0"/>
                    <a:cs typeface="Times New Roman" panose="02020603050405020304" pitchFamily="18" charset="0"/>
                  </a:rPr>
                  <a:t>n</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Then W is a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subspace</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if:</a:t>
                </a:r>
              </a:p>
              <a:p>
                <a:pPr marL="342900" lvl="0" indent="-342900">
                  <a:lnSpc>
                    <a:spcPct val="107000"/>
                  </a:lnSpc>
                  <a:spcAft>
                    <a:spcPts val="800"/>
                  </a:spcAft>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Zero vector is in W</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IN" sz="2400" i="1">
                            <a:effectLst/>
                            <a:latin typeface="Cambria Math" panose="02040503050406030204" pitchFamily="18" charset="0"/>
                            <a:ea typeface="Calibri" panose="020F0502020204030204" pitchFamily="34" charset="0"/>
                            <a:cs typeface="Times New Roman" panose="02020603050405020304" pitchFamily="18" charset="0"/>
                          </a:rPr>
                          <m:t>0</m:t>
                        </m:r>
                      </m:e>
                    </m:acc>
                    <m:r>
                      <a:rPr lang="en-IN" sz="2400" i="1">
                        <a:effectLst/>
                        <a:latin typeface="Cambria Math" panose="02040503050406030204" pitchFamily="18" charset="0"/>
                        <a:ea typeface="Calibri" panose="020F0502020204030204" pitchFamily="34" charset="0"/>
                        <a:cs typeface="Times New Roman" panose="02020603050405020304" pitchFamily="18" charset="0"/>
                      </a:rPr>
                      <m:t> ∈</m:t>
                    </m:r>
                    <m:r>
                      <a:rPr lang="en-IN" sz="2400" i="1">
                        <a:effectLst/>
                        <a:latin typeface="Cambria Math" panose="02040503050406030204" pitchFamily="18" charset="0"/>
                        <a:ea typeface="Calibri" panose="020F0502020204030204" pitchFamily="34" charset="0"/>
                        <a:cs typeface="Times New Roman" panose="02020603050405020304" pitchFamily="18" charset="0"/>
                      </a:rPr>
                      <m:t>𝑊</m:t>
                    </m:r>
                  </m:oMath>
                </a14:m>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Closed under addition</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If u⃗ , v⃗ ∈ W  then u⃗ + v⃗ ∈ W</a:t>
                </a:r>
              </a:p>
              <a:p>
                <a:pPr marL="342900" lvl="0" indent="-342900">
                  <a:lnSpc>
                    <a:spcPct val="107000"/>
                  </a:lnSpc>
                  <a:spcAft>
                    <a:spcPts val="800"/>
                  </a:spcAft>
                  <a:tabLst>
                    <a:tab pos="457200" algn="l"/>
                  </a:tabLs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Closed under scalar multiplication</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If v⃗∈ W,  a ∈ R then </a:t>
                </a:r>
                <a:r>
                  <a:rPr lang="en-IN" sz="2400" dirty="0" err="1">
                    <a:effectLst/>
                    <a:latin typeface="Times New Roman" panose="02020603050405020304" pitchFamily="18" charset="0"/>
                    <a:ea typeface="Calibri" panose="020F0502020204030204" pitchFamily="34" charset="0"/>
                    <a:cs typeface="Times New Roman" panose="02020603050405020304" pitchFamily="18" charset="0"/>
                  </a:rPr>
                  <a:t>av</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 W</a:t>
                </a:r>
              </a:p>
              <a:p>
                <a:pPr>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These three conditions guarantee that W is itself a vector space under the same operations as R</a:t>
                </a:r>
                <a:r>
                  <a:rPr lang="en-IN" sz="2400" baseline="30000" dirty="0">
                    <a:effectLst/>
                    <a:latin typeface="Times New Roman" panose="02020603050405020304" pitchFamily="18" charset="0"/>
                    <a:ea typeface="Calibri" panose="020F0502020204030204" pitchFamily="34" charset="0"/>
                    <a:cs typeface="Times New Roman" panose="02020603050405020304" pitchFamily="18" charset="0"/>
                  </a:rPr>
                  <a:t>n</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267419" y="187889"/>
                <a:ext cx="11568023" cy="4812728"/>
              </a:xfrm>
              <a:prstGeom prst="rect">
                <a:avLst/>
              </a:prstGeom>
              <a:blipFill>
                <a:blip r:embed="rId2"/>
                <a:stretch>
                  <a:fillRect l="-1106" t="-1394" r="-316" b="-2915"/>
                </a:stretch>
              </a:blipFill>
            </p:spPr>
            <p:txBody>
              <a:bodyPr/>
              <a:lstStyle/>
              <a:p>
                <a:r>
                  <a:rPr lang="en-US">
                    <a:noFill/>
                  </a:rPr>
                  <a:t> </a:t>
                </a:r>
              </a:p>
            </p:txBody>
          </p:sp>
        </mc:Fallback>
      </mc:AlternateContent>
    </p:spTree>
    <p:extLst>
      <p:ext uri="{BB962C8B-B14F-4D97-AF65-F5344CB8AC3E}">
        <p14:creationId xmlns:p14="http://schemas.microsoft.com/office/powerpoint/2010/main" val="2230232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19</a:t>
            </a:fld>
            <a:endParaRPr lang="en-IN"/>
          </a:p>
        </p:txBody>
      </p:sp>
      <p:sp>
        <p:nvSpPr>
          <p:cNvPr id="5" name="Title 4"/>
          <p:cNvSpPr>
            <a:spLocks noGrp="1"/>
          </p:cNvSpPr>
          <p:nvPr>
            <p:ph type="title" idx="4294967295"/>
          </p:nvPr>
        </p:nvSpPr>
        <p:spPr>
          <a:xfrm>
            <a:off x="0" y="28575"/>
            <a:ext cx="6578600" cy="712788"/>
          </a:xfrm>
        </p:spPr>
        <p:txBody>
          <a:bodyPr>
            <a:normAutofit/>
          </a:bodyPr>
          <a:lstStyle/>
          <a:p>
            <a:r>
              <a:rPr lang="en-US" sz="4400" dirty="0">
                <a:solidFill>
                  <a:srgbClr val="FF0000"/>
                </a:solidFill>
                <a:latin typeface="Times New Roman" panose="02020603050405020304" pitchFamily="18" charset="0"/>
                <a:cs typeface="Times New Roman" panose="02020603050405020304" pitchFamily="18" charset="0"/>
              </a:rPr>
              <a:t>Linear Dependent Vectors</a:t>
            </a:r>
            <a:endParaRPr lang="en-IN" sz="4400" dirty="0">
              <a:solidFill>
                <a:srgbClr val="FF0000"/>
              </a:solidFill>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4294967295"/>
          </p:nvPr>
        </p:nvSpPr>
        <p:spPr>
          <a:xfrm>
            <a:off x="374650" y="696913"/>
            <a:ext cx="11817350" cy="5600700"/>
          </a:xfrm>
        </p:spPr>
        <p:txBody>
          <a:bodyPr>
            <a:normAutofit fontScale="25000" lnSpcReduction="20000"/>
          </a:bodyPr>
          <a:lstStyle/>
          <a:p>
            <a:r>
              <a:rPr lang="en-US" sz="9600" b="1" dirty="0">
                <a:latin typeface="Times New Roman" panose="02020603050405020304" pitchFamily="18" charset="0"/>
                <a:cs typeface="Times New Roman" panose="02020603050405020304" pitchFamily="18" charset="0"/>
              </a:rPr>
              <a:t>Introduction</a:t>
            </a:r>
            <a:endParaRPr lang="en-IN" sz="9600" b="1" dirty="0">
              <a:latin typeface="Times New Roman" panose="02020603050405020304" pitchFamily="18" charset="0"/>
              <a:cs typeface="Times New Roman" panose="02020603050405020304" pitchFamily="18" charset="0"/>
            </a:endParaRPr>
          </a:p>
          <a:p>
            <a:pPr>
              <a:lnSpc>
                <a:spcPct val="140000"/>
              </a:lnSpc>
            </a:pPr>
            <a:r>
              <a:rPr lang="en-US" sz="9600" dirty="0">
                <a:latin typeface="Times New Roman" panose="02020603050405020304" pitchFamily="18" charset="0"/>
                <a:cs typeface="Times New Roman" panose="02020603050405020304" pitchFamily="18" charset="0"/>
              </a:rPr>
              <a:t>In vector algebra, we often work with a set of vectors. A key question is: Are these vectors independent, or can some of them be written using others?</a:t>
            </a:r>
            <a:br>
              <a:rPr lang="en-US" sz="9600" dirty="0">
                <a:latin typeface="Times New Roman" panose="02020603050405020304" pitchFamily="18" charset="0"/>
                <a:cs typeface="Times New Roman" panose="02020603050405020304" pitchFamily="18" charset="0"/>
              </a:rPr>
            </a:br>
            <a:r>
              <a:rPr lang="en-US" sz="9600" dirty="0">
                <a:latin typeface="Times New Roman" panose="02020603050405020304" pitchFamily="18" charset="0"/>
                <a:cs typeface="Times New Roman" panose="02020603050405020304" pitchFamily="18" charset="0"/>
              </a:rPr>
              <a:t>This leads us to the idea of linear dependence.</a:t>
            </a:r>
            <a:endParaRPr lang="en-IN" sz="9600" dirty="0">
              <a:latin typeface="Times New Roman" panose="02020603050405020304" pitchFamily="18" charset="0"/>
              <a:cs typeface="Times New Roman" panose="02020603050405020304" pitchFamily="18" charset="0"/>
            </a:endParaRPr>
          </a:p>
          <a:p>
            <a:r>
              <a:rPr lang="en-US" sz="9600" b="1" dirty="0">
                <a:latin typeface="Times New Roman" panose="02020603050405020304" pitchFamily="18" charset="0"/>
                <a:cs typeface="Times New Roman" panose="02020603050405020304" pitchFamily="18" charset="0"/>
              </a:rPr>
              <a:t>Definition: Linear Dependence</a:t>
            </a:r>
            <a:endParaRPr lang="en-IN" sz="9600" b="1" dirty="0">
              <a:latin typeface="Times New Roman" panose="02020603050405020304" pitchFamily="18" charset="0"/>
              <a:cs typeface="Times New Roman" panose="02020603050405020304" pitchFamily="18" charset="0"/>
            </a:endParaRPr>
          </a:p>
          <a:p>
            <a:pPr>
              <a:lnSpc>
                <a:spcPct val="140000"/>
              </a:lnSpc>
            </a:pPr>
            <a:r>
              <a:rPr lang="en-US" sz="9600" dirty="0">
                <a:latin typeface="Times New Roman" panose="02020603050405020304" pitchFamily="18" charset="0"/>
                <a:cs typeface="Times New Roman" panose="02020603050405020304" pitchFamily="18" charset="0"/>
              </a:rPr>
              <a:t>A set of vectors {v₁, v₂, ..., vₙ} is said to be linearly dependent if there exist scalars (real numbers) a₁, a₂, ..., aₙ, not all zero, such that:</a:t>
            </a:r>
            <a:br>
              <a:rPr lang="en-US" sz="9600" dirty="0">
                <a:latin typeface="Times New Roman" panose="02020603050405020304" pitchFamily="18" charset="0"/>
                <a:cs typeface="Times New Roman" panose="02020603050405020304" pitchFamily="18" charset="0"/>
              </a:rPr>
            </a:b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a₁v</a:t>
            </a:r>
            <a:r>
              <a:rPr lang="en-US" sz="9600" dirty="0">
                <a:latin typeface="Times New Roman" panose="02020603050405020304" pitchFamily="18" charset="0"/>
                <a:cs typeface="Times New Roman" panose="02020603050405020304" pitchFamily="18" charset="0"/>
              </a:rPr>
              <a:t>₁ + </a:t>
            </a:r>
            <a:r>
              <a:rPr lang="en-US" sz="9600" dirty="0" err="1">
                <a:latin typeface="Times New Roman" panose="02020603050405020304" pitchFamily="18" charset="0"/>
                <a:cs typeface="Times New Roman" panose="02020603050405020304" pitchFamily="18" charset="0"/>
              </a:rPr>
              <a:t>a₂v</a:t>
            </a:r>
            <a:r>
              <a:rPr lang="en-US" sz="9600" dirty="0">
                <a:latin typeface="Times New Roman" panose="02020603050405020304" pitchFamily="18" charset="0"/>
                <a:cs typeface="Times New Roman" panose="02020603050405020304" pitchFamily="18" charset="0"/>
              </a:rPr>
              <a:t>₂ + ... + </a:t>
            </a:r>
            <a:r>
              <a:rPr lang="en-US" sz="9600" dirty="0" err="1">
                <a:latin typeface="Times New Roman" panose="02020603050405020304" pitchFamily="18" charset="0"/>
                <a:cs typeface="Times New Roman" panose="02020603050405020304" pitchFamily="18" charset="0"/>
              </a:rPr>
              <a:t>aₙv</a:t>
            </a:r>
            <a:r>
              <a:rPr lang="en-US" sz="9600" dirty="0">
                <a:latin typeface="Times New Roman" panose="02020603050405020304" pitchFamily="18" charset="0"/>
                <a:cs typeface="Times New Roman" panose="02020603050405020304" pitchFamily="18" charset="0"/>
              </a:rPr>
              <a:t>ₙ = 0</a:t>
            </a:r>
            <a:br>
              <a:rPr lang="en-US" sz="9600" dirty="0">
                <a:latin typeface="Times New Roman" panose="02020603050405020304" pitchFamily="18" charset="0"/>
                <a:cs typeface="Times New Roman" panose="02020603050405020304" pitchFamily="18" charset="0"/>
              </a:rPr>
            </a:br>
            <a:r>
              <a:rPr lang="en-US" sz="9600" dirty="0">
                <a:latin typeface="Times New Roman" panose="02020603050405020304" pitchFamily="18" charset="0"/>
                <a:cs typeface="Times New Roman" panose="02020603050405020304" pitchFamily="18" charset="0"/>
              </a:rPr>
              <a:t>This means at least one vector can be written as a combination of the others.</a:t>
            </a:r>
            <a:endParaRPr lang="en-IN" sz="9600" dirty="0">
              <a:latin typeface="Times New Roman" panose="02020603050405020304" pitchFamily="18" charset="0"/>
              <a:cs typeface="Times New Roman" panose="02020603050405020304" pitchFamily="18" charset="0"/>
            </a:endParaRPr>
          </a:p>
          <a:p>
            <a:r>
              <a:rPr lang="en-US" sz="9600" b="1" dirty="0">
                <a:latin typeface="Times New Roman" panose="02020603050405020304" pitchFamily="18" charset="0"/>
                <a:cs typeface="Times New Roman" panose="02020603050405020304" pitchFamily="18" charset="0"/>
              </a:rPr>
              <a:t>Key Idea</a:t>
            </a:r>
            <a:endParaRPr lang="en-IN" sz="96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9600" dirty="0">
                <a:latin typeface="Times New Roman" panose="02020603050405020304" pitchFamily="18" charset="0"/>
                <a:cs typeface="Times New Roman" panose="02020603050405020304" pitchFamily="18" charset="0"/>
              </a:rPr>
              <a:t> If one vector depends on the others, they are linearly dependent.</a:t>
            </a:r>
          </a:p>
          <a:p>
            <a:pPr>
              <a:buFont typeface="Wingdings" panose="05000000000000000000" pitchFamily="2" charset="2"/>
              <a:buChar char="v"/>
            </a:pPr>
            <a:r>
              <a:rPr lang="en-US" sz="9600" dirty="0">
                <a:latin typeface="Times New Roman" panose="02020603050405020304" pitchFamily="18" charset="0"/>
                <a:cs typeface="Times New Roman" panose="02020603050405020304" pitchFamily="18" charset="0"/>
              </a:rPr>
              <a:t> If no vector depends on others, they are linearly independent.</a:t>
            </a:r>
            <a:endParaRPr lang="en-IN" sz="96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57678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F90EEE-B41A-4E0B-8C43-21FE11B88584}" type="datetime1">
              <a:rPr lang="en-IN" smtClean="0"/>
              <a:pPr/>
              <a:t>01-09-2025</a:t>
            </a:fld>
            <a:endParaRPr lang="en-IN"/>
          </a:p>
        </p:txBody>
      </p:sp>
      <p:sp>
        <p:nvSpPr>
          <p:cNvPr id="5" name="Footer Placeholder 4"/>
          <p:cNvSpPr>
            <a:spLocks noGrp="1"/>
          </p:cNvSpPr>
          <p:nvPr>
            <p:ph type="ftr" sz="quarter" idx="11"/>
          </p:nvPr>
        </p:nvSpPr>
        <p:spPr/>
        <p:txBody>
          <a:bodyPr/>
          <a:lstStyle/>
          <a:p>
            <a:r>
              <a:rPr lang="en-IN"/>
              <a:t>MITE</a:t>
            </a:r>
          </a:p>
        </p:txBody>
      </p:sp>
      <p:sp>
        <p:nvSpPr>
          <p:cNvPr id="6" name="Slide Number Placeholder 5"/>
          <p:cNvSpPr>
            <a:spLocks noGrp="1"/>
          </p:cNvSpPr>
          <p:nvPr>
            <p:ph type="sldNum" sz="quarter" idx="12"/>
          </p:nvPr>
        </p:nvSpPr>
        <p:spPr/>
        <p:txBody>
          <a:bodyPr/>
          <a:lstStyle/>
          <a:p>
            <a:fld id="{E0997674-4A0C-428B-B6EB-8D84DA16CAF1}" type="slidenum">
              <a:rPr lang="en-IN" smtClean="0"/>
              <a:pPr/>
              <a:t>2</a:t>
            </a:fld>
            <a:endParaRPr lang="en-IN"/>
          </a:p>
        </p:txBody>
      </p:sp>
      <p:sp>
        <p:nvSpPr>
          <p:cNvPr id="8" name="Content Placeholder 7"/>
          <p:cNvSpPr>
            <a:spLocks noGrp="1"/>
          </p:cNvSpPr>
          <p:nvPr>
            <p:ph idx="4294967295"/>
          </p:nvPr>
        </p:nvSpPr>
        <p:spPr>
          <a:xfrm>
            <a:off x="452487" y="1042988"/>
            <a:ext cx="11107688" cy="4554537"/>
          </a:xfrm>
        </p:spPr>
        <p:txBody>
          <a:bodyPr>
            <a:normAutofit/>
          </a:bodyPr>
          <a:lstStyle/>
          <a:p>
            <a:pPr marL="0" indent="0" algn="just">
              <a:buNone/>
            </a:pPr>
            <a:r>
              <a:rPr lang="en-US" sz="3500" dirty="0">
                <a:latin typeface="Times New Roman" panose="02020603050405020304" pitchFamily="18" charset="0"/>
                <a:cs typeface="Times New Roman" panose="02020603050405020304" pitchFamily="18" charset="0"/>
              </a:rPr>
              <a:t>Vector Spaces, Linear Independence, Basis &amp; Rank, Norms, Inner Product, Lengths &amp; Distances, Orthogonal Projections, Rotations, Matrix Decompositions: Eigenvalues and Eigenvector, Cholesky Decomposition, Eigen decomposition and Diagonalization, Singular Value Decomposition, Matrix Approximation.</a:t>
            </a:r>
          </a:p>
          <a:p>
            <a:endParaRPr lang="en-IN" dirty="0"/>
          </a:p>
        </p:txBody>
      </p:sp>
      <p:graphicFrame>
        <p:nvGraphicFramePr>
          <p:cNvPr id="9" name="Table 8"/>
          <p:cNvGraphicFramePr>
            <a:graphicFrameLocks noGrp="1"/>
          </p:cNvGraphicFramePr>
          <p:nvPr>
            <p:extLst>
              <p:ext uri="{D42A27DB-BD31-4B8C-83A1-F6EECF244321}">
                <p14:modId xmlns:p14="http://schemas.microsoft.com/office/powerpoint/2010/main" val="2804774406"/>
              </p:ext>
            </p:extLst>
          </p:nvPr>
        </p:nvGraphicFramePr>
        <p:xfrm>
          <a:off x="301925" y="241535"/>
          <a:ext cx="11559395" cy="638354"/>
        </p:xfrm>
        <a:graphic>
          <a:graphicData uri="http://schemas.openxmlformats.org/drawingml/2006/table">
            <a:tbl>
              <a:tblPr firstRow="1" firstCol="1" lastRow="1" lastCol="1" bandRow="1" bandCol="1">
                <a:tableStyleId>{5C22544A-7EE6-4342-B048-85BDC9FD1C3A}</a:tableStyleId>
              </a:tblPr>
              <a:tblGrid>
                <a:gridCol w="8857199">
                  <a:extLst>
                    <a:ext uri="{9D8B030D-6E8A-4147-A177-3AD203B41FA5}">
                      <a16:colId xmlns:a16="http://schemas.microsoft.com/office/drawing/2014/main" val="20000"/>
                    </a:ext>
                  </a:extLst>
                </a:gridCol>
                <a:gridCol w="2702196">
                  <a:extLst>
                    <a:ext uri="{9D8B030D-6E8A-4147-A177-3AD203B41FA5}">
                      <a16:colId xmlns:a16="http://schemas.microsoft.com/office/drawing/2014/main" val="20001"/>
                    </a:ext>
                  </a:extLst>
                </a:gridCol>
              </a:tblGrid>
              <a:tr h="638354">
                <a:tc>
                  <a:txBody>
                    <a:bodyPr/>
                    <a:lstStyle/>
                    <a:p>
                      <a:pPr marL="67945">
                        <a:spcBef>
                          <a:spcPts val="5"/>
                        </a:spcBef>
                        <a:spcAft>
                          <a:spcPts val="0"/>
                        </a:spcAft>
                      </a:pPr>
                      <a:r>
                        <a:rPr lang="en-US" sz="3200" dirty="0">
                          <a:effectLst/>
                          <a:latin typeface="Times New Roman" panose="02020603050405020304" pitchFamily="18" charset="0"/>
                          <a:cs typeface="Times New Roman" panose="02020603050405020304" pitchFamily="18" charset="0"/>
                        </a:rPr>
                        <a:t>Module</a:t>
                      </a:r>
                      <a:r>
                        <a:rPr lang="en-US" sz="3200" spc="-35" dirty="0">
                          <a:effectLst/>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cs typeface="Times New Roman" panose="02020603050405020304" pitchFamily="18" charset="0"/>
                        </a:rPr>
                        <a:t>1:</a:t>
                      </a:r>
                      <a:r>
                        <a:rPr lang="en-US" sz="3200" spc="-45" dirty="0">
                          <a:effectLst/>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cs typeface="Times New Roman" panose="02020603050405020304" pitchFamily="18" charset="0"/>
                        </a:rPr>
                        <a:t>Vectors</a:t>
                      </a:r>
                      <a:r>
                        <a:rPr lang="en-US" sz="3200" spc="-35" dirty="0">
                          <a:effectLst/>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cs typeface="Times New Roman" panose="02020603050405020304" pitchFamily="18" charset="0"/>
                        </a:rPr>
                        <a:t>and</a:t>
                      </a:r>
                      <a:r>
                        <a:rPr lang="en-US" sz="3200" spc="-35" dirty="0">
                          <a:effectLst/>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cs typeface="Times New Roman" panose="02020603050405020304" pitchFamily="18" charset="0"/>
                        </a:rPr>
                        <a:t>Matrix</a:t>
                      </a:r>
                      <a:r>
                        <a:rPr lang="en-US" sz="3200" spc="-20" dirty="0">
                          <a:effectLst/>
                          <a:latin typeface="Times New Roman" panose="02020603050405020304" pitchFamily="18" charset="0"/>
                          <a:cs typeface="Times New Roman" panose="02020603050405020304" pitchFamily="18" charset="0"/>
                        </a:rPr>
                        <a:t> </a:t>
                      </a:r>
                      <a:r>
                        <a:rPr lang="en-US" sz="3200" spc="-10" dirty="0">
                          <a:effectLst/>
                          <a:latin typeface="Times New Roman" panose="02020603050405020304" pitchFamily="18" charset="0"/>
                          <a:cs typeface="Times New Roman" panose="02020603050405020304" pitchFamily="18" charset="0"/>
                        </a:rPr>
                        <a:t>Decomposition</a:t>
                      </a:r>
                      <a:endParaRPr lang="en-I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310">
                        <a:spcBef>
                          <a:spcPts val="5"/>
                        </a:spcBef>
                        <a:spcAft>
                          <a:spcPts val="0"/>
                        </a:spcAft>
                      </a:pPr>
                      <a:r>
                        <a:rPr lang="en-US" sz="3200" dirty="0" err="1">
                          <a:effectLst/>
                          <a:latin typeface="Times New Roman" panose="02020603050405020304" pitchFamily="18" charset="0"/>
                          <a:cs typeface="Times New Roman" panose="02020603050405020304" pitchFamily="18" charset="0"/>
                        </a:rPr>
                        <a:t>No.</a:t>
                      </a:r>
                      <a:r>
                        <a:rPr lang="en-US" sz="3200" spc="130" dirty="0" err="1">
                          <a:effectLst/>
                          <a:latin typeface="Times New Roman" panose="02020603050405020304" pitchFamily="18" charset="0"/>
                          <a:cs typeface="Times New Roman" panose="02020603050405020304" pitchFamily="18" charset="0"/>
                        </a:rPr>
                        <a:t>o</a:t>
                      </a:r>
                      <a:r>
                        <a:rPr lang="en-US" sz="3200" dirty="0" err="1">
                          <a:effectLst/>
                          <a:latin typeface="Times New Roman" panose="02020603050405020304" pitchFamily="18" charset="0"/>
                          <a:cs typeface="Times New Roman" panose="02020603050405020304" pitchFamily="18" charset="0"/>
                        </a:rPr>
                        <a:t>f</a:t>
                      </a:r>
                      <a:r>
                        <a:rPr lang="en-US" sz="3200" spc="-5"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Hrs</a:t>
                      </a:r>
                      <a:r>
                        <a:rPr lang="en-US" sz="3200" dirty="0">
                          <a:effectLst/>
                          <a:latin typeface="Times New Roman" panose="02020603050405020304" pitchFamily="18" charset="0"/>
                          <a:cs typeface="Times New Roman" panose="02020603050405020304" pitchFamily="18" charset="0"/>
                        </a:rPr>
                        <a:t>:</a:t>
                      </a:r>
                      <a:r>
                        <a:rPr lang="en-US" sz="3200" spc="-10" dirty="0">
                          <a:effectLst/>
                          <a:latin typeface="Times New Roman" panose="02020603050405020304" pitchFamily="18" charset="0"/>
                          <a:cs typeface="Times New Roman" panose="02020603050405020304" pitchFamily="18" charset="0"/>
                        </a:rPr>
                        <a:t> </a:t>
                      </a:r>
                      <a:r>
                        <a:rPr lang="en-US" sz="3200" spc="-25" dirty="0">
                          <a:effectLst/>
                          <a:latin typeface="Times New Roman" panose="02020603050405020304" pitchFamily="18" charset="0"/>
                          <a:cs typeface="Times New Roman" panose="02020603050405020304" pitchFamily="18" charset="0"/>
                        </a:rPr>
                        <a:t>5+5</a:t>
                      </a:r>
                      <a:endParaRPr lang="en-I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11094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20</a:t>
            </a:fld>
            <a:endParaRPr lang="en-IN"/>
          </a:p>
        </p:txBody>
      </p:sp>
      <mc:AlternateContent xmlns:mc="http://schemas.openxmlformats.org/markup-compatibility/2006" xmlns:a14="http://schemas.microsoft.com/office/drawing/2010/main">
        <mc:Choice Requires="a14">
          <p:sp>
            <p:nvSpPr>
              <p:cNvPr id="5" name="Rectangle 4"/>
              <p:cNvSpPr/>
              <p:nvPr/>
            </p:nvSpPr>
            <p:spPr>
              <a:xfrm>
                <a:off x="500331" y="666097"/>
                <a:ext cx="10903789" cy="3643305"/>
              </a:xfrm>
              <a:prstGeom prst="rect">
                <a:avLst/>
              </a:prstGeom>
            </p:spPr>
            <p:txBody>
              <a:bodyPr wrap="square">
                <a:spAutoFit/>
              </a:bodyPr>
              <a:lstStyle/>
              <a:p>
                <a:pPr>
                  <a:lnSpc>
                    <a:spcPct val="115000"/>
                  </a:lnSpc>
                  <a:spcBef>
                    <a:spcPts val="2400"/>
                  </a:spcBef>
                  <a:spcAft>
                    <a:spcPts val="0"/>
                  </a:spcAft>
                </a:pPr>
                <a:r>
                  <a:rPr lang="en-US" sz="24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rPr>
                  <a:t>Example 1: 2D Vectors</a:t>
                </a:r>
                <a:endParaRPr lang="en-IN" sz="24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MS Mincho"/>
                    <a:cs typeface="Times New Roman" panose="02020603050405020304" pitchFamily="18" charset="0"/>
                  </a:rPr>
                  <a:t>Let: </a:t>
                </a:r>
                <a14:m>
                  <m:oMath xmlns:m="http://schemas.openxmlformats.org/officeDocument/2006/math">
                    <m:sSub>
                      <m:sSubPr>
                        <m:ctrlPr>
                          <a:rPr lang="en-US" sz="2400" i="1" smtClean="0">
                            <a:latin typeface="Cambria Math" panose="02040503050406030204" pitchFamily="18" charset="0"/>
                            <a:ea typeface="MS Mincho"/>
                            <a:cs typeface="Times New Roman" panose="02020603050405020304" pitchFamily="18" charset="0"/>
                          </a:rPr>
                        </m:ctrlPr>
                      </m:sSubPr>
                      <m:e>
                        <m:r>
                          <a:rPr lang="en-US" sz="2400" b="0" i="1" smtClean="0">
                            <a:latin typeface="Cambria Math" panose="02040503050406030204" pitchFamily="18" charset="0"/>
                            <a:ea typeface="MS Mincho"/>
                            <a:cs typeface="Times New Roman" panose="02020603050405020304" pitchFamily="18" charset="0"/>
                          </a:rPr>
                          <m:t>𝑣</m:t>
                        </m:r>
                      </m:e>
                      <m:sub>
                        <m:r>
                          <a:rPr lang="en-US" sz="2400" b="0" i="1" smtClean="0">
                            <a:latin typeface="Cambria Math" panose="02040503050406030204" pitchFamily="18" charset="0"/>
                            <a:ea typeface="MS Mincho"/>
                            <a:cs typeface="Times New Roman" panose="02020603050405020304" pitchFamily="18" charset="0"/>
                          </a:rPr>
                          <m:t>1</m:t>
                        </m:r>
                      </m:sub>
                    </m:sSub>
                    <m:r>
                      <a:rPr lang="en-US" sz="2400" b="0" i="1" smtClean="0">
                        <a:latin typeface="Cambria Math" panose="02040503050406030204" pitchFamily="18" charset="0"/>
                        <a:ea typeface="MS Mincho"/>
                        <a:cs typeface="Times New Roman" panose="02020603050405020304" pitchFamily="18" charset="0"/>
                      </a:rPr>
                      <m:t>=</m:t>
                    </m:r>
                    <m:d>
                      <m:dPr>
                        <m:begChr m:val="["/>
                        <m:endChr m:val="]"/>
                        <m:ctrlPr>
                          <a:rPr lang="en-US" sz="2400" b="0" i="1" smtClean="0">
                            <a:latin typeface="Cambria Math" panose="02040503050406030204" pitchFamily="18" charset="0"/>
                            <a:ea typeface="MS Mincho"/>
                            <a:cs typeface="Times New Roman" panose="02020603050405020304" pitchFamily="18" charset="0"/>
                          </a:rPr>
                        </m:ctrlPr>
                      </m:dPr>
                      <m:e>
                        <m:m>
                          <m:mPr>
                            <m:mcs>
                              <m:mc>
                                <m:mcPr>
                                  <m:count m:val="1"/>
                                  <m:mcJc m:val="center"/>
                                </m:mcPr>
                              </m:mc>
                            </m:mcs>
                            <m:ctrlPr>
                              <a:rPr lang="en-US" sz="2400" b="0" i="1" smtClean="0">
                                <a:latin typeface="Cambria Math" panose="02040503050406030204" pitchFamily="18" charset="0"/>
                                <a:ea typeface="MS Mincho"/>
                                <a:cs typeface="Times New Roman" panose="02020603050405020304" pitchFamily="18" charset="0"/>
                              </a:rPr>
                            </m:ctrlPr>
                          </m:mPr>
                          <m:mr>
                            <m:e>
                              <m:r>
                                <m:rPr>
                                  <m:brk m:alnAt="7"/>
                                </m:rPr>
                                <a:rPr lang="en-US" sz="2400" b="0" i="1" smtClean="0">
                                  <a:latin typeface="Cambria Math" panose="02040503050406030204" pitchFamily="18" charset="0"/>
                                  <a:ea typeface="MS Mincho"/>
                                  <a:cs typeface="Times New Roman" panose="02020603050405020304" pitchFamily="18" charset="0"/>
                                </a:rPr>
                                <m:t>2</m:t>
                              </m:r>
                            </m:e>
                          </m:mr>
                          <m:mr>
                            <m:e>
                              <m:r>
                                <a:rPr lang="en-US" sz="2400" b="0" i="1" smtClean="0">
                                  <a:latin typeface="Cambria Math" panose="02040503050406030204" pitchFamily="18" charset="0"/>
                                  <a:ea typeface="MS Mincho"/>
                                  <a:cs typeface="Times New Roman" panose="02020603050405020304" pitchFamily="18" charset="0"/>
                                </a:rPr>
                                <m:t>4</m:t>
                              </m:r>
                            </m:e>
                          </m:mr>
                        </m:m>
                      </m:e>
                    </m:d>
                    <m:r>
                      <a:rPr lang="en-US" sz="2400" b="0" i="1" smtClean="0">
                        <a:latin typeface="Cambria Math" panose="02040503050406030204" pitchFamily="18" charset="0"/>
                        <a:ea typeface="MS Mincho"/>
                        <a:cs typeface="Times New Roman" panose="02020603050405020304" pitchFamily="18" charset="0"/>
                      </a:rPr>
                      <m:t>,  </m:t>
                    </m:r>
                    <m:sSub>
                      <m:sSubPr>
                        <m:ctrlPr>
                          <a:rPr lang="en-US" sz="2400" b="0" i="1" smtClean="0">
                            <a:latin typeface="Cambria Math" panose="02040503050406030204" pitchFamily="18" charset="0"/>
                            <a:ea typeface="MS Mincho"/>
                            <a:cs typeface="Times New Roman" panose="02020603050405020304" pitchFamily="18" charset="0"/>
                          </a:rPr>
                        </m:ctrlPr>
                      </m:sSubPr>
                      <m:e>
                        <m:r>
                          <a:rPr lang="en-US" sz="2400" b="0" i="1" smtClean="0">
                            <a:latin typeface="Cambria Math" panose="02040503050406030204" pitchFamily="18" charset="0"/>
                            <a:ea typeface="MS Mincho"/>
                            <a:cs typeface="Times New Roman" panose="02020603050405020304" pitchFamily="18" charset="0"/>
                          </a:rPr>
                          <m:t>𝑣</m:t>
                        </m:r>
                      </m:e>
                      <m:sub>
                        <m:r>
                          <a:rPr lang="en-US" sz="2400" b="0" i="1" smtClean="0">
                            <a:latin typeface="Cambria Math" panose="02040503050406030204" pitchFamily="18" charset="0"/>
                            <a:ea typeface="MS Mincho"/>
                            <a:cs typeface="Times New Roman" panose="02020603050405020304" pitchFamily="18" charset="0"/>
                          </a:rPr>
                          <m:t>2</m:t>
                        </m:r>
                      </m:sub>
                    </m:sSub>
                    <m:r>
                      <a:rPr lang="en-US" sz="2400" b="0" i="1" smtClean="0">
                        <a:latin typeface="Cambria Math" panose="02040503050406030204" pitchFamily="18" charset="0"/>
                        <a:ea typeface="MS Mincho"/>
                        <a:cs typeface="Times New Roman" panose="02020603050405020304" pitchFamily="18" charset="0"/>
                      </a:rPr>
                      <m:t>=</m:t>
                    </m:r>
                    <m:d>
                      <m:dPr>
                        <m:begChr m:val="["/>
                        <m:endChr m:val="]"/>
                        <m:ctrlPr>
                          <a:rPr lang="en-US" sz="2400" b="0" i="1" smtClean="0">
                            <a:latin typeface="Cambria Math" panose="02040503050406030204" pitchFamily="18" charset="0"/>
                            <a:ea typeface="MS Mincho"/>
                            <a:cs typeface="Times New Roman" panose="02020603050405020304" pitchFamily="18" charset="0"/>
                          </a:rPr>
                        </m:ctrlPr>
                      </m:dPr>
                      <m:e>
                        <m:m>
                          <m:mPr>
                            <m:mcs>
                              <m:mc>
                                <m:mcPr>
                                  <m:count m:val="1"/>
                                  <m:mcJc m:val="center"/>
                                </m:mcPr>
                              </m:mc>
                            </m:mcs>
                            <m:ctrlPr>
                              <a:rPr lang="en-US" sz="2400" b="0" i="1" smtClean="0">
                                <a:latin typeface="Cambria Math" panose="02040503050406030204" pitchFamily="18" charset="0"/>
                                <a:ea typeface="MS Mincho"/>
                                <a:cs typeface="Times New Roman" panose="02020603050405020304" pitchFamily="18" charset="0"/>
                              </a:rPr>
                            </m:ctrlPr>
                          </m:mPr>
                          <m:mr>
                            <m:e>
                              <m:r>
                                <m:rPr>
                                  <m:brk m:alnAt="7"/>
                                </m:rPr>
                                <a:rPr lang="en-US" sz="2400" b="0" i="1" smtClean="0">
                                  <a:latin typeface="Cambria Math" panose="02040503050406030204" pitchFamily="18" charset="0"/>
                                  <a:ea typeface="MS Mincho"/>
                                  <a:cs typeface="Times New Roman" panose="02020603050405020304" pitchFamily="18" charset="0"/>
                                </a:rPr>
                                <m:t>1</m:t>
                              </m:r>
                            </m:e>
                          </m:mr>
                          <m:mr>
                            <m:e>
                              <m:r>
                                <a:rPr lang="en-US" sz="2400" b="0" i="1" smtClean="0">
                                  <a:latin typeface="Cambria Math" panose="02040503050406030204" pitchFamily="18" charset="0"/>
                                  <a:ea typeface="MS Mincho"/>
                                  <a:cs typeface="Times New Roman" panose="02020603050405020304" pitchFamily="18" charset="0"/>
                                </a:rPr>
                                <m:t>2</m:t>
                              </m:r>
                            </m:e>
                          </m:mr>
                        </m:m>
                      </m:e>
                    </m:d>
                  </m:oMath>
                </a14:m>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Try to find a₁, a₂ (not both zero) such that:</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a:t>
                </a:r>
                <a:r>
                  <a:rPr lang="en-US" sz="2400" dirty="0" err="1">
                    <a:latin typeface="Times New Roman" panose="02020603050405020304" pitchFamily="18" charset="0"/>
                    <a:ea typeface="MS Mincho"/>
                    <a:cs typeface="Times New Roman" panose="02020603050405020304" pitchFamily="18" charset="0"/>
                  </a:rPr>
                  <a:t>a₁v</a:t>
                </a:r>
                <a:r>
                  <a:rPr lang="en-US" sz="2400" dirty="0">
                    <a:latin typeface="Times New Roman" panose="02020603050405020304" pitchFamily="18" charset="0"/>
                    <a:ea typeface="MS Mincho"/>
                    <a:cs typeface="Times New Roman" panose="02020603050405020304" pitchFamily="18" charset="0"/>
                  </a:rPr>
                  <a:t>₁ + </a:t>
                </a:r>
                <a:r>
                  <a:rPr lang="en-US" sz="2400" dirty="0" err="1">
                    <a:latin typeface="Times New Roman" panose="02020603050405020304" pitchFamily="18" charset="0"/>
                    <a:ea typeface="MS Mincho"/>
                    <a:cs typeface="Times New Roman" panose="02020603050405020304" pitchFamily="18" charset="0"/>
                  </a:rPr>
                  <a:t>a₂v</a:t>
                </a:r>
                <a:r>
                  <a:rPr lang="en-US" sz="2400" dirty="0">
                    <a:latin typeface="Times New Roman" panose="02020603050405020304" pitchFamily="18" charset="0"/>
                    <a:ea typeface="MS Mincho"/>
                    <a:cs typeface="Times New Roman" panose="02020603050405020304" pitchFamily="18" charset="0"/>
                  </a:rPr>
                  <a:t>₂ = 0</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Try a₁ = 1, a₂ = -2:</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1* </a:t>
                </a:r>
                <a14:m>
                  <m:oMath xmlns:m="http://schemas.openxmlformats.org/officeDocument/2006/math">
                    <m:d>
                      <m:dPr>
                        <m:begChr m:val="["/>
                        <m:endChr m:val="]"/>
                        <m:ctrlPr>
                          <a:rPr lang="en-US" sz="2400" i="1">
                            <a:latin typeface="Cambria Math" panose="02040503050406030204" pitchFamily="18" charset="0"/>
                            <a:ea typeface="MS Mincho"/>
                            <a:cs typeface="Times New Roman" panose="02020603050405020304" pitchFamily="18" charset="0"/>
                          </a:rPr>
                        </m:ctrlPr>
                      </m:dPr>
                      <m:e>
                        <m:m>
                          <m:mPr>
                            <m:mcs>
                              <m:mc>
                                <m:mcPr>
                                  <m:count m:val="1"/>
                                  <m:mcJc m:val="center"/>
                                </m:mcPr>
                              </m:mc>
                            </m:mcs>
                            <m:ctrlPr>
                              <a:rPr lang="en-US" sz="2400" i="1">
                                <a:latin typeface="Cambria Math" panose="02040503050406030204" pitchFamily="18" charset="0"/>
                                <a:ea typeface="MS Mincho"/>
                                <a:cs typeface="Times New Roman" panose="02020603050405020304" pitchFamily="18" charset="0"/>
                              </a:rPr>
                            </m:ctrlPr>
                          </m:mPr>
                          <m:mr>
                            <m:e>
                              <m:r>
                                <m:rPr>
                                  <m:brk m:alnAt="7"/>
                                </m:rPr>
                                <a:rPr lang="en-US" sz="2400" i="1">
                                  <a:latin typeface="Cambria Math" panose="02040503050406030204" pitchFamily="18" charset="0"/>
                                  <a:ea typeface="MS Mincho"/>
                                  <a:cs typeface="Times New Roman" panose="02020603050405020304" pitchFamily="18" charset="0"/>
                                </a:rPr>
                                <m:t>2</m:t>
                              </m:r>
                            </m:e>
                          </m:mr>
                          <m:mr>
                            <m:e>
                              <m:r>
                                <a:rPr lang="en-US" sz="2400" i="1">
                                  <a:latin typeface="Cambria Math" panose="02040503050406030204" pitchFamily="18" charset="0"/>
                                  <a:ea typeface="MS Mincho"/>
                                  <a:cs typeface="Times New Roman" panose="02020603050405020304" pitchFamily="18" charset="0"/>
                                </a:rPr>
                                <m:t>4</m:t>
                              </m:r>
                            </m:e>
                          </m:mr>
                        </m:m>
                      </m:e>
                    </m:d>
                  </m:oMath>
                </a14:m>
                <a:r>
                  <a:rPr lang="en-US" sz="2400" dirty="0">
                    <a:latin typeface="Times New Roman" panose="02020603050405020304" pitchFamily="18" charset="0"/>
                    <a:ea typeface="MS Mincho"/>
                    <a:cs typeface="Times New Roman" panose="02020603050405020304" pitchFamily="18" charset="0"/>
                  </a:rPr>
                  <a:t> + (-2)* </a:t>
                </a:r>
                <a14:m>
                  <m:oMath xmlns:m="http://schemas.openxmlformats.org/officeDocument/2006/math">
                    <m:d>
                      <m:dPr>
                        <m:begChr m:val="["/>
                        <m:endChr m:val="]"/>
                        <m:ctrlPr>
                          <a:rPr lang="en-US" sz="2400" i="1">
                            <a:latin typeface="Cambria Math" panose="02040503050406030204" pitchFamily="18" charset="0"/>
                            <a:ea typeface="MS Mincho"/>
                            <a:cs typeface="Times New Roman" panose="02020603050405020304" pitchFamily="18" charset="0"/>
                          </a:rPr>
                        </m:ctrlPr>
                      </m:dPr>
                      <m:e>
                        <m:m>
                          <m:mPr>
                            <m:mcs>
                              <m:mc>
                                <m:mcPr>
                                  <m:count m:val="1"/>
                                  <m:mcJc m:val="center"/>
                                </m:mcPr>
                              </m:mc>
                            </m:mcs>
                            <m:ctrlPr>
                              <a:rPr lang="en-US" sz="2400" i="1">
                                <a:latin typeface="Cambria Math" panose="02040503050406030204" pitchFamily="18" charset="0"/>
                                <a:ea typeface="MS Mincho"/>
                                <a:cs typeface="Times New Roman" panose="02020603050405020304" pitchFamily="18" charset="0"/>
                              </a:rPr>
                            </m:ctrlPr>
                          </m:mPr>
                          <m:mr>
                            <m:e>
                              <m:r>
                                <m:rPr>
                                  <m:brk m:alnAt="7"/>
                                </m:rPr>
                                <a:rPr lang="en-US" sz="2400" i="1">
                                  <a:latin typeface="Cambria Math" panose="02040503050406030204" pitchFamily="18" charset="0"/>
                                  <a:ea typeface="MS Mincho"/>
                                  <a:cs typeface="Times New Roman" panose="02020603050405020304" pitchFamily="18" charset="0"/>
                                </a:rPr>
                                <m:t>1</m:t>
                              </m:r>
                            </m:e>
                          </m:mr>
                          <m:mr>
                            <m:e>
                              <m:r>
                                <a:rPr lang="en-US" sz="2400" i="1">
                                  <a:latin typeface="Cambria Math" panose="02040503050406030204" pitchFamily="18" charset="0"/>
                                  <a:ea typeface="MS Mincho"/>
                                  <a:cs typeface="Times New Roman" panose="02020603050405020304" pitchFamily="18" charset="0"/>
                                </a:rPr>
                                <m:t>2</m:t>
                              </m:r>
                            </m:e>
                          </m:mr>
                        </m:m>
                      </m:e>
                    </m:d>
                  </m:oMath>
                </a14:m>
                <a:r>
                  <a:rPr lang="en-US" sz="2400" dirty="0">
                    <a:latin typeface="Times New Roman" panose="02020603050405020304" pitchFamily="18" charset="0"/>
                    <a:ea typeface="MS Mincho"/>
                    <a:cs typeface="Times New Roman" panose="02020603050405020304" pitchFamily="18" charset="0"/>
                  </a:rPr>
                  <a:t> = </a:t>
                </a:r>
                <a14:m>
                  <m:oMath xmlns:m="http://schemas.openxmlformats.org/officeDocument/2006/math">
                    <m:d>
                      <m:dPr>
                        <m:begChr m:val="["/>
                        <m:endChr m:val="]"/>
                        <m:ctrlPr>
                          <a:rPr lang="en-US" sz="2400" i="1">
                            <a:latin typeface="Cambria Math" panose="02040503050406030204" pitchFamily="18" charset="0"/>
                            <a:ea typeface="MS Mincho"/>
                            <a:cs typeface="Times New Roman" panose="02020603050405020304" pitchFamily="18" charset="0"/>
                          </a:rPr>
                        </m:ctrlPr>
                      </m:dPr>
                      <m:e>
                        <m:m>
                          <m:mPr>
                            <m:mcs>
                              <m:mc>
                                <m:mcPr>
                                  <m:count m:val="1"/>
                                  <m:mcJc m:val="center"/>
                                </m:mcPr>
                              </m:mc>
                            </m:mcs>
                            <m:ctrlPr>
                              <a:rPr lang="en-US" sz="2400" i="1">
                                <a:latin typeface="Cambria Math" panose="02040503050406030204" pitchFamily="18" charset="0"/>
                                <a:ea typeface="MS Mincho"/>
                                <a:cs typeface="Times New Roman" panose="02020603050405020304" pitchFamily="18" charset="0"/>
                              </a:rPr>
                            </m:ctrlPr>
                          </m:mPr>
                          <m:mr>
                            <m:e>
                              <m:r>
                                <m:rPr>
                                  <m:brk m:alnAt="7"/>
                                </m:rPr>
                                <a:rPr lang="en-US" sz="2400" b="0" i="1" smtClean="0">
                                  <a:latin typeface="Cambria Math" panose="02040503050406030204" pitchFamily="18" charset="0"/>
                                  <a:ea typeface="MS Mincho"/>
                                  <a:cs typeface="Times New Roman" panose="02020603050405020304" pitchFamily="18" charset="0"/>
                                </a:rPr>
                                <m:t>0</m:t>
                              </m:r>
                            </m:e>
                          </m:mr>
                          <m:mr>
                            <m:e>
                              <m:r>
                                <a:rPr lang="en-US" sz="2400" b="0" i="1" smtClean="0">
                                  <a:latin typeface="Cambria Math" panose="02040503050406030204" pitchFamily="18" charset="0"/>
                                  <a:ea typeface="MS Mincho"/>
                                  <a:cs typeface="Times New Roman" panose="02020603050405020304" pitchFamily="18" charset="0"/>
                                </a:rPr>
                                <m:t>0</m:t>
                              </m:r>
                            </m:e>
                          </m:mr>
                        </m:m>
                      </m:e>
                    </m:d>
                  </m:oMath>
                </a14:m>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So the vectors are linearly dependent.</a:t>
                </a:r>
              </a:p>
            </p:txBody>
          </p:sp>
        </mc:Choice>
        <mc:Fallback xmlns="">
          <p:sp>
            <p:nvSpPr>
              <p:cNvPr id="5" name="Rectangle 4"/>
              <p:cNvSpPr>
                <a:spLocks noRot="1" noChangeAspect="1" noMove="1" noResize="1" noEditPoints="1" noAdjustHandles="1" noChangeArrowheads="1" noChangeShapeType="1" noTextEdit="1"/>
              </p:cNvSpPr>
              <p:nvPr/>
            </p:nvSpPr>
            <p:spPr>
              <a:xfrm>
                <a:off x="500331" y="666097"/>
                <a:ext cx="10903789" cy="3643305"/>
              </a:xfrm>
              <a:prstGeom prst="rect">
                <a:avLst/>
              </a:prstGeom>
              <a:blipFill>
                <a:blip r:embed="rId2"/>
                <a:stretch>
                  <a:fillRect l="-838" t="-669" b="-1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8A64D9B-ABB8-2FC6-A65B-6E05ADDA40E4}"/>
                  </a:ext>
                </a:extLst>
              </p:cNvPr>
              <p:cNvSpPr txBox="1"/>
              <p:nvPr/>
            </p:nvSpPr>
            <p:spPr>
              <a:xfrm>
                <a:off x="6631700" y="643112"/>
                <a:ext cx="4953846" cy="4282775"/>
              </a:xfrm>
              <a:prstGeom prst="rect">
                <a:avLst/>
              </a:prstGeom>
              <a:noFill/>
            </p:spPr>
            <p:txBody>
              <a:bodyPr wrap="square">
                <a:spAutoFit/>
              </a:bodyPr>
              <a:lstStyle/>
              <a:p>
                <a:pPr>
                  <a:lnSpc>
                    <a:spcPct val="115000"/>
                  </a:lnSpc>
                  <a:spcAft>
                    <a:spcPts val="1000"/>
                  </a:spcAft>
                </a:pPr>
                <a:r>
                  <a:rPr lang="en-US" sz="24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rPr>
                  <a:t>Example 2: 3D Vectors</a:t>
                </a:r>
                <a:endParaRPr lang="en-IN" sz="24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MS Mincho"/>
                    <a:cs typeface="Times New Roman" panose="02020603050405020304" pitchFamily="18" charset="0"/>
                  </a:rPr>
                  <a:t>Let:</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ea typeface="MS Mincho"/>
                            <a:cs typeface="Times New Roman" panose="02020603050405020304" pitchFamily="18" charset="0"/>
                          </a:rPr>
                        </m:ctrlPr>
                      </m:sSubPr>
                      <m:e>
                        <m:r>
                          <a:rPr lang="en-US" sz="2400" i="1">
                            <a:latin typeface="Cambria Math" panose="02040503050406030204" pitchFamily="18" charset="0"/>
                            <a:ea typeface="MS Mincho"/>
                            <a:cs typeface="Times New Roman" panose="02020603050405020304" pitchFamily="18" charset="0"/>
                          </a:rPr>
                          <m:t>𝑣</m:t>
                        </m:r>
                      </m:e>
                      <m:sub>
                        <m:r>
                          <a:rPr lang="en-US" sz="2400" i="1">
                            <a:latin typeface="Cambria Math" panose="02040503050406030204" pitchFamily="18" charset="0"/>
                            <a:ea typeface="MS Mincho"/>
                            <a:cs typeface="Times New Roman" panose="02020603050405020304" pitchFamily="18" charset="0"/>
                          </a:rPr>
                          <m:t>1</m:t>
                        </m:r>
                      </m:sub>
                    </m:sSub>
                  </m:oMath>
                </a14:m>
                <a:r>
                  <a:rPr lang="en-US" sz="2400" dirty="0">
                    <a:latin typeface="Times New Roman" panose="02020603050405020304" pitchFamily="18" charset="0"/>
                    <a:ea typeface="MS Mincho"/>
                    <a:cs typeface="Times New Roman" panose="02020603050405020304" pitchFamily="18" charset="0"/>
                  </a:rPr>
                  <a:t> = </a:t>
                </a:r>
                <a14:m>
                  <m:oMath xmlns:m="http://schemas.openxmlformats.org/officeDocument/2006/math">
                    <m:d>
                      <m:dPr>
                        <m:begChr m:val="["/>
                        <m:endChr m:val="]"/>
                        <m:ctrlPr>
                          <a:rPr lang="en-US" sz="2400" b="0" i="1" smtClean="0">
                            <a:latin typeface="Cambria Math" panose="02040503050406030204" pitchFamily="18" charset="0"/>
                            <a:ea typeface="MS Mincho"/>
                            <a:cs typeface="Times New Roman" panose="02020603050405020304" pitchFamily="18" charset="0"/>
                          </a:rPr>
                        </m:ctrlPr>
                      </m:dPr>
                      <m:e>
                        <m:m>
                          <m:mPr>
                            <m:mcs>
                              <m:mc>
                                <m:mcPr>
                                  <m:count m:val="1"/>
                                  <m:mcJc m:val="center"/>
                                </m:mcPr>
                              </m:mc>
                            </m:mcs>
                            <m:ctrlPr>
                              <a:rPr lang="en-US" sz="2400" b="0" i="1" smtClean="0">
                                <a:latin typeface="Cambria Math" panose="02040503050406030204" pitchFamily="18" charset="0"/>
                                <a:ea typeface="MS Mincho"/>
                                <a:cs typeface="Times New Roman" panose="02020603050405020304" pitchFamily="18" charset="0"/>
                              </a:rPr>
                            </m:ctrlPr>
                          </m:mPr>
                          <m:mr>
                            <m:e>
                              <m:r>
                                <m:rPr>
                                  <m:brk m:alnAt="7"/>
                                </m:rPr>
                                <a:rPr lang="en-US" sz="2400" b="0" i="1" smtClean="0">
                                  <a:latin typeface="Cambria Math" panose="02040503050406030204" pitchFamily="18" charset="0"/>
                                  <a:ea typeface="MS Mincho"/>
                                  <a:cs typeface="Times New Roman" panose="02020603050405020304" pitchFamily="18" charset="0"/>
                                </a:rPr>
                                <m:t>1</m:t>
                              </m:r>
                            </m:e>
                          </m:mr>
                          <m:mr>
                            <m:e>
                              <m:r>
                                <a:rPr lang="en-US" sz="2400" b="0" i="1" smtClean="0">
                                  <a:latin typeface="Cambria Math" panose="02040503050406030204" pitchFamily="18" charset="0"/>
                                  <a:ea typeface="MS Mincho"/>
                                  <a:cs typeface="Times New Roman" panose="02020603050405020304" pitchFamily="18" charset="0"/>
                                </a:rPr>
                                <m:t>2</m:t>
                              </m:r>
                            </m:e>
                          </m:mr>
                          <m:mr>
                            <m:e>
                              <m:r>
                                <a:rPr lang="en-US" sz="2400" b="0" i="1" smtClean="0">
                                  <a:latin typeface="Cambria Math" panose="02040503050406030204" pitchFamily="18" charset="0"/>
                                  <a:ea typeface="MS Mincho"/>
                                  <a:cs typeface="Times New Roman" panose="02020603050405020304" pitchFamily="18" charset="0"/>
                                </a:rPr>
                                <m:t>3</m:t>
                              </m:r>
                            </m:e>
                          </m:mr>
                        </m:m>
                      </m:e>
                    </m:d>
                    <m:r>
                      <a:rPr lang="en-US" sz="2400" b="0" i="1" smtClean="0">
                        <a:latin typeface="Cambria Math" panose="02040503050406030204" pitchFamily="18" charset="0"/>
                        <a:ea typeface="MS Mincho"/>
                        <a:cs typeface="Times New Roman" panose="02020603050405020304" pitchFamily="18" charset="0"/>
                      </a:rPr>
                      <m:t>,  </m:t>
                    </m:r>
                    <m:sSub>
                      <m:sSubPr>
                        <m:ctrlPr>
                          <a:rPr lang="en-US" sz="2400" b="0" i="1" smtClean="0">
                            <a:latin typeface="Cambria Math" panose="02040503050406030204" pitchFamily="18" charset="0"/>
                            <a:ea typeface="MS Mincho"/>
                            <a:cs typeface="Times New Roman" panose="02020603050405020304" pitchFamily="18" charset="0"/>
                          </a:rPr>
                        </m:ctrlPr>
                      </m:sSubPr>
                      <m:e>
                        <m:r>
                          <a:rPr lang="en-US" sz="2400" b="0" i="1" smtClean="0">
                            <a:latin typeface="Cambria Math" panose="02040503050406030204" pitchFamily="18" charset="0"/>
                            <a:ea typeface="MS Mincho"/>
                            <a:cs typeface="Times New Roman" panose="02020603050405020304" pitchFamily="18" charset="0"/>
                          </a:rPr>
                          <m:t>𝑣</m:t>
                        </m:r>
                      </m:e>
                      <m:sub>
                        <m:r>
                          <a:rPr lang="en-US" sz="2400" b="0" i="1" smtClean="0">
                            <a:latin typeface="Cambria Math" panose="02040503050406030204" pitchFamily="18" charset="0"/>
                            <a:ea typeface="MS Mincho"/>
                            <a:cs typeface="Times New Roman" panose="02020603050405020304" pitchFamily="18" charset="0"/>
                          </a:rPr>
                          <m:t>2</m:t>
                        </m:r>
                      </m:sub>
                    </m:sSub>
                    <m:r>
                      <a:rPr lang="en-US" sz="2400" b="0" i="1" smtClean="0">
                        <a:latin typeface="Cambria Math" panose="02040503050406030204" pitchFamily="18" charset="0"/>
                        <a:ea typeface="MS Mincho"/>
                        <a:cs typeface="Times New Roman" panose="02020603050405020304" pitchFamily="18" charset="0"/>
                      </a:rPr>
                      <m:t>=</m:t>
                    </m:r>
                    <m:d>
                      <m:dPr>
                        <m:begChr m:val="["/>
                        <m:endChr m:val="]"/>
                        <m:ctrlPr>
                          <a:rPr lang="en-US" sz="2400" b="0" i="1" smtClean="0">
                            <a:latin typeface="Cambria Math" panose="02040503050406030204" pitchFamily="18" charset="0"/>
                            <a:ea typeface="MS Mincho"/>
                            <a:cs typeface="Times New Roman" panose="02020603050405020304" pitchFamily="18" charset="0"/>
                          </a:rPr>
                        </m:ctrlPr>
                      </m:dPr>
                      <m:e>
                        <m:m>
                          <m:mPr>
                            <m:mcs>
                              <m:mc>
                                <m:mcPr>
                                  <m:count m:val="1"/>
                                  <m:mcJc m:val="center"/>
                                </m:mcPr>
                              </m:mc>
                            </m:mcs>
                            <m:ctrlPr>
                              <a:rPr lang="en-US" sz="2400" b="0" i="1" smtClean="0">
                                <a:latin typeface="Cambria Math" panose="02040503050406030204" pitchFamily="18" charset="0"/>
                                <a:ea typeface="MS Mincho"/>
                                <a:cs typeface="Times New Roman" panose="02020603050405020304" pitchFamily="18" charset="0"/>
                              </a:rPr>
                            </m:ctrlPr>
                          </m:mPr>
                          <m:mr>
                            <m:e>
                              <m:r>
                                <m:rPr>
                                  <m:brk m:alnAt="7"/>
                                </m:rPr>
                                <a:rPr lang="en-US" sz="2400" b="0" i="1" smtClean="0">
                                  <a:latin typeface="Cambria Math" panose="02040503050406030204" pitchFamily="18" charset="0"/>
                                  <a:ea typeface="MS Mincho"/>
                                  <a:cs typeface="Times New Roman" panose="02020603050405020304" pitchFamily="18" charset="0"/>
                                </a:rPr>
                                <m:t>2</m:t>
                              </m:r>
                            </m:e>
                          </m:mr>
                          <m:mr>
                            <m:e>
                              <m:r>
                                <a:rPr lang="en-US" sz="2400" b="0" i="1" smtClean="0">
                                  <a:latin typeface="Cambria Math" panose="02040503050406030204" pitchFamily="18" charset="0"/>
                                  <a:ea typeface="MS Mincho"/>
                                  <a:cs typeface="Times New Roman" panose="02020603050405020304" pitchFamily="18" charset="0"/>
                                </a:rPr>
                                <m:t>4</m:t>
                              </m:r>
                            </m:e>
                          </m:mr>
                          <m:mr>
                            <m:e>
                              <m:r>
                                <a:rPr lang="en-US" sz="2400" b="0" i="1" smtClean="0">
                                  <a:latin typeface="Cambria Math" panose="02040503050406030204" pitchFamily="18" charset="0"/>
                                  <a:ea typeface="MS Mincho"/>
                                  <a:cs typeface="Times New Roman" panose="02020603050405020304" pitchFamily="18" charset="0"/>
                                </a:rPr>
                                <m:t>6</m:t>
                              </m:r>
                            </m:e>
                          </m:mr>
                        </m:m>
                      </m:e>
                    </m:d>
                    <m:r>
                      <a:rPr lang="en-US" sz="2400" b="0" i="1" smtClean="0">
                        <a:latin typeface="Cambria Math" panose="02040503050406030204" pitchFamily="18" charset="0"/>
                        <a:ea typeface="MS Mincho"/>
                        <a:cs typeface="Times New Roman" panose="02020603050405020304" pitchFamily="18" charset="0"/>
                      </a:rPr>
                      <m:t>,    </m:t>
                    </m:r>
                    <m:sSub>
                      <m:sSubPr>
                        <m:ctrlPr>
                          <a:rPr lang="en-US" sz="2400" b="0" i="1" smtClean="0">
                            <a:latin typeface="Cambria Math" panose="02040503050406030204" pitchFamily="18" charset="0"/>
                            <a:ea typeface="MS Mincho"/>
                            <a:cs typeface="Times New Roman" panose="02020603050405020304" pitchFamily="18" charset="0"/>
                          </a:rPr>
                        </m:ctrlPr>
                      </m:sSubPr>
                      <m:e>
                        <m:r>
                          <a:rPr lang="en-US" sz="2400" b="0" i="1" smtClean="0">
                            <a:latin typeface="Cambria Math" panose="02040503050406030204" pitchFamily="18" charset="0"/>
                            <a:ea typeface="MS Mincho"/>
                            <a:cs typeface="Times New Roman" panose="02020603050405020304" pitchFamily="18" charset="0"/>
                          </a:rPr>
                          <m:t>𝑣</m:t>
                        </m:r>
                      </m:e>
                      <m:sub>
                        <m:r>
                          <a:rPr lang="en-US" sz="2400" b="0" i="1" smtClean="0">
                            <a:latin typeface="Cambria Math" panose="02040503050406030204" pitchFamily="18" charset="0"/>
                            <a:ea typeface="MS Mincho"/>
                            <a:cs typeface="Times New Roman" panose="02020603050405020304" pitchFamily="18" charset="0"/>
                          </a:rPr>
                          <m:t>3</m:t>
                        </m:r>
                      </m:sub>
                    </m:sSub>
                    <m:r>
                      <a:rPr lang="en-US" sz="2400" b="0" i="1" smtClean="0">
                        <a:latin typeface="Cambria Math" panose="02040503050406030204" pitchFamily="18" charset="0"/>
                        <a:ea typeface="MS Mincho"/>
                        <a:cs typeface="Times New Roman" panose="02020603050405020304" pitchFamily="18" charset="0"/>
                      </a:rPr>
                      <m:t>=</m:t>
                    </m:r>
                    <m:d>
                      <m:dPr>
                        <m:begChr m:val="["/>
                        <m:endChr m:val="]"/>
                        <m:ctrlPr>
                          <a:rPr lang="en-US" sz="2400" b="0" i="1" smtClean="0">
                            <a:latin typeface="Cambria Math" panose="02040503050406030204" pitchFamily="18" charset="0"/>
                            <a:ea typeface="MS Mincho"/>
                            <a:cs typeface="Times New Roman" panose="02020603050405020304" pitchFamily="18" charset="0"/>
                          </a:rPr>
                        </m:ctrlPr>
                      </m:dPr>
                      <m:e>
                        <m:m>
                          <m:mPr>
                            <m:mcs>
                              <m:mc>
                                <m:mcPr>
                                  <m:count m:val="1"/>
                                  <m:mcJc m:val="center"/>
                                </m:mcPr>
                              </m:mc>
                            </m:mcs>
                            <m:ctrlPr>
                              <a:rPr lang="en-US" sz="2400" b="0" i="1" smtClean="0">
                                <a:latin typeface="Cambria Math" panose="02040503050406030204" pitchFamily="18" charset="0"/>
                                <a:ea typeface="MS Mincho"/>
                                <a:cs typeface="Times New Roman" panose="02020603050405020304" pitchFamily="18" charset="0"/>
                              </a:rPr>
                            </m:ctrlPr>
                          </m:mPr>
                          <m:mr>
                            <m:e>
                              <m:r>
                                <m:rPr>
                                  <m:brk m:alnAt="7"/>
                                </m:rPr>
                                <a:rPr lang="en-US" sz="2400" b="0" i="1" smtClean="0">
                                  <a:latin typeface="Cambria Math" panose="02040503050406030204" pitchFamily="18" charset="0"/>
                                  <a:ea typeface="MS Mincho"/>
                                  <a:cs typeface="Times New Roman" panose="02020603050405020304" pitchFamily="18" charset="0"/>
                                </a:rPr>
                                <m:t>3</m:t>
                              </m:r>
                            </m:e>
                          </m:mr>
                          <m:mr>
                            <m:e>
                              <m:r>
                                <a:rPr lang="en-US" sz="2400" b="0" i="1" smtClean="0">
                                  <a:latin typeface="Cambria Math" panose="02040503050406030204" pitchFamily="18" charset="0"/>
                                  <a:ea typeface="MS Mincho"/>
                                  <a:cs typeface="Times New Roman" panose="02020603050405020304" pitchFamily="18" charset="0"/>
                                </a:rPr>
                                <m:t>6</m:t>
                              </m:r>
                            </m:e>
                          </m:mr>
                          <m:mr>
                            <m:e>
                              <m:r>
                                <a:rPr lang="en-US" sz="2400" b="0" i="1" smtClean="0">
                                  <a:latin typeface="Cambria Math" panose="02040503050406030204" pitchFamily="18" charset="0"/>
                                  <a:ea typeface="MS Mincho"/>
                                  <a:cs typeface="Times New Roman" panose="02020603050405020304" pitchFamily="18" charset="0"/>
                                </a:rPr>
                                <m:t>9</m:t>
                              </m:r>
                            </m:e>
                          </m:mr>
                        </m:m>
                      </m:e>
                    </m:d>
                  </m:oMath>
                </a14:m>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All vectors are multiples of v₁:</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v₂ = 2*v₁,    v₃ = 3*v₁</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That means:</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-2*v₁ + v₂ = 0 or -3*v₁ + v₃ = 0</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Hence, the set is linearly dependent.</a:t>
                </a:r>
                <a:endParaRPr lang="en-IN" sz="2400" dirty="0">
                  <a:effectLst/>
                  <a:latin typeface="Times New Roman" panose="02020603050405020304" pitchFamily="18" charset="0"/>
                  <a:ea typeface="MS Mincho"/>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88A64D9B-ABB8-2FC6-A65B-6E05ADDA40E4}"/>
                  </a:ext>
                </a:extLst>
              </p:cNvPr>
              <p:cNvSpPr txBox="1">
                <a:spLocks noRot="1" noChangeAspect="1" noMove="1" noResize="1" noEditPoints="1" noAdjustHandles="1" noChangeArrowheads="1" noChangeShapeType="1" noTextEdit="1"/>
              </p:cNvSpPr>
              <p:nvPr/>
            </p:nvSpPr>
            <p:spPr>
              <a:xfrm>
                <a:off x="6631700" y="643112"/>
                <a:ext cx="4953846" cy="4282775"/>
              </a:xfrm>
              <a:prstGeom prst="rect">
                <a:avLst/>
              </a:prstGeom>
              <a:blipFill>
                <a:blip r:embed="rId3"/>
                <a:stretch>
                  <a:fillRect l="-1968" t="-569" b="-2276"/>
                </a:stretch>
              </a:blipFill>
            </p:spPr>
            <p:txBody>
              <a:bodyPr/>
              <a:lstStyle/>
              <a:p>
                <a:r>
                  <a:rPr lang="en-US">
                    <a:noFill/>
                  </a:rPr>
                  <a:t> </a:t>
                </a:r>
              </a:p>
            </p:txBody>
          </p:sp>
        </mc:Fallback>
      </mc:AlternateContent>
    </p:spTree>
    <p:extLst>
      <p:ext uri="{BB962C8B-B14F-4D97-AF65-F5344CB8AC3E}">
        <p14:creationId xmlns:p14="http://schemas.microsoft.com/office/powerpoint/2010/main" val="2305905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21</a:t>
            </a:fld>
            <a:endParaRPr lang="en-IN"/>
          </a:p>
        </p:txBody>
      </p:sp>
      <mc:AlternateContent xmlns:mc="http://schemas.openxmlformats.org/markup-compatibility/2006" xmlns:a14="http://schemas.microsoft.com/office/drawing/2010/main">
        <mc:Choice Requires="a14">
          <p:sp>
            <p:nvSpPr>
              <p:cNvPr id="6" name="Rectangle 5"/>
              <p:cNvSpPr/>
              <p:nvPr/>
            </p:nvSpPr>
            <p:spPr>
              <a:xfrm>
                <a:off x="362309" y="178085"/>
                <a:ext cx="10455216" cy="6169959"/>
              </a:xfrm>
              <a:prstGeom prst="rect">
                <a:avLst/>
              </a:prstGeom>
            </p:spPr>
            <p:txBody>
              <a:bodyPr wrap="square">
                <a:spAutoFit/>
              </a:bodyPr>
              <a:lstStyle/>
              <a:p>
                <a:pPr>
                  <a:spcAft>
                    <a:spcPts val="800"/>
                  </a:spcAf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Problems</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1.  Consider </a:t>
                </a:r>
                <a14:m>
                  <m:oMath xmlns:m="http://schemas.openxmlformats.org/officeDocument/2006/math">
                    <m:sSup>
                      <m:sSup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pPr>
                      <m:e>
                        <m:r>
                          <a:rPr lang="en-IN" i="1">
                            <a:effectLst/>
                            <a:latin typeface="Cambria Math" panose="02040503050406030204" pitchFamily="18" charset="0"/>
                            <a:ea typeface="Calibri" panose="020F0502020204030204" pitchFamily="34" charset="0"/>
                            <a:cs typeface="Times New Roman" panose="02020603050405020304" pitchFamily="18" charset="0"/>
                          </a:rPr>
                          <m:t>𝑅</m:t>
                        </m:r>
                      </m:e>
                      <m:sup>
                        <m:r>
                          <a:rPr lang="en-IN" i="1">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with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IN"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IN"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   1</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   2</m:t>
                              </m:r>
                            </m:e>
                          </m:mr>
                          <m:m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−3</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    4</m:t>
                                    </m:r>
                                  </m:e>
                                </m:mr>
                              </m:m>
                            </m:e>
                          </m:mr>
                        </m:m>
                      </m:e>
                    </m:d>
                  </m:oMath>
                </a14:m>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IN"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IN"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1</m:t>
                              </m:r>
                            </m:e>
                          </m:mr>
                          <m:m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 2</m:t>
                                    </m:r>
                                  </m:e>
                                </m:mr>
                              </m:m>
                            </m:e>
                          </m:mr>
                        </m:m>
                      </m:e>
                    </m:d>
                  </m:oMath>
                </a14:m>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IN"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en-IN"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−2</m:t>
                              </m:r>
                            </m:e>
                          </m:mr>
                          <m:m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    1</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    1</m:t>
                                    </m:r>
                                  </m:e>
                                </m:mr>
                              </m:m>
                            </m:e>
                          </m:mr>
                        </m:m>
                      </m:e>
                    </m:d>
                  </m:oMath>
                </a14:m>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Check they are linearly dependent?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2. Given</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IN"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IN"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   2</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   1</m:t>
                              </m:r>
                            </m:e>
                          </m:mr>
                          <m:m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    0</m:t>
                                    </m:r>
                                  </m:e>
                                </m:mr>
                              </m:m>
                            </m:e>
                          </m:mr>
                        </m:m>
                      </m:e>
                    </m:d>
                  </m:oMath>
                </a14:m>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IN"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IN"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   4</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   2</m:t>
                              </m:r>
                            </m:e>
                          </m:mr>
                          <m:m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    0</m:t>
                                    </m:r>
                                  </m:e>
                                </m:mr>
                              </m:m>
                            </m:e>
                          </m:mr>
                        </m:m>
                      </m:e>
                    </m:d>
                  </m:oMath>
                </a14:m>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IN"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en-IN"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0</m:t>
                              </m:r>
                            </m:e>
                          </m:mr>
                          <m:m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 3 </m:t>
                                    </m:r>
                                  </m:e>
                                </m:mr>
                              </m:m>
                            </m:e>
                          </m:mr>
                        </m:m>
                      </m:e>
                    </m:d>
                  </m:oMath>
                </a14:m>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Are the vectors linearly dependent?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3. Given</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en-IN"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IN"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   1</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−1</m:t>
                              </m:r>
                            </m:e>
                          </m:mr>
                          <m:m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   0</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    2</m:t>
                                    </m:r>
                                  </m:e>
                                </m:mr>
                              </m:m>
                            </m:e>
                          </m:mr>
                        </m:m>
                      </m:e>
                    </m:d>
                  </m:oMath>
                </a14:m>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en-IN"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IN"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  0</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  2</m:t>
                              </m:r>
                            </m:e>
                          </m:mr>
                          <m:m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  1</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−1</m:t>
                                    </m:r>
                                  </m:e>
                                </m:mr>
                              </m:m>
                            </m:e>
                          </m:mr>
                        </m:m>
                      </m:e>
                    </m:d>
                  </m:oMath>
                </a14:m>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i="1">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en-IN"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en-IN"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1</m:t>
                              </m:r>
                            </m:e>
                          </m:mr>
                          <m:mr>
                            <m:e>
                              <m:m>
                                <m:mPr>
                                  <m:mcs>
                                    <m:mc>
                                      <m:mcPr>
                                        <m:count m:val="1"/>
                                        <m:mcJc m:val="center"/>
                                      </m:mcPr>
                                    </m:mc>
                                  </m:mcs>
                                  <m:ctrlPr>
                                    <a:rPr lang="en-IN"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i="1">
                                        <a:effectLst/>
                                        <a:latin typeface="Cambria Math" panose="02040503050406030204" pitchFamily="18" charset="0"/>
                                        <a:ea typeface="Calibri" panose="020F0502020204030204" pitchFamily="34" charset="0"/>
                                        <a:cs typeface="Times New Roman" panose="02020603050405020304" pitchFamily="18" charset="0"/>
                                      </a:rPr>
                                      <m:t>1</m:t>
                                    </m:r>
                                  </m:e>
                                </m:mr>
                              </m:m>
                            </m:e>
                          </m:mr>
                        </m:m>
                      </m:e>
                    </m:d>
                  </m:oMath>
                </a14:m>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           Are the vectors are linearly dependent?</a:t>
                </a:r>
                <a:endParaRPr lang="en-IN" dirty="0"/>
              </a:p>
            </p:txBody>
          </p:sp>
        </mc:Choice>
        <mc:Fallback xmlns="">
          <p:sp>
            <p:nvSpPr>
              <p:cNvPr id="6" name="Rectangle 5"/>
              <p:cNvSpPr>
                <a:spLocks noRot="1" noChangeAspect="1" noMove="1" noResize="1" noEditPoints="1" noAdjustHandles="1" noChangeArrowheads="1" noChangeShapeType="1" noTextEdit="1"/>
              </p:cNvSpPr>
              <p:nvPr/>
            </p:nvSpPr>
            <p:spPr>
              <a:xfrm>
                <a:off x="362309" y="178085"/>
                <a:ext cx="10455216" cy="6169959"/>
              </a:xfrm>
              <a:prstGeom prst="rect">
                <a:avLst/>
              </a:prstGeom>
              <a:blipFill>
                <a:blip r:embed="rId2"/>
                <a:stretch>
                  <a:fillRect l="-1166" t="-988" b="-593"/>
                </a:stretch>
              </a:blipFill>
            </p:spPr>
            <p:txBody>
              <a:bodyPr/>
              <a:lstStyle/>
              <a:p>
                <a:r>
                  <a:rPr lang="en-US">
                    <a:noFill/>
                  </a:rPr>
                  <a:t> </a:t>
                </a:r>
              </a:p>
            </p:txBody>
          </p:sp>
        </mc:Fallback>
      </mc:AlternateContent>
    </p:spTree>
    <p:extLst>
      <p:ext uri="{BB962C8B-B14F-4D97-AF65-F5344CB8AC3E}">
        <p14:creationId xmlns:p14="http://schemas.microsoft.com/office/powerpoint/2010/main" val="790271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22</a:t>
            </a:fld>
            <a:endParaRPr lang="en-IN"/>
          </a:p>
        </p:txBody>
      </p:sp>
      <p:sp>
        <p:nvSpPr>
          <p:cNvPr id="5" name="Rectangle 4"/>
          <p:cNvSpPr/>
          <p:nvPr/>
        </p:nvSpPr>
        <p:spPr>
          <a:xfrm>
            <a:off x="3042930" y="-11993"/>
            <a:ext cx="5280420" cy="646331"/>
          </a:xfrm>
          <a:prstGeom prst="rect">
            <a:avLst/>
          </a:prstGeom>
        </p:spPr>
        <p:txBody>
          <a:bodyPr wrap="none">
            <a:spAutoFit/>
          </a:bodyPr>
          <a:lstStyle/>
          <a:p>
            <a:r>
              <a:rPr lang="en-US" sz="3600" dirty="0">
                <a:solidFill>
                  <a:srgbClr val="FF0000"/>
                </a:solidFill>
                <a:latin typeface="Times New Roman" panose="02020603050405020304" pitchFamily="18" charset="0"/>
                <a:ea typeface="MS Mincho"/>
                <a:cs typeface="Times New Roman" panose="02020603050405020304" pitchFamily="18" charset="0"/>
              </a:rPr>
              <a:t>Linear Independent Vectors</a:t>
            </a:r>
            <a:endParaRPr lang="en-IN" sz="36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07034" y="452138"/>
            <a:ext cx="11731924" cy="5796267"/>
          </a:xfrm>
          <a:prstGeom prst="rect">
            <a:avLst/>
          </a:prstGeom>
        </p:spPr>
        <p:txBody>
          <a:bodyPr wrap="square">
            <a:spAutoFit/>
          </a:bodyPr>
          <a:lstStyle/>
          <a:p>
            <a:pPr>
              <a:lnSpc>
                <a:spcPct val="115000"/>
              </a:lnSpc>
              <a:spcBef>
                <a:spcPts val="2400"/>
              </a:spcBef>
              <a:spcAft>
                <a:spcPts val="0"/>
              </a:spcAft>
            </a:pPr>
            <a:r>
              <a:rPr lang="en-US" sz="24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rPr>
              <a:t>Introduction</a:t>
            </a:r>
            <a:endParaRPr lang="en-IN" sz="24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MS Mincho"/>
                <a:cs typeface="Times New Roman" panose="02020603050405020304" pitchFamily="18" charset="0"/>
              </a:rPr>
              <a:t>In vector algebra, we often need to determine whether a set of vectors contains any redundancy. This leads us to the concept of linear independence. A set of vectors is linearly independent if no vector in the set can be written as a combination of the others.</a:t>
            </a:r>
          </a:p>
          <a:p>
            <a:pPr>
              <a:lnSpc>
                <a:spcPct val="115000"/>
              </a:lnSpc>
              <a:spcAft>
                <a:spcPts val="1000"/>
              </a:spcAft>
            </a:pPr>
            <a:r>
              <a:rPr lang="en-US" sz="24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rPr>
              <a:t>Definition: Linear Independence</a:t>
            </a:r>
            <a:endParaRPr lang="en-IN" sz="24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MS Mincho"/>
                <a:cs typeface="Times New Roman" panose="02020603050405020304" pitchFamily="18" charset="0"/>
              </a:rPr>
              <a:t>A set of vectors {v₁, v₂, ..., vₙ} is said to be linearly independent if the only solution to the equation:  </a:t>
            </a:r>
            <a:r>
              <a:rPr lang="en-US" sz="2400" dirty="0" err="1">
                <a:latin typeface="Times New Roman" panose="02020603050405020304" pitchFamily="18" charset="0"/>
                <a:ea typeface="MS Mincho"/>
                <a:cs typeface="Times New Roman" panose="02020603050405020304" pitchFamily="18" charset="0"/>
              </a:rPr>
              <a:t>a₁v</a:t>
            </a:r>
            <a:r>
              <a:rPr lang="en-US" sz="2400" dirty="0">
                <a:latin typeface="Times New Roman" panose="02020603050405020304" pitchFamily="18" charset="0"/>
                <a:ea typeface="MS Mincho"/>
                <a:cs typeface="Times New Roman" panose="02020603050405020304" pitchFamily="18" charset="0"/>
              </a:rPr>
              <a:t>₁ + </a:t>
            </a:r>
            <a:r>
              <a:rPr lang="en-US" sz="2400" dirty="0" err="1">
                <a:latin typeface="Times New Roman" panose="02020603050405020304" pitchFamily="18" charset="0"/>
                <a:ea typeface="MS Mincho"/>
                <a:cs typeface="Times New Roman" panose="02020603050405020304" pitchFamily="18" charset="0"/>
              </a:rPr>
              <a:t>a₂v</a:t>
            </a:r>
            <a:r>
              <a:rPr lang="en-US" sz="2400" dirty="0">
                <a:latin typeface="Times New Roman" panose="02020603050405020304" pitchFamily="18" charset="0"/>
                <a:ea typeface="MS Mincho"/>
                <a:cs typeface="Times New Roman" panose="02020603050405020304" pitchFamily="18" charset="0"/>
              </a:rPr>
              <a:t>₂ + ... + </a:t>
            </a:r>
            <a:r>
              <a:rPr lang="en-US" sz="2400" dirty="0" err="1">
                <a:latin typeface="Times New Roman" panose="02020603050405020304" pitchFamily="18" charset="0"/>
                <a:ea typeface="MS Mincho"/>
                <a:cs typeface="Times New Roman" panose="02020603050405020304" pitchFamily="18" charset="0"/>
              </a:rPr>
              <a:t>aₙv</a:t>
            </a:r>
            <a:r>
              <a:rPr lang="en-US" sz="2400" dirty="0">
                <a:latin typeface="Times New Roman" panose="02020603050405020304" pitchFamily="18" charset="0"/>
                <a:ea typeface="MS Mincho"/>
                <a:cs typeface="Times New Roman" panose="02020603050405020304" pitchFamily="18" charset="0"/>
              </a:rPr>
              <a:t>ₙ = 0 is: a₁ = a₂ = ... = aₙ = 0</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This means none of the vectors can be written as a combination of the others.</a:t>
            </a:r>
          </a:p>
          <a:p>
            <a:pPr>
              <a:lnSpc>
                <a:spcPct val="115000"/>
              </a:lnSpc>
              <a:spcAft>
                <a:spcPts val="1000"/>
              </a:spcAft>
            </a:pPr>
            <a:r>
              <a:rPr lang="en-US" sz="24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rPr>
              <a:t>Key Idea</a:t>
            </a:r>
            <a:endParaRPr lang="en-IN" sz="24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endParaRPr>
          </a:p>
          <a:p>
            <a:pPr marL="342900" indent="-342900">
              <a:lnSpc>
                <a:spcPct val="115000"/>
              </a:lnSpc>
              <a:spcAft>
                <a:spcPts val="1000"/>
              </a:spcAft>
              <a:buFont typeface="Wingdings" panose="05000000000000000000" pitchFamily="2" charset="2"/>
              <a:buChar char="v"/>
            </a:pPr>
            <a:r>
              <a:rPr lang="en-US" sz="2400" dirty="0">
                <a:latin typeface="Times New Roman" panose="02020603050405020304" pitchFamily="18" charset="0"/>
                <a:ea typeface="MS Mincho"/>
                <a:cs typeface="Times New Roman" panose="02020603050405020304" pitchFamily="18" charset="0"/>
              </a:rPr>
              <a:t>If no vector in the set can be formed from a combination of the others, the vectors are linearly independent.</a:t>
            </a:r>
          </a:p>
          <a:p>
            <a:pPr marL="342900" indent="-342900">
              <a:lnSpc>
                <a:spcPct val="115000"/>
              </a:lnSpc>
              <a:spcAft>
                <a:spcPts val="1000"/>
              </a:spcAft>
              <a:buFont typeface="Wingdings" panose="05000000000000000000" pitchFamily="2" charset="2"/>
              <a:buChar char="v"/>
            </a:pPr>
            <a:r>
              <a:rPr lang="en-US" sz="2400" dirty="0">
                <a:latin typeface="Times New Roman" panose="02020603050405020304" pitchFamily="18" charset="0"/>
                <a:ea typeface="MS Mincho"/>
                <a:cs typeface="Times New Roman" panose="02020603050405020304" pitchFamily="18" charset="0"/>
              </a:rPr>
              <a:t>Linear independence implies uniqueness in representation.</a:t>
            </a:r>
            <a:endParaRPr lang="en-IN" sz="2400" dirty="0">
              <a:effectLst/>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6491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23</a:t>
            </a:fld>
            <a:endParaRPr lang="en-IN"/>
          </a:p>
        </p:txBody>
      </p:sp>
      <p:sp>
        <p:nvSpPr>
          <p:cNvPr id="5" name="Rectangle 4"/>
          <p:cNvSpPr/>
          <p:nvPr/>
        </p:nvSpPr>
        <p:spPr>
          <a:xfrm>
            <a:off x="310551" y="198165"/>
            <a:ext cx="11619781" cy="5799536"/>
          </a:xfrm>
          <a:prstGeom prst="rect">
            <a:avLst/>
          </a:prstGeom>
        </p:spPr>
        <p:txBody>
          <a:bodyPr wrap="square">
            <a:spAutoFit/>
          </a:bodyPr>
          <a:lstStyle/>
          <a:p>
            <a:pPr>
              <a:lnSpc>
                <a:spcPct val="115000"/>
              </a:lnSpc>
              <a:spcBef>
                <a:spcPts val="2400"/>
              </a:spcBef>
              <a:spcAft>
                <a:spcPts val="0"/>
              </a:spcAft>
            </a:pPr>
            <a:r>
              <a:rPr lang="en-US" sz="24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rPr>
              <a:t>Example 1: 2D Vectors</a:t>
            </a:r>
            <a:endParaRPr lang="en-IN" sz="24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000" dirty="0">
                <a:latin typeface="Times New Roman" panose="02020603050405020304" pitchFamily="18" charset="0"/>
                <a:ea typeface="MS Mincho"/>
                <a:cs typeface="Times New Roman" panose="02020603050405020304" pitchFamily="18" charset="0"/>
              </a:rPr>
              <a:t>Let:      v₁ = [1, 0],    v₂ = [0, 1]</a:t>
            </a:r>
            <a:br>
              <a:rPr lang="en-US" sz="2000" dirty="0">
                <a:latin typeface="Times New Roman" panose="02020603050405020304" pitchFamily="18" charset="0"/>
                <a:ea typeface="MS Mincho"/>
                <a:cs typeface="Times New Roman" panose="02020603050405020304" pitchFamily="18" charset="0"/>
              </a:rPr>
            </a:br>
            <a:r>
              <a:rPr lang="en-US" sz="2000" dirty="0">
                <a:latin typeface="Times New Roman" panose="02020603050405020304" pitchFamily="18" charset="0"/>
                <a:ea typeface="MS Mincho"/>
                <a:cs typeface="Times New Roman" panose="02020603050405020304" pitchFamily="18" charset="0"/>
              </a:rPr>
              <a:t>Try to find scalars a₁, a₂ such that:</a:t>
            </a:r>
            <a:br>
              <a:rPr lang="en-US" sz="2000" dirty="0">
                <a:latin typeface="Times New Roman" panose="02020603050405020304" pitchFamily="18" charset="0"/>
                <a:ea typeface="MS Mincho"/>
                <a:cs typeface="Times New Roman" panose="02020603050405020304" pitchFamily="18" charset="0"/>
              </a:rPr>
            </a:b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a₁v</a:t>
            </a:r>
            <a:r>
              <a:rPr lang="en-US" sz="2000" dirty="0">
                <a:latin typeface="Times New Roman" panose="02020603050405020304" pitchFamily="18" charset="0"/>
                <a:ea typeface="MS Mincho"/>
                <a:cs typeface="Times New Roman" panose="02020603050405020304" pitchFamily="18" charset="0"/>
              </a:rPr>
              <a:t>₁ + </a:t>
            </a:r>
            <a:r>
              <a:rPr lang="en-US" sz="2000" dirty="0" err="1">
                <a:latin typeface="Times New Roman" panose="02020603050405020304" pitchFamily="18" charset="0"/>
                <a:ea typeface="MS Mincho"/>
                <a:cs typeface="Times New Roman" panose="02020603050405020304" pitchFamily="18" charset="0"/>
              </a:rPr>
              <a:t>a₂v</a:t>
            </a:r>
            <a:r>
              <a:rPr lang="en-US" sz="2000" dirty="0">
                <a:latin typeface="Times New Roman" panose="02020603050405020304" pitchFamily="18" charset="0"/>
                <a:ea typeface="MS Mincho"/>
                <a:cs typeface="Times New Roman" panose="02020603050405020304" pitchFamily="18" charset="0"/>
              </a:rPr>
              <a:t>₂ = [0, 0]</a:t>
            </a:r>
            <a:br>
              <a:rPr lang="en-US" sz="2000" dirty="0">
                <a:latin typeface="Times New Roman" panose="02020603050405020304" pitchFamily="18" charset="0"/>
                <a:ea typeface="MS Mincho"/>
                <a:cs typeface="Times New Roman" panose="02020603050405020304" pitchFamily="18" charset="0"/>
              </a:rPr>
            </a:br>
            <a:r>
              <a:rPr lang="en-US" sz="2000" dirty="0">
                <a:latin typeface="Times New Roman" panose="02020603050405020304" pitchFamily="18" charset="0"/>
                <a:ea typeface="MS Mincho"/>
                <a:cs typeface="Times New Roman" panose="02020603050405020304" pitchFamily="18" charset="0"/>
              </a:rPr>
              <a:t>This gives:</a:t>
            </a:r>
            <a:br>
              <a:rPr lang="en-US" sz="2000" dirty="0">
                <a:latin typeface="Times New Roman" panose="02020603050405020304" pitchFamily="18" charset="0"/>
                <a:ea typeface="MS Mincho"/>
                <a:cs typeface="Times New Roman" panose="02020603050405020304" pitchFamily="18" charset="0"/>
              </a:rPr>
            </a:br>
            <a:r>
              <a:rPr lang="en-US" sz="2000" dirty="0">
                <a:latin typeface="Times New Roman" panose="02020603050405020304" pitchFamily="18" charset="0"/>
                <a:ea typeface="MS Mincho"/>
                <a:cs typeface="Times New Roman" panose="02020603050405020304" pitchFamily="18" charset="0"/>
              </a:rPr>
              <a:t>    a₁ * [1, 0] + a₂ * [0, 1] = [a₁, a₂] = [0, 0] → a₁ = 0, a₂ = 0</a:t>
            </a:r>
            <a:br>
              <a:rPr lang="en-US" sz="2000" dirty="0">
                <a:latin typeface="Times New Roman" panose="02020603050405020304" pitchFamily="18" charset="0"/>
                <a:ea typeface="MS Mincho"/>
                <a:cs typeface="Times New Roman" panose="02020603050405020304" pitchFamily="18" charset="0"/>
              </a:rPr>
            </a:br>
            <a:r>
              <a:rPr lang="en-US" sz="2000" dirty="0">
                <a:latin typeface="Times New Roman" panose="02020603050405020304" pitchFamily="18" charset="0"/>
                <a:ea typeface="MS Mincho"/>
                <a:cs typeface="Times New Roman" panose="02020603050405020304" pitchFamily="18" charset="0"/>
              </a:rPr>
              <a:t>Since the only solution is the trivial one, the vectors are linearly independent.</a:t>
            </a:r>
          </a:p>
          <a:p>
            <a:pPr>
              <a:lnSpc>
                <a:spcPct val="115000"/>
              </a:lnSpc>
              <a:spcAft>
                <a:spcPts val="1000"/>
              </a:spcAft>
            </a:pPr>
            <a:r>
              <a:rPr lang="en-US" sz="24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rPr>
              <a:t>Example 2: 3D Vectors</a:t>
            </a:r>
            <a:endParaRPr lang="en-IN" sz="24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000" dirty="0">
                <a:latin typeface="Times New Roman" panose="02020603050405020304" pitchFamily="18" charset="0"/>
                <a:ea typeface="MS Mincho"/>
                <a:cs typeface="Times New Roman" panose="02020603050405020304" pitchFamily="18" charset="0"/>
              </a:rPr>
              <a:t>Let:     v₁ = [1, 0, 0],    v₂ = [0, 1, 0],    v₃ = [0, 0, 1]</a:t>
            </a:r>
            <a:br>
              <a:rPr lang="en-US" sz="2000" dirty="0">
                <a:latin typeface="Times New Roman" panose="02020603050405020304" pitchFamily="18" charset="0"/>
                <a:ea typeface="MS Mincho"/>
                <a:cs typeface="Times New Roman" panose="02020603050405020304" pitchFamily="18" charset="0"/>
              </a:rPr>
            </a:br>
            <a:r>
              <a:rPr lang="en-US" sz="2000" dirty="0">
                <a:latin typeface="Times New Roman" panose="02020603050405020304" pitchFamily="18" charset="0"/>
                <a:ea typeface="MS Mincho"/>
                <a:cs typeface="Times New Roman" panose="02020603050405020304" pitchFamily="18" charset="0"/>
              </a:rPr>
              <a:t>These are the standard basis vectors in ℝ³.</a:t>
            </a:r>
            <a:br>
              <a:rPr lang="en-US" sz="2000" dirty="0">
                <a:latin typeface="Times New Roman" panose="02020603050405020304" pitchFamily="18" charset="0"/>
                <a:ea typeface="MS Mincho"/>
                <a:cs typeface="Times New Roman" panose="02020603050405020304" pitchFamily="18" charset="0"/>
              </a:rPr>
            </a:br>
            <a:r>
              <a:rPr lang="en-US" sz="2000" dirty="0">
                <a:latin typeface="Times New Roman" panose="02020603050405020304" pitchFamily="18" charset="0"/>
                <a:ea typeface="MS Mincho"/>
                <a:cs typeface="Times New Roman" panose="02020603050405020304" pitchFamily="18" charset="0"/>
              </a:rPr>
              <a:t>Suppose </a:t>
            </a:r>
            <a:r>
              <a:rPr lang="en-US" sz="2000" dirty="0" err="1">
                <a:latin typeface="Times New Roman" panose="02020603050405020304" pitchFamily="18" charset="0"/>
                <a:ea typeface="MS Mincho"/>
                <a:cs typeface="Times New Roman" panose="02020603050405020304" pitchFamily="18" charset="0"/>
              </a:rPr>
              <a:t>a₁v</a:t>
            </a:r>
            <a:r>
              <a:rPr lang="en-US" sz="2000" dirty="0">
                <a:latin typeface="Times New Roman" panose="02020603050405020304" pitchFamily="18" charset="0"/>
                <a:ea typeface="MS Mincho"/>
                <a:cs typeface="Times New Roman" panose="02020603050405020304" pitchFamily="18" charset="0"/>
              </a:rPr>
              <a:t>₁ + </a:t>
            </a:r>
            <a:r>
              <a:rPr lang="en-US" sz="2000" dirty="0" err="1">
                <a:latin typeface="Times New Roman" panose="02020603050405020304" pitchFamily="18" charset="0"/>
                <a:ea typeface="MS Mincho"/>
                <a:cs typeface="Times New Roman" panose="02020603050405020304" pitchFamily="18" charset="0"/>
              </a:rPr>
              <a:t>a₂v</a:t>
            </a:r>
            <a:r>
              <a:rPr lang="en-US" sz="2000" dirty="0">
                <a:latin typeface="Times New Roman" panose="02020603050405020304" pitchFamily="18" charset="0"/>
                <a:ea typeface="MS Mincho"/>
                <a:cs typeface="Times New Roman" panose="02020603050405020304" pitchFamily="18" charset="0"/>
              </a:rPr>
              <a:t>₂ + </a:t>
            </a:r>
            <a:r>
              <a:rPr lang="en-US" sz="2000" dirty="0" err="1">
                <a:latin typeface="Times New Roman" panose="02020603050405020304" pitchFamily="18" charset="0"/>
                <a:ea typeface="MS Mincho"/>
                <a:cs typeface="Times New Roman" panose="02020603050405020304" pitchFamily="18" charset="0"/>
              </a:rPr>
              <a:t>a₃v</a:t>
            </a:r>
            <a:r>
              <a:rPr lang="en-US" sz="2000" dirty="0">
                <a:latin typeface="Times New Roman" panose="02020603050405020304" pitchFamily="18" charset="0"/>
                <a:ea typeface="MS Mincho"/>
                <a:cs typeface="Times New Roman" panose="02020603050405020304" pitchFamily="18" charset="0"/>
              </a:rPr>
              <a:t>₃ = [0, 0, 0]</a:t>
            </a:r>
            <a:br>
              <a:rPr lang="en-US" sz="2000" dirty="0">
                <a:latin typeface="Times New Roman" panose="02020603050405020304" pitchFamily="18" charset="0"/>
                <a:ea typeface="MS Mincho"/>
                <a:cs typeface="Times New Roman" panose="02020603050405020304" pitchFamily="18" charset="0"/>
              </a:rPr>
            </a:br>
            <a:r>
              <a:rPr lang="en-US" sz="2000" dirty="0">
                <a:latin typeface="Times New Roman" panose="02020603050405020304" pitchFamily="18" charset="0"/>
                <a:ea typeface="MS Mincho"/>
                <a:cs typeface="Times New Roman" panose="02020603050405020304" pitchFamily="18" charset="0"/>
              </a:rPr>
              <a:t>Then:</a:t>
            </a:r>
            <a:br>
              <a:rPr lang="en-US" sz="2000" dirty="0">
                <a:latin typeface="Times New Roman" panose="02020603050405020304" pitchFamily="18" charset="0"/>
                <a:ea typeface="MS Mincho"/>
                <a:cs typeface="Times New Roman" panose="02020603050405020304" pitchFamily="18" charset="0"/>
              </a:rPr>
            </a:br>
            <a:r>
              <a:rPr lang="en-US" sz="2000" dirty="0">
                <a:latin typeface="Times New Roman" panose="02020603050405020304" pitchFamily="18" charset="0"/>
                <a:ea typeface="MS Mincho"/>
                <a:cs typeface="Times New Roman" panose="02020603050405020304" pitchFamily="18" charset="0"/>
              </a:rPr>
              <a:t>    a₁ * [1, 0, 0] + a₂ * [0, 1, 0] + a₃ * [0, 0, 1] = [a₁, a₂, a₃] = [0, 0, 0]</a:t>
            </a:r>
            <a:br>
              <a:rPr lang="en-US" sz="2000" dirty="0">
                <a:latin typeface="Times New Roman" panose="02020603050405020304" pitchFamily="18" charset="0"/>
                <a:ea typeface="MS Mincho"/>
                <a:cs typeface="Times New Roman" panose="02020603050405020304" pitchFamily="18" charset="0"/>
              </a:rPr>
            </a:br>
            <a:r>
              <a:rPr lang="en-US" sz="2000" dirty="0">
                <a:latin typeface="Times New Roman" panose="02020603050405020304" pitchFamily="18" charset="0"/>
                <a:ea typeface="MS Mincho"/>
                <a:cs typeface="Times New Roman" panose="02020603050405020304" pitchFamily="18" charset="0"/>
              </a:rPr>
              <a:t>→ a₁ = a₂ = a₃ = 0</a:t>
            </a:r>
            <a:br>
              <a:rPr lang="en-US" sz="2000" dirty="0">
                <a:latin typeface="Times New Roman" panose="02020603050405020304" pitchFamily="18" charset="0"/>
                <a:ea typeface="MS Mincho"/>
                <a:cs typeface="Times New Roman" panose="02020603050405020304" pitchFamily="18" charset="0"/>
              </a:rPr>
            </a:br>
            <a:r>
              <a:rPr lang="en-US" sz="2000" dirty="0">
                <a:latin typeface="Times New Roman" panose="02020603050405020304" pitchFamily="18" charset="0"/>
                <a:ea typeface="MS Mincho"/>
                <a:cs typeface="Times New Roman" panose="02020603050405020304" pitchFamily="18" charset="0"/>
              </a:rPr>
              <a:t>Hence, these vectors are linearly independent</a:t>
            </a:r>
            <a:r>
              <a:rPr lang="en-US" dirty="0">
                <a:latin typeface="Cambria" panose="02040503050406030204" pitchFamily="18" charset="0"/>
                <a:ea typeface="MS Mincho"/>
                <a:cs typeface="Times New Roman" panose="02020603050405020304" pitchFamily="18" charset="0"/>
              </a:rPr>
              <a:t>.</a:t>
            </a:r>
            <a:endParaRPr lang="en-IN"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119027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24</a:t>
            </a:fld>
            <a:endParaRPr lang="en-IN"/>
          </a:p>
        </p:txBody>
      </p:sp>
      <mc:AlternateContent xmlns:mc="http://schemas.openxmlformats.org/markup-compatibility/2006" xmlns:a14="http://schemas.microsoft.com/office/drawing/2010/main">
        <mc:Choice Requires="a14">
          <p:sp>
            <p:nvSpPr>
              <p:cNvPr id="5" name="Rectangle 4"/>
              <p:cNvSpPr/>
              <p:nvPr/>
            </p:nvSpPr>
            <p:spPr>
              <a:xfrm>
                <a:off x="353683" y="178306"/>
                <a:ext cx="11378242" cy="3610925"/>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In a machine learning feature space, consider three feature vectors extracted from images:</a:t>
                </a:r>
              </a:p>
              <a:p>
                <a:pPr marL="45720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a14:m>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Determine whether these vectors are linearly independent.</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Explain the implication of your result for dimensionality reduction in an image classification task.</a:t>
                </a:r>
              </a:p>
              <a:p>
                <a:pPr marL="45720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353683" y="178306"/>
                <a:ext cx="11378242" cy="3610925"/>
              </a:xfrm>
              <a:prstGeom prst="rect">
                <a:avLst/>
              </a:prstGeom>
              <a:blipFill>
                <a:blip r:embed="rId2"/>
                <a:stretch>
                  <a:fillRect l="-964" t="-1686" r="-133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33BF1001-C6FE-40AB-A13C-4F4C1654EE9E}"/>
              </a:ext>
            </a:extLst>
          </p:cNvPr>
          <p:cNvSpPr txBox="1"/>
          <p:nvPr/>
        </p:nvSpPr>
        <p:spPr>
          <a:xfrm>
            <a:off x="304015" y="3256117"/>
            <a:ext cx="6094428" cy="738664"/>
          </a:xfrm>
          <a:prstGeom prst="rect">
            <a:avLst/>
          </a:prstGeom>
          <a:noFill/>
        </p:spPr>
        <p:txBody>
          <a:bodyPr wrap="square">
            <a:spAutoFit/>
          </a:bodyPr>
          <a:lstStyle/>
          <a:p>
            <a:r>
              <a:rPr lang="en-US" sz="2400" dirty="0">
                <a:solidFill>
                  <a:srgbClr val="00B050"/>
                </a:solidFill>
                <a:latin typeface="Times New Roman" panose="02020603050405020304" pitchFamily="18" charset="0"/>
                <a:cs typeface="Times New Roman" panose="02020603050405020304" pitchFamily="18" charset="0"/>
              </a:rPr>
              <a:t>Solution:</a:t>
            </a:r>
            <a:r>
              <a:rPr lang="en-US" sz="2400" dirty="0">
                <a:latin typeface="Times New Roman" panose="02020603050405020304" pitchFamily="18" charset="0"/>
                <a:cs typeface="Times New Roman" panose="02020603050405020304" pitchFamily="18" charset="0"/>
              </a:rPr>
              <a:t> (a) Linear (in)dependence</a:t>
            </a:r>
          </a:p>
          <a:p>
            <a:endParaRPr lang="en-US" dirty="0"/>
          </a:p>
        </p:txBody>
      </p:sp>
    </p:spTree>
    <p:extLst>
      <p:ext uri="{BB962C8B-B14F-4D97-AF65-F5344CB8AC3E}">
        <p14:creationId xmlns:p14="http://schemas.microsoft.com/office/powerpoint/2010/main" val="923773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9B37A-341F-4722-AF84-341C363E0C4F}"/>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F2497197-867F-4573-9776-951391C79B6A}"/>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4127802B-D146-4EF6-B8A8-43A0E70DB192}"/>
              </a:ext>
            </a:extLst>
          </p:cNvPr>
          <p:cNvSpPr>
            <a:spLocks noGrp="1"/>
          </p:cNvSpPr>
          <p:nvPr>
            <p:ph type="sldNum" sz="quarter" idx="12"/>
          </p:nvPr>
        </p:nvSpPr>
        <p:spPr/>
        <p:txBody>
          <a:bodyPr/>
          <a:lstStyle/>
          <a:p>
            <a:fld id="{E0997674-4A0C-428B-B6EB-8D84DA16CAF1}" type="slidenum">
              <a:rPr lang="en-IN" smtClean="0"/>
              <a:pPr/>
              <a:t>25</a:t>
            </a:fld>
            <a:endParaRPr lang="en-I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8F46470-9BD7-4576-9577-D70BD9526905}"/>
                  </a:ext>
                </a:extLst>
              </p:cNvPr>
              <p:cNvSpPr txBox="1"/>
              <p:nvPr/>
            </p:nvSpPr>
            <p:spPr>
              <a:xfrm>
                <a:off x="103695" y="244647"/>
                <a:ext cx="11962614" cy="4770537"/>
              </a:xfrm>
              <a:prstGeom prst="rect">
                <a:avLst/>
              </a:prstGeom>
              <a:noFill/>
            </p:spPr>
            <p:txBody>
              <a:bodyPr wrap="square">
                <a:spAutoFit/>
              </a:bodyPr>
              <a:lstStyle/>
              <a:p>
                <a:r>
                  <a:rPr lang="en-US" sz="2800" b="1" dirty="0">
                    <a:solidFill>
                      <a:srgbClr val="002060"/>
                    </a:solidFill>
                    <a:latin typeface="Times New Roman" panose="02020603050405020304" pitchFamily="18" charset="0"/>
                    <a:cs typeface="Times New Roman" panose="02020603050405020304" pitchFamily="18" charset="0"/>
                  </a:rPr>
                  <a:t>b.Implication for Dimensionality Reduction in Image Classification </a:t>
                </a:r>
                <a:endParaRPr lang="en-US" sz="2800"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Redundancy:</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𝑣</m:t>
                        </m:r>
                      </m:e>
                      <m:sub>
                        <m:r>
                          <a:rPr lang="en-US" sz="2800" b="0" i="1" smtClean="0">
                            <a:latin typeface="Cambria Math" panose="02040503050406030204" pitchFamily="18" charset="0"/>
                            <a:cs typeface="Times New Roman" panose="02020603050405020304" pitchFamily="18" charset="0"/>
                          </a:rPr>
                          <m:t>3</m:t>
                        </m:r>
                      </m:sub>
                    </m:sSub>
                  </m:oMath>
                </a14:m>
                <a:r>
                  <a:rPr lang="en-US" sz="2800" dirty="0">
                    <a:latin typeface="Times New Roman" panose="02020603050405020304" pitchFamily="18" charset="0"/>
                    <a:cs typeface="Times New Roman" panose="02020603050405020304" pitchFamily="18" charset="0"/>
                  </a:rPr>
                  <a:t> is a linear combination of </a:t>
                </a:r>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𝑣</m:t>
                        </m:r>
                      </m:e>
                      <m:sub>
                        <m:r>
                          <a:rPr lang="en-US" sz="2800" b="0" i="1" smtClean="0">
                            <a:latin typeface="Cambria Math" panose="02040503050406030204" pitchFamily="18" charset="0"/>
                            <a:cs typeface="Times New Roman" panose="02020603050405020304" pitchFamily="18" charset="0"/>
                          </a:rPr>
                          <m:t>1</m:t>
                        </m:r>
                      </m:sub>
                    </m:sSub>
                  </m:oMath>
                </a14:m>
                <a:r>
                  <a:rPr lang="en-US" sz="28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𝑣</m:t>
                        </m:r>
                      </m:e>
                      <m:sub>
                        <m:r>
                          <a:rPr lang="en-US" sz="2800" b="0" i="1" smtClean="0">
                            <a:latin typeface="Cambria Math" panose="02040503050406030204" pitchFamily="18" charset="0"/>
                            <a:cs typeface="Times New Roman" panose="02020603050405020304" pitchFamily="18" charset="0"/>
                          </a:rPr>
                          <m:t>2</m:t>
                        </m:r>
                      </m:sub>
                    </m:sSub>
                    <m:r>
                      <a:rPr lang="en-US" sz="2800" i="1">
                        <a:latin typeface="Cambria Math" panose="02040503050406030204" pitchFamily="18" charset="0"/>
                        <a:cs typeface="Times New Roman" panose="02020603050405020304" pitchFamily="18" charset="0"/>
                      </a:rPr>
                      <m:t> </m:t>
                    </m:r>
                  </m:oMath>
                </a14:m>
                <a:r>
                  <a:rPr lang="en-US" sz="2800" dirty="0">
                    <a:latin typeface="Times New Roman" panose="02020603050405020304" pitchFamily="18" charset="0"/>
                    <a:cs typeface="Times New Roman" panose="02020603050405020304" pitchFamily="18" charset="0"/>
                  </a:rPr>
                  <a:t>​, so it adds no new information. The true feature space exist only 2D.</a:t>
                </a:r>
              </a:p>
              <a:p>
                <a:pPr>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Reduction without loss:</a:t>
                </a:r>
                <a:r>
                  <a:rPr lang="en-US" sz="2800" dirty="0">
                    <a:latin typeface="Times New Roman" panose="02020603050405020304" pitchFamily="18" charset="0"/>
                    <a:cs typeface="Times New Roman" panose="02020603050405020304" pitchFamily="18" charset="0"/>
                  </a:rPr>
                  <a:t> Drop any one vector (e.g., </a:t>
                </a:r>
                <a14:m>
                  <m:oMath xmlns:m="http://schemas.openxmlformats.org/officeDocument/2006/math">
                    <m:sSub>
                      <m:sSubPr>
                        <m:ctrlPr>
                          <a:rPr lang="en-US" sz="280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𝑣</m:t>
                        </m:r>
                      </m:e>
                      <m:sub>
                        <m:r>
                          <a:rPr lang="en-US" sz="2800" b="0" i="1" smtClean="0">
                            <a:latin typeface="Cambria Math" panose="02040503050406030204" pitchFamily="18" charset="0"/>
                            <a:cs typeface="Times New Roman" panose="02020603050405020304" pitchFamily="18" charset="0"/>
                          </a:rPr>
                          <m:t>3</m:t>
                        </m:r>
                      </m:sub>
                    </m:sSub>
                    <m:r>
                      <a:rPr lang="en-US" sz="2800" b="0" i="1" smtClean="0">
                        <a:latin typeface="Cambria Math" panose="02040503050406030204" pitchFamily="18" charset="0"/>
                        <a:cs typeface="Times New Roman" panose="02020603050405020304" pitchFamily="18" charset="0"/>
                      </a:rPr>
                      <m:t> </m:t>
                    </m:r>
                  </m:oMath>
                </a14:m>
                <a:r>
                  <a:rPr lang="en-US" sz="2800" dirty="0">
                    <a:latin typeface="Times New Roman" panose="02020603050405020304" pitchFamily="18" charset="0"/>
                    <a:cs typeface="Times New Roman" panose="02020603050405020304" pitchFamily="18" charset="0"/>
                  </a:rPr>
                  <a:t>​) or use PCA/SVD to keep 2 principal components it preserves 100% variance in this exact case.</a:t>
                </a:r>
              </a:p>
              <a:p>
                <a:pPr>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Benefits:</a:t>
                </a:r>
                <a:endParaRPr lang="en-US" sz="28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Less computation and storage.</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multicollinearity and more stable models.</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Lower overfitting risk.</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Faster training.</a:t>
                </a:r>
              </a:p>
              <a:p>
                <a:endParaRPr lang="en-US" sz="24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28F46470-9BD7-4576-9577-D70BD9526905}"/>
                  </a:ext>
                </a:extLst>
              </p:cNvPr>
              <p:cNvSpPr txBox="1">
                <a:spLocks noRot="1" noChangeAspect="1" noMove="1" noResize="1" noEditPoints="1" noAdjustHandles="1" noChangeArrowheads="1" noChangeShapeType="1" noTextEdit="1"/>
              </p:cNvSpPr>
              <p:nvPr/>
            </p:nvSpPr>
            <p:spPr>
              <a:xfrm>
                <a:off x="103695" y="244647"/>
                <a:ext cx="11962614" cy="4770537"/>
              </a:xfrm>
              <a:prstGeom prst="rect">
                <a:avLst/>
              </a:prstGeom>
              <a:blipFill>
                <a:blip r:embed="rId2"/>
                <a:stretch>
                  <a:fillRect l="-1019" t="-1277"/>
                </a:stretch>
              </a:blipFill>
            </p:spPr>
            <p:txBody>
              <a:bodyPr/>
              <a:lstStyle/>
              <a:p>
                <a:r>
                  <a:rPr lang="en-US">
                    <a:noFill/>
                  </a:rPr>
                  <a:t> </a:t>
                </a:r>
              </a:p>
            </p:txBody>
          </p:sp>
        </mc:Fallback>
      </mc:AlternateContent>
    </p:spTree>
    <p:extLst>
      <p:ext uri="{BB962C8B-B14F-4D97-AF65-F5344CB8AC3E}">
        <p14:creationId xmlns:p14="http://schemas.microsoft.com/office/powerpoint/2010/main" val="396259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5C51E6-5C35-422D-9C39-73C55A98270D}"/>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3D46D8B9-5EA2-4B6A-A5F8-1095A77AEBBC}"/>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7416F8FD-7D41-4D32-8147-888F7981DC06}"/>
              </a:ext>
            </a:extLst>
          </p:cNvPr>
          <p:cNvSpPr>
            <a:spLocks noGrp="1"/>
          </p:cNvSpPr>
          <p:nvPr>
            <p:ph type="sldNum" sz="quarter" idx="12"/>
          </p:nvPr>
        </p:nvSpPr>
        <p:spPr/>
        <p:txBody>
          <a:bodyPr/>
          <a:lstStyle/>
          <a:p>
            <a:fld id="{E0997674-4A0C-428B-B6EB-8D84DA16CAF1}" type="slidenum">
              <a:rPr lang="en-IN" smtClean="0"/>
              <a:pPr/>
              <a:t>26</a:t>
            </a:fld>
            <a:endParaRPr lang="en-I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E08A730-70A5-402D-A1D5-05D572F17C2C}"/>
                  </a:ext>
                </a:extLst>
              </p:cNvPr>
              <p:cNvSpPr txBox="1"/>
              <p:nvPr/>
            </p:nvSpPr>
            <p:spPr>
              <a:xfrm>
                <a:off x="188536" y="207272"/>
                <a:ext cx="11764652" cy="3790718"/>
              </a:xfrm>
              <a:prstGeom prst="rect">
                <a:avLst/>
              </a:prstGeom>
              <a:noFill/>
            </p:spPr>
            <p:txBody>
              <a:bodyPr wrap="square">
                <a:spAutoFit/>
              </a:bodyPr>
              <a:lstStyle/>
              <a:p>
                <a:pPr marR="0" lvl="0">
                  <a:lnSpc>
                    <a:spcPct val="107000"/>
                  </a:lnSpc>
                  <a:spcBef>
                    <a:spcPts val="0"/>
                  </a:spcBef>
                  <a:spcAft>
                    <a:spcPts val="8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 text classification model uses three embedding vectors for words:</a:t>
                </a:r>
                <a:b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e>
                          </m:mr>
                        </m:m>
                      </m:e>
                    </m:d>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e>
                          </m:m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6</m:t>
                              </m:r>
                            </m:e>
                          </m:mr>
                        </m:m>
                      </m:e>
                    </m:d>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Test for linear independence using matrix rank.</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Discuss how linear dependence between embedding vectors could affect   </a:t>
                </a:r>
              </a:p>
              <a:p>
                <a:pPr marR="0" lvl="0">
                  <a:lnSpc>
                    <a:spcPct val="107000"/>
                  </a:lnSpc>
                  <a:spcBef>
                    <a:spcPts val="0"/>
                  </a:spcBef>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model training and generalization.</a:t>
                </a:r>
              </a:p>
              <a:p>
                <a:pPr marR="0" lvl="0">
                  <a:lnSpc>
                    <a:spcPct val="107000"/>
                  </a:lnSpc>
                  <a:spcBef>
                    <a:spcPts val="0"/>
                  </a:spcBef>
                  <a:spcAft>
                    <a:spcPts val="80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2E08A730-70A5-402D-A1D5-05D572F17C2C}"/>
                  </a:ext>
                </a:extLst>
              </p:cNvPr>
              <p:cNvSpPr txBox="1">
                <a:spLocks noRot="1" noChangeAspect="1" noMove="1" noResize="1" noEditPoints="1" noAdjustHandles="1" noChangeArrowheads="1" noChangeShapeType="1" noTextEdit="1"/>
              </p:cNvSpPr>
              <p:nvPr/>
            </p:nvSpPr>
            <p:spPr>
              <a:xfrm>
                <a:off x="188536" y="207272"/>
                <a:ext cx="11764652" cy="3790718"/>
              </a:xfrm>
              <a:prstGeom prst="rect">
                <a:avLst/>
              </a:prstGeom>
              <a:blipFill>
                <a:blip r:embed="rId2"/>
                <a:stretch>
                  <a:fillRect l="-1088" t="-160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88CEE28-3A0B-4226-8146-25493E12BEE8}"/>
              </a:ext>
            </a:extLst>
          </p:cNvPr>
          <p:cNvSpPr txBox="1"/>
          <p:nvPr/>
        </p:nvSpPr>
        <p:spPr>
          <a:xfrm>
            <a:off x="132079" y="3366885"/>
            <a:ext cx="7333949" cy="523220"/>
          </a:xfrm>
          <a:prstGeom prst="rect">
            <a:avLst/>
          </a:prstGeom>
          <a:noFill/>
        </p:spPr>
        <p:txBody>
          <a:bodyPr wrap="square">
            <a:spAutoFit/>
          </a:bodyPr>
          <a:lstStyle/>
          <a:p>
            <a:r>
              <a:rPr lang="en-US" sz="2800" dirty="0">
                <a:solidFill>
                  <a:srgbClr val="00B050"/>
                </a:solidFill>
                <a:latin typeface="Times New Roman" panose="02020603050405020304" pitchFamily="18" charset="0"/>
                <a:cs typeface="Times New Roman" panose="02020603050405020304" pitchFamily="18" charset="0"/>
              </a:rPr>
              <a:t>Solution:</a:t>
            </a:r>
            <a:r>
              <a:rPr lang="en-US" sz="2800" dirty="0">
                <a:latin typeface="Times New Roman" panose="02020603050405020304" pitchFamily="18" charset="0"/>
                <a:cs typeface="Times New Roman" panose="02020603050405020304" pitchFamily="18" charset="0"/>
              </a:rPr>
              <a:t> (a) Linear independence (matrix rank)</a:t>
            </a:r>
          </a:p>
        </p:txBody>
      </p:sp>
    </p:spTree>
    <p:extLst>
      <p:ext uri="{BB962C8B-B14F-4D97-AF65-F5344CB8AC3E}">
        <p14:creationId xmlns:p14="http://schemas.microsoft.com/office/powerpoint/2010/main" val="540605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1C50AF-1C06-45D1-A0C2-DC72A08EE3D2}"/>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9C6396CA-C619-4477-A783-F92D87DC0244}"/>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D19E3372-32C1-489F-9F3B-15F62A14913E}"/>
              </a:ext>
            </a:extLst>
          </p:cNvPr>
          <p:cNvSpPr>
            <a:spLocks noGrp="1"/>
          </p:cNvSpPr>
          <p:nvPr>
            <p:ph type="sldNum" sz="quarter" idx="12"/>
          </p:nvPr>
        </p:nvSpPr>
        <p:spPr/>
        <p:txBody>
          <a:bodyPr/>
          <a:lstStyle/>
          <a:p>
            <a:fld id="{E0997674-4A0C-428B-B6EB-8D84DA16CAF1}" type="slidenum">
              <a:rPr lang="en-IN" smtClean="0"/>
              <a:pPr/>
              <a:t>27</a:t>
            </a:fld>
            <a:endParaRPr lang="en-I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7069D4C-9E5A-42B6-94A5-39913BAE5565}"/>
                  </a:ext>
                </a:extLst>
              </p:cNvPr>
              <p:cNvSpPr txBox="1"/>
              <p:nvPr/>
            </p:nvSpPr>
            <p:spPr>
              <a:xfrm>
                <a:off x="142240" y="226765"/>
                <a:ext cx="11887200" cy="5262979"/>
              </a:xfrm>
              <a:prstGeom prst="rect">
                <a:avLst/>
              </a:prstGeom>
              <a:noFill/>
            </p:spPr>
            <p:txBody>
              <a:bodyPr wrap="square">
                <a:spAutoFit/>
              </a:bodyPr>
              <a:lstStyle/>
              <a:p>
                <a:pPr algn="just"/>
                <a:r>
                  <a:rPr lang="en-US" sz="2800" b="1" dirty="0">
                    <a:solidFill>
                      <a:srgbClr val="002060"/>
                    </a:solidFill>
                    <a:latin typeface="Times New Roman" panose="02020603050405020304" pitchFamily="18" charset="0"/>
                    <a:cs typeface="Times New Roman" panose="02020603050405020304" pitchFamily="18" charset="0"/>
                  </a:rPr>
                  <a:t>(b) How linear dependence affects training &amp; generalization</a:t>
                </a:r>
              </a:p>
              <a:p>
                <a:pPr algn="jus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Redundancy:</a:t>
                </a:r>
                <a:r>
                  <a:rPr lang="en-US" sz="2800" dirty="0">
                    <a:latin typeface="Times New Roman" panose="02020603050405020304" pitchFamily="18" charset="0"/>
                    <a:cs typeface="Times New Roman" panose="02020603050405020304" pitchFamily="18" charset="0"/>
                  </a:rPr>
                  <a:t> Dependent embeddings carry duplicate linear information          </a:t>
                </a:r>
              </a:p>
              <a:p>
                <a:pPr algn="just"/>
                <a:r>
                  <a:rPr lang="en-US" sz="2800" dirty="0">
                    <a:latin typeface="Times New Roman" panose="02020603050405020304" pitchFamily="18" charset="0"/>
                    <a:cs typeface="Times New Roman" panose="02020603050405020304" pitchFamily="18" charset="0"/>
                  </a:rPr>
                  <a:t> (e.g., </a:t>
                </a:r>
                <a14:m>
                  <m:oMath xmlns:m="http://schemas.openxmlformats.org/officeDocument/2006/math">
                    <m:sSub>
                      <m:sSubPr>
                        <m:ctrlPr>
                          <a:rPr lang="en-US" sz="280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𝑤</m:t>
                        </m:r>
                      </m:e>
                      <m:sub>
                        <m:r>
                          <a:rPr lang="en-US" sz="2800" b="0" i="1" smtClean="0">
                            <a:latin typeface="Cambria Math" panose="02040503050406030204" pitchFamily="18" charset="0"/>
                            <a:cs typeface="Times New Roman" panose="02020603050405020304" pitchFamily="18" charset="0"/>
                          </a:rPr>
                          <m:t>2</m:t>
                        </m:r>
                      </m:sub>
                    </m:sSub>
                  </m:oMath>
                </a14:m>
                <a:r>
                  <a:rPr lang="en-US" sz="2800" dirty="0">
                    <a:latin typeface="Times New Roman" panose="02020603050405020304" pitchFamily="18" charset="0"/>
                    <a:cs typeface="Times New Roman" panose="02020603050405020304" pitchFamily="18" charset="0"/>
                  </a:rPr>
                  <a:t> adds nothing beyond </a:t>
                </a:r>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𝑤</m:t>
                        </m:r>
                      </m:e>
                      <m:sub>
                        <m:r>
                          <a:rPr lang="en-US" sz="2800" b="0" i="1" smtClean="0">
                            <a:latin typeface="Cambria Math" panose="02040503050406030204" pitchFamily="18" charset="0"/>
                            <a:cs typeface="Times New Roman" panose="02020603050405020304" pitchFamily="18" charset="0"/>
                          </a:rPr>
                          <m:t>1</m:t>
                        </m:r>
                      </m:sub>
                    </m:sSub>
                  </m:oMath>
                </a14:m>
                <a:r>
                  <a:rPr lang="en-US" sz="2800" dirty="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Multicollinearity problems:</a:t>
                </a:r>
                <a:r>
                  <a:rPr lang="en-US" sz="2800" dirty="0">
                    <a:latin typeface="Times New Roman" panose="02020603050405020304" pitchFamily="18" charset="0"/>
                    <a:cs typeface="Times New Roman" panose="02020603050405020304" pitchFamily="18" charset="0"/>
                  </a:rPr>
                  <a:t> For linear models; training can be numerically ill-   </a:t>
                </a:r>
              </a:p>
              <a:p>
                <a:pPr algn="just"/>
                <a:r>
                  <a:rPr lang="en-US" sz="2800" dirty="0">
                    <a:latin typeface="Times New Roman" panose="02020603050405020304" pitchFamily="18" charset="0"/>
                    <a:cs typeface="Times New Roman" panose="02020603050405020304" pitchFamily="18" charset="0"/>
                  </a:rPr>
                  <a:t> conditioned.</a:t>
                </a:r>
              </a:p>
              <a:p>
                <a:pPr algn="jus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Inefficient capacity use:</a:t>
                </a:r>
                <a:r>
                  <a:rPr lang="en-US" sz="2800" dirty="0">
                    <a:latin typeface="Times New Roman" panose="02020603050405020304" pitchFamily="18" charset="0"/>
                    <a:cs typeface="Times New Roman" panose="02020603050405020304" pitchFamily="18" charset="0"/>
                  </a:rPr>
                  <a:t> Model parameters may waste capacity fitting  </a:t>
                </a:r>
              </a:p>
              <a:p>
                <a:pPr algn="just"/>
                <a:r>
                  <a:rPr lang="en-US" sz="2800" dirty="0">
                    <a:latin typeface="Times New Roman" panose="02020603050405020304" pitchFamily="18" charset="0"/>
                    <a:cs typeface="Times New Roman" panose="02020603050405020304" pitchFamily="18" charset="0"/>
                  </a:rPr>
                  <a:t>  redundant directions instead of useful variant.</a:t>
                </a:r>
              </a:p>
              <a:p>
                <a:pPr algn="jus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Generalization:</a:t>
                </a:r>
                <a:r>
                  <a:rPr lang="en-US" sz="2800" dirty="0">
                    <a:latin typeface="Times New Roman" panose="02020603050405020304" pitchFamily="18" charset="0"/>
                    <a:cs typeface="Times New Roman" panose="02020603050405020304" pitchFamily="18" charset="0"/>
                  </a:rPr>
                  <a:t> Can increase overfitting risk for small data.</a:t>
                </a:r>
              </a:p>
              <a:p>
                <a:pPr algn="jus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Training dynamics:</a:t>
                </a:r>
                <a:r>
                  <a:rPr lang="en-US" sz="2800" dirty="0">
                    <a:latin typeface="Times New Roman" panose="02020603050405020304" pitchFamily="18" charset="0"/>
                    <a:cs typeface="Times New Roman" panose="02020603050405020304" pitchFamily="18" charset="0"/>
                  </a:rPr>
                  <a:t> Slower or unstable convergence for some optimizers; gradients may be poorly informative along redundant directions.</a:t>
                </a:r>
              </a:p>
              <a:p>
                <a:pPr algn="jus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Remedies:</a:t>
                </a:r>
                <a:r>
                  <a:rPr lang="en-US" sz="2800" dirty="0">
                    <a:latin typeface="Times New Roman" panose="02020603050405020304" pitchFamily="18" charset="0"/>
                    <a:cs typeface="Times New Roman" panose="02020603050405020304" pitchFamily="18" charset="0"/>
                  </a:rPr>
                  <a:t> deduplicate or drop redundant embeddings, orthogonalize (e.g., </a:t>
                </a:r>
                <a:r>
                  <a:rPr lang="en-US" sz="2800" dirty="0" err="1">
                    <a:latin typeface="Times New Roman" panose="02020603050405020304" pitchFamily="18" charset="0"/>
                    <a:cs typeface="Times New Roman" panose="02020603050405020304" pitchFamily="18" charset="0"/>
                  </a:rPr>
                  <a:t>GramSchmidt</a:t>
                </a:r>
                <a:r>
                  <a:rPr lang="en-US" sz="2800" dirty="0">
                    <a:latin typeface="Times New Roman" panose="02020603050405020304" pitchFamily="18" charset="0"/>
                    <a:cs typeface="Times New Roman" panose="02020603050405020304" pitchFamily="18" charset="0"/>
                  </a:rPr>
                  <a:t> / PCA / SVD).</a:t>
                </a:r>
              </a:p>
            </p:txBody>
          </p:sp>
        </mc:Choice>
        <mc:Fallback xmlns="">
          <p:sp>
            <p:nvSpPr>
              <p:cNvPr id="6" name="TextBox 5">
                <a:extLst>
                  <a:ext uri="{FF2B5EF4-FFF2-40B4-BE49-F238E27FC236}">
                    <a16:creationId xmlns:a16="http://schemas.microsoft.com/office/drawing/2014/main" id="{C7069D4C-9E5A-42B6-94A5-39913BAE5565}"/>
                  </a:ext>
                </a:extLst>
              </p:cNvPr>
              <p:cNvSpPr txBox="1">
                <a:spLocks noRot="1" noChangeAspect="1" noMove="1" noResize="1" noEditPoints="1" noAdjustHandles="1" noChangeArrowheads="1" noChangeShapeType="1" noTextEdit="1"/>
              </p:cNvSpPr>
              <p:nvPr/>
            </p:nvSpPr>
            <p:spPr>
              <a:xfrm>
                <a:off x="142240" y="226765"/>
                <a:ext cx="11887200" cy="5262979"/>
              </a:xfrm>
              <a:prstGeom prst="rect">
                <a:avLst/>
              </a:prstGeom>
              <a:blipFill>
                <a:blip r:embed="rId2"/>
                <a:stretch>
                  <a:fillRect l="-1026" t="-1157" r="-1077" b="-2199"/>
                </a:stretch>
              </a:blipFill>
            </p:spPr>
            <p:txBody>
              <a:bodyPr/>
              <a:lstStyle/>
              <a:p>
                <a:r>
                  <a:rPr lang="en-US">
                    <a:noFill/>
                  </a:rPr>
                  <a:t> </a:t>
                </a:r>
              </a:p>
            </p:txBody>
          </p:sp>
        </mc:Fallback>
      </mc:AlternateContent>
    </p:spTree>
    <p:extLst>
      <p:ext uri="{BB962C8B-B14F-4D97-AF65-F5344CB8AC3E}">
        <p14:creationId xmlns:p14="http://schemas.microsoft.com/office/powerpoint/2010/main" val="2571790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6D2D86-0778-4F87-B24C-28D2E42A6423}"/>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23C560FF-3F8F-43DD-A364-35174A7E82EA}"/>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C846F8D1-752A-4EBF-B661-EBCBD5769E4D}"/>
              </a:ext>
            </a:extLst>
          </p:cNvPr>
          <p:cNvSpPr>
            <a:spLocks noGrp="1"/>
          </p:cNvSpPr>
          <p:nvPr>
            <p:ph type="sldNum" sz="quarter" idx="12"/>
          </p:nvPr>
        </p:nvSpPr>
        <p:spPr/>
        <p:txBody>
          <a:bodyPr/>
          <a:lstStyle/>
          <a:p>
            <a:fld id="{E0997674-4A0C-428B-B6EB-8D84DA16CAF1}" type="slidenum">
              <a:rPr lang="en-IN" smtClean="0"/>
              <a:pPr/>
              <a:t>28</a:t>
            </a:fld>
            <a:endParaRPr lang="en-I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631C3-981D-4F5E-8760-5761AB607C75}"/>
                  </a:ext>
                </a:extLst>
              </p:cNvPr>
              <p:cNvSpPr txBox="1"/>
              <p:nvPr/>
            </p:nvSpPr>
            <p:spPr>
              <a:xfrm>
                <a:off x="132080" y="240300"/>
                <a:ext cx="11802254" cy="4376198"/>
              </a:xfrm>
              <a:prstGeom prst="rect">
                <a:avLst/>
              </a:prstGeom>
              <a:noFill/>
            </p:spPr>
            <p:txBody>
              <a:bodyPr wrap="square">
                <a:spAutoFit/>
              </a:bodyPr>
              <a:lstStyle/>
              <a:p>
                <a:pPr marR="0" lvl="0">
                  <a:lnSpc>
                    <a:spcPct val="107000"/>
                  </a:lnSpc>
                  <a:spcBef>
                    <a:spcPts val="0"/>
                  </a:spcBef>
                  <a:spcAft>
                    <a:spcPts val="0"/>
                  </a:spcAft>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In a dataset for predicting housing prices, the feature vectors are:</a:t>
                </a:r>
              </a:p>
              <a:p>
                <a:pPr marL="45720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e>
                          </m:mr>
                          <m:mr>
                            <m:e>
                              <m:m>
                                <m:mPr>
                                  <m:mcs>
                                    <m:mc>
                                      <m:mcPr>
                                        <m:count m:val="1"/>
                                        <m:mcJc m:val="center"/>
                                      </m:mcPr>
                                    </m:mc>
                                  </m:mcs>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5</m:t>
                                    </m:r>
                                  </m:e>
                                </m:mr>
                                <m:mr>
                                  <m:e>
                                    <m:m>
                                      <m:mPr>
                                        <m:mcs>
                                          <m:mc>
                                            <m:mcPr>
                                              <m:count m:val="1"/>
                                              <m:mcJc m:val="center"/>
                                            </m:mcPr>
                                          </m:mc>
                                        </m:mcs>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e>
                                      </m:mr>
                                    </m:m>
                                  </m:e>
                                </m:mr>
                              </m:m>
                            </m:e>
                          </m:mr>
                        </m:m>
                      </m:e>
                    </m:d>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6</m:t>
                              </m:r>
                            </m:e>
                          </m:mr>
                          <m:mr>
                            <m:e>
                              <m:m>
                                <m:mPr>
                                  <m:mcs>
                                    <m:mc>
                                      <m:mcPr>
                                        <m:count m:val="1"/>
                                        <m:mcJc m:val="center"/>
                                      </m:mcPr>
                                    </m:mc>
                                  </m:mcs>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10</m:t>
                                    </m:r>
                                  </m:e>
                                </m:mr>
                                <m:mr>
                                  <m:e>
                                    <m:m>
                                      <m:mPr>
                                        <m:mcs>
                                          <m:mc>
                                            <m:mcPr>
                                              <m:count m:val="1"/>
                                              <m:mcJc m:val="center"/>
                                            </m:mcPr>
                                          </m:mc>
                                        </m:mcs>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e>
                                      </m:m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e>
                                      </m:mr>
                                    </m:m>
                                  </m:e>
                                </m:mr>
                              </m:m>
                            </m:e>
                          </m:mr>
                        </m:m>
                      </m:e>
                    </m:d>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e>
                          </m:mr>
                          <m:mr>
                            <m:e>
                              <m:m>
                                <m:mPr>
                                  <m:mcs>
                                    <m:mc>
                                      <m:mcPr>
                                        <m:count m:val="1"/>
                                        <m:mcJc m:val="center"/>
                                      </m:mcPr>
                                    </m:mc>
                                  </m:mcs>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0</m:t>
                                    </m:r>
                                  </m:e>
                                </m:mr>
                                <m:mr>
                                  <m:e>
                                    <m:m>
                                      <m:mPr>
                                        <m:mcs>
                                          <m:mc>
                                            <m:mcPr>
                                              <m:count m:val="1"/>
                                              <m:mcJc m:val="center"/>
                                            </m:mcPr>
                                          </m:mc>
                                        </m:mcs>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e>
                                      </m:m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e>
                                      </m:mr>
                                    </m:m>
                                  </m:e>
                                </m:mr>
                              </m:m>
                            </m:e>
                          </m:mr>
                        </m:m>
                      </m:e>
                    </m:d>
                  </m:oMath>
                </a14:m>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Determine if {x₁, x₂, x₃} are linearly independent?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Explain why removing linearly dependent features can help prevent  </a:t>
                </a:r>
              </a:p>
              <a:p>
                <a:pPr marL="457200" marR="0">
                  <a:lnSpc>
                    <a:spcPct val="107000"/>
                  </a:lnSpc>
                  <a:spcBef>
                    <a:spcPts val="0"/>
                  </a:spcBef>
                  <a:spcAft>
                    <a:spcPts val="0"/>
                  </a:spcAft>
                </a:pP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multicollinearity in regression models.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771631C3-981D-4F5E-8760-5761AB607C75}"/>
                  </a:ext>
                </a:extLst>
              </p:cNvPr>
              <p:cNvSpPr txBox="1">
                <a:spLocks noRot="1" noChangeAspect="1" noMove="1" noResize="1" noEditPoints="1" noAdjustHandles="1" noChangeArrowheads="1" noChangeShapeType="1" noTextEdit="1"/>
              </p:cNvSpPr>
              <p:nvPr/>
            </p:nvSpPr>
            <p:spPr>
              <a:xfrm>
                <a:off x="132080" y="240300"/>
                <a:ext cx="11802254" cy="4376198"/>
              </a:xfrm>
              <a:prstGeom prst="rect">
                <a:avLst/>
              </a:prstGeom>
              <a:blipFill>
                <a:blip r:embed="rId2"/>
                <a:stretch>
                  <a:fillRect l="-1343" t="-222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37DA91B-D236-41F5-AD7B-363BA4506BAC}"/>
              </a:ext>
            </a:extLst>
          </p:cNvPr>
          <p:cNvSpPr txBox="1"/>
          <p:nvPr/>
        </p:nvSpPr>
        <p:spPr>
          <a:xfrm>
            <a:off x="-245100" y="3932782"/>
            <a:ext cx="7827000" cy="522259"/>
          </a:xfrm>
          <a:prstGeom prst="rect">
            <a:avLst/>
          </a:prstGeom>
          <a:noFill/>
        </p:spPr>
        <p:txBody>
          <a:bodyPr wrap="square">
            <a:spAutoFit/>
          </a:bodyPr>
          <a:lstStyle/>
          <a:p>
            <a:pPr marL="457200" marR="0">
              <a:lnSpc>
                <a:spcPct val="107000"/>
              </a:lnSpc>
              <a:spcBef>
                <a:spcPts val="0"/>
              </a:spcBef>
              <a:spcAft>
                <a:spcPts val="0"/>
              </a:spcAft>
            </a:pPr>
            <a:r>
              <a:rPr lang="en-US" sz="2800" dirty="0">
                <a:solidFill>
                  <a:srgbClr val="00B050"/>
                </a:solidFill>
                <a:latin typeface="Times New Roman" panose="02020603050405020304" pitchFamily="18" charset="0"/>
                <a:cs typeface="Times New Roman" panose="02020603050405020304" pitchFamily="18" charset="0"/>
              </a:rPr>
              <a:t>Solution:</a:t>
            </a:r>
            <a:r>
              <a:rPr lang="en-US" sz="2800" dirty="0">
                <a:latin typeface="Times New Roman" panose="02020603050405020304" pitchFamily="18" charset="0"/>
                <a:cs typeface="Times New Roman" panose="02020603050405020304" pitchFamily="18" charset="0"/>
              </a:rPr>
              <a:t> (a) Linear independence/Dependence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184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8981B-BEF4-41FF-8B10-0C4BEA81EA77}"/>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9BE80084-67EC-43CE-97BE-50B1F534D53A}"/>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2E108238-6840-47C7-97C0-3F678E375B82}"/>
              </a:ext>
            </a:extLst>
          </p:cNvPr>
          <p:cNvSpPr>
            <a:spLocks noGrp="1"/>
          </p:cNvSpPr>
          <p:nvPr>
            <p:ph type="sldNum" sz="quarter" idx="12"/>
          </p:nvPr>
        </p:nvSpPr>
        <p:spPr/>
        <p:txBody>
          <a:bodyPr/>
          <a:lstStyle/>
          <a:p>
            <a:fld id="{E0997674-4A0C-428B-B6EB-8D84DA16CAF1}" type="slidenum">
              <a:rPr lang="en-IN" smtClean="0"/>
              <a:pPr/>
              <a:t>29</a:t>
            </a:fld>
            <a:endParaRPr lang="en-I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8705BE4-810F-4C37-B6E4-151A22B7CDC8}"/>
                  </a:ext>
                </a:extLst>
              </p:cNvPr>
              <p:cNvSpPr txBox="1"/>
              <p:nvPr/>
            </p:nvSpPr>
            <p:spPr>
              <a:xfrm>
                <a:off x="128517" y="201643"/>
                <a:ext cx="11978640" cy="5247590"/>
              </a:xfrm>
              <a:prstGeom prst="rect">
                <a:avLst/>
              </a:prstGeom>
              <a:noFill/>
            </p:spPr>
            <p:txBody>
              <a:bodyPr wrap="square">
                <a:spAutoFit/>
              </a:bodyPr>
              <a:lstStyle/>
              <a:p>
                <a:r>
                  <a:rPr lang="en-US" sz="2800" b="1" dirty="0">
                    <a:solidFill>
                      <a:srgbClr val="002060"/>
                    </a:solidFill>
                    <a:latin typeface="Times New Roman" panose="02020603050405020304" pitchFamily="18" charset="0"/>
                    <a:cs typeface="Times New Roman" panose="02020603050405020304" pitchFamily="18" charset="0"/>
                  </a:rPr>
                  <a:t>(b) Why removing linearly dependent features helps prevent multicollinearity </a:t>
                </a:r>
              </a:p>
              <a:p>
                <a:endParaRPr lang="en-US" sz="27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Eliminates perfect multicollinearity:</a:t>
                </a:r>
                <a:r>
                  <a:rPr lang="en-US" sz="2800" dirty="0">
                    <a:latin typeface="Times New Roman" panose="02020603050405020304" pitchFamily="18" charset="0"/>
                    <a:cs typeface="Times New Roman" panose="02020603050405020304" pitchFamily="18" charset="0"/>
                  </a:rPr>
                  <a:t> linear dependence (like </a:t>
                </a:r>
                <a14:m>
                  <m:oMath xmlns:m="http://schemas.openxmlformats.org/officeDocument/2006/math">
                    <m:sSub>
                      <m:sSubPr>
                        <m:ctrlPr>
                          <a:rPr lang="en-US" sz="280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𝑥</m:t>
                        </m:r>
                      </m:e>
                      <m:sub>
                        <m:r>
                          <a:rPr lang="en-US" sz="2800" b="0" i="1" smtClean="0">
                            <a:latin typeface="Cambria Math" panose="02040503050406030204" pitchFamily="18" charset="0"/>
                            <a:cs typeface="Times New Roman" panose="02020603050405020304" pitchFamily="18" charset="0"/>
                          </a:rPr>
                          <m:t>2</m:t>
                        </m:r>
                      </m:sub>
                    </m:sSub>
                  </m:oMath>
                </a14:m>
                <a:r>
                  <a:rPr lang="en-US" sz="2800" dirty="0">
                    <a:latin typeface="Times New Roman" panose="02020603050405020304" pitchFamily="18" charset="0"/>
                    <a:cs typeface="Times New Roman" panose="02020603050405020304" pitchFamily="18" charset="0"/>
                  </a:rPr>
                  <a:t> =2</a:t>
                </a:r>
                <a:r>
                  <a:rPr lang="en-US" sz="2800" dirty="0">
                    <a:cs typeface="Times New Roman" panose="02020603050405020304" pitchFamily="18" charset="0"/>
                  </a:rPr>
                  <a:t> </a:t>
                </a:r>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𝑥</m:t>
                        </m:r>
                      </m:e>
                      <m:sub>
                        <m:r>
                          <a:rPr lang="en-US" sz="2800" b="0" i="1" smtClean="0">
                            <a:latin typeface="Cambria Math" panose="02040503050406030204" pitchFamily="18" charset="0"/>
                            <a:cs typeface="Times New Roman" panose="02020603050405020304" pitchFamily="18" charset="0"/>
                          </a:rPr>
                          <m:t>1</m:t>
                        </m:r>
                      </m:sub>
                    </m:sSub>
                  </m:oMath>
                </a14:m>
                <a:r>
                  <a:rPr lang="en-US" sz="2800" dirty="0">
                    <a:latin typeface="Times New Roman" panose="02020603050405020304" pitchFamily="18" charset="0"/>
                    <a:cs typeface="Times New Roman" panose="02020603050405020304" pitchFamily="18" charset="0"/>
                  </a:rPr>
                  <a:t> ​) makes  </a:t>
                </a:r>
              </a:p>
              <a:p>
                <a:r>
                  <a:rPr lang="en-US" sz="2800" dirty="0">
                    <a:latin typeface="Times New Roman" panose="02020603050405020304" pitchFamily="18" charset="0"/>
                    <a:cs typeface="Times New Roman" panose="02020603050405020304" pitchFamily="18" charset="0"/>
                  </a:rPr>
                  <a:t>  the design matrix singular and regression coefficients are not uniquely defined.</a:t>
                </a:r>
              </a:p>
              <a:p>
                <a:pPr>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Reduces coefficient variance:</a:t>
                </a:r>
                <a:r>
                  <a:rPr lang="en-US" sz="2800" dirty="0">
                    <a:latin typeface="Times New Roman" panose="02020603050405020304" pitchFamily="18" charset="0"/>
                    <a:cs typeface="Times New Roman" panose="02020603050405020304" pitchFamily="18" charset="0"/>
                  </a:rPr>
                  <a:t> removing redundant features stabilizes estimates  </a:t>
                </a:r>
              </a:p>
              <a:p>
                <a:r>
                  <a:rPr lang="en-US" sz="2800" dirty="0">
                    <a:latin typeface="Times New Roman" panose="02020603050405020304" pitchFamily="18" charset="0"/>
                    <a:cs typeface="Times New Roman" panose="02020603050405020304" pitchFamily="18" charset="0"/>
                  </a:rPr>
                  <a:t>  smaller standard errors.</a:t>
                </a:r>
              </a:p>
              <a:p>
                <a:pPr>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Improves numerical conditioning:</a:t>
                </a:r>
                <a:r>
                  <a:rPr lang="en-US" sz="2800" dirty="0">
                    <a:latin typeface="Times New Roman" panose="02020603050405020304" pitchFamily="18" charset="0"/>
                    <a:cs typeface="Times New Roman" panose="02020603050405020304" pitchFamily="18" charset="0"/>
                  </a:rPr>
                  <a:t> linear problem solving (normal equations, </a:t>
                </a:r>
              </a:p>
              <a:p>
                <a:r>
                  <a:rPr lang="en-US" sz="2800" dirty="0">
                    <a:latin typeface="Times New Roman" panose="02020603050405020304" pitchFamily="18" charset="0"/>
                    <a:cs typeface="Times New Roman" panose="02020603050405020304" pitchFamily="18" charset="0"/>
                  </a:rPr>
                  <a:t>  matrix inverses) become well-conditioned and more reliable.</a:t>
                </a:r>
              </a:p>
              <a:p>
                <a:pPr>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Better interpretability &amp; efficiency:</a:t>
                </a:r>
                <a:r>
                  <a:rPr lang="en-US" sz="2800" dirty="0">
                    <a:latin typeface="Times New Roman" panose="02020603050405020304" pitchFamily="18" charset="0"/>
                    <a:cs typeface="Times New Roman" panose="02020603050405020304" pitchFamily="18" charset="0"/>
                  </a:rPr>
                  <a:t> smaller number of, non-redundant features </a:t>
                </a:r>
              </a:p>
              <a:p>
                <a:r>
                  <a:rPr lang="en-US" sz="2800" dirty="0">
                    <a:latin typeface="Times New Roman" panose="02020603050405020304" pitchFamily="18" charset="0"/>
                    <a:cs typeface="Times New Roman" panose="02020603050405020304" pitchFamily="18" charset="0"/>
                  </a:rPr>
                  <a:t>  make model interpretation clearer and reduce computation/storage.</a:t>
                </a:r>
              </a:p>
              <a:p>
                <a:pPr>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Practical remedies:</a:t>
                </a:r>
                <a:r>
                  <a:rPr lang="en-US" sz="2800" dirty="0">
                    <a:latin typeface="Times New Roman" panose="02020603050405020304" pitchFamily="18" charset="0"/>
                    <a:cs typeface="Times New Roman" panose="02020603050405020304" pitchFamily="18" charset="0"/>
                  </a:rPr>
                  <a:t> drop redundant columns (e.g., remove </a:t>
                </a:r>
                <a14:m>
                  <m:oMath xmlns:m="http://schemas.openxmlformats.org/officeDocument/2006/math">
                    <m:sSub>
                      <m:sSubPr>
                        <m:ctrlPr>
                          <a:rPr lang="en-US" sz="280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𝑥</m:t>
                        </m:r>
                      </m:e>
                      <m:sub>
                        <m:r>
                          <a:rPr lang="en-US" sz="2800" b="0" i="1" smtClean="0">
                            <a:latin typeface="Cambria Math" panose="02040503050406030204" pitchFamily="18" charset="0"/>
                            <a:cs typeface="Times New Roman" panose="02020603050405020304" pitchFamily="18" charset="0"/>
                          </a:rPr>
                          <m:t>2</m:t>
                        </m:r>
                      </m:sub>
                    </m:sSub>
                  </m:oMath>
                </a14:m>
                <a:r>
                  <a:rPr lang="en-US" sz="2800" dirty="0">
                    <a:latin typeface="Times New Roman" panose="02020603050405020304" pitchFamily="18" charset="0"/>
                    <a:cs typeface="Times New Roman" panose="02020603050405020304" pitchFamily="18" charset="0"/>
                  </a:rPr>
                  <a:t> ​) by using </a:t>
                </a:r>
              </a:p>
              <a:p>
                <a:r>
                  <a:rPr lang="en-US" sz="2800" dirty="0">
                    <a:latin typeface="Times New Roman" panose="02020603050405020304" pitchFamily="18" charset="0"/>
                    <a:cs typeface="Times New Roman" panose="02020603050405020304" pitchFamily="18" charset="0"/>
                  </a:rPr>
                  <a:t>  PCA/SVD.</a:t>
                </a:r>
              </a:p>
            </p:txBody>
          </p:sp>
        </mc:Choice>
        <mc:Fallback xmlns="">
          <p:sp>
            <p:nvSpPr>
              <p:cNvPr id="6" name="TextBox 5">
                <a:extLst>
                  <a:ext uri="{FF2B5EF4-FFF2-40B4-BE49-F238E27FC236}">
                    <a16:creationId xmlns:a16="http://schemas.microsoft.com/office/drawing/2014/main" id="{E8705BE4-810F-4C37-B6E4-151A22B7CDC8}"/>
                  </a:ext>
                </a:extLst>
              </p:cNvPr>
              <p:cNvSpPr txBox="1">
                <a:spLocks noRot="1" noChangeAspect="1" noMove="1" noResize="1" noEditPoints="1" noAdjustHandles="1" noChangeArrowheads="1" noChangeShapeType="1" noTextEdit="1"/>
              </p:cNvSpPr>
              <p:nvPr/>
            </p:nvSpPr>
            <p:spPr>
              <a:xfrm>
                <a:off x="128517" y="201643"/>
                <a:ext cx="11978640" cy="5247590"/>
              </a:xfrm>
              <a:prstGeom prst="rect">
                <a:avLst/>
              </a:prstGeom>
              <a:blipFill>
                <a:blip r:embed="rId2"/>
                <a:stretch>
                  <a:fillRect l="-1018" t="-1161" r="-1425" b="-2323"/>
                </a:stretch>
              </a:blipFill>
            </p:spPr>
            <p:txBody>
              <a:bodyPr/>
              <a:lstStyle/>
              <a:p>
                <a:r>
                  <a:rPr lang="en-US">
                    <a:noFill/>
                  </a:rPr>
                  <a:t> </a:t>
                </a:r>
              </a:p>
            </p:txBody>
          </p:sp>
        </mc:Fallback>
      </mc:AlternateContent>
    </p:spTree>
    <p:extLst>
      <p:ext uri="{BB962C8B-B14F-4D97-AF65-F5344CB8AC3E}">
        <p14:creationId xmlns:p14="http://schemas.microsoft.com/office/powerpoint/2010/main" val="2257116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3F739D-9EDC-4517-A14F-242187CCB80C}"/>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0EB45871-AE77-4388-AF87-96B7D5F83D86}"/>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3E79D4C8-5E2B-4CE1-84C7-1FA431C15C01}"/>
              </a:ext>
            </a:extLst>
          </p:cNvPr>
          <p:cNvSpPr>
            <a:spLocks noGrp="1"/>
          </p:cNvSpPr>
          <p:nvPr>
            <p:ph type="sldNum" sz="quarter" idx="12"/>
          </p:nvPr>
        </p:nvSpPr>
        <p:spPr/>
        <p:txBody>
          <a:bodyPr/>
          <a:lstStyle/>
          <a:p>
            <a:fld id="{E0997674-4A0C-428B-B6EB-8D84DA16CAF1}" type="slidenum">
              <a:rPr lang="en-IN" smtClean="0"/>
              <a:pPr/>
              <a:t>3</a:t>
            </a:fld>
            <a:endParaRPr lang="en-IN"/>
          </a:p>
        </p:txBody>
      </p:sp>
      <p:sp>
        <p:nvSpPr>
          <p:cNvPr id="6" name="TextBox 5">
            <a:extLst>
              <a:ext uri="{FF2B5EF4-FFF2-40B4-BE49-F238E27FC236}">
                <a16:creationId xmlns:a16="http://schemas.microsoft.com/office/drawing/2014/main" id="{8B8B8269-FECD-4A0C-997F-4271E13F2415}"/>
              </a:ext>
            </a:extLst>
          </p:cNvPr>
          <p:cNvSpPr txBox="1"/>
          <p:nvPr/>
        </p:nvSpPr>
        <p:spPr>
          <a:xfrm>
            <a:off x="122548" y="282334"/>
            <a:ext cx="11972042" cy="4585871"/>
          </a:xfrm>
          <a:prstGeom prst="rect">
            <a:avLst/>
          </a:prstGeom>
          <a:noFill/>
        </p:spPr>
        <p:txBody>
          <a:bodyPr wrap="square">
            <a:spAutoFit/>
          </a:bodyPr>
          <a:lstStyle/>
          <a:p>
            <a:pPr marL="0" indent="0" algn="ctr">
              <a:buNone/>
            </a:pPr>
            <a:r>
              <a:rPr lang="en-US" sz="4000" b="1" dirty="0">
                <a:solidFill>
                  <a:srgbClr val="FF0000"/>
                </a:solidFill>
                <a:latin typeface="Times New Roman" panose="02020603050405020304" pitchFamily="18" charset="0"/>
                <a:cs typeface="Times New Roman" panose="02020603050405020304" pitchFamily="18" charset="0"/>
              </a:rPr>
              <a:t>The Role of Mathematics in Deep Learning </a:t>
            </a:r>
          </a:p>
          <a:p>
            <a:pPr marL="0" indent="0" algn="just">
              <a:buNone/>
            </a:pPr>
            <a:endParaRPr lang="en-US" sz="3600" b="1"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Mathematics provides the </a:t>
            </a:r>
            <a:r>
              <a:rPr lang="en-US" sz="3600" b="1" dirty="0">
                <a:latin typeface="Times New Roman" panose="02020603050405020304" pitchFamily="18" charset="0"/>
                <a:cs typeface="Times New Roman" panose="02020603050405020304" pitchFamily="18" charset="0"/>
              </a:rPr>
              <a:t>language and logic</a:t>
            </a:r>
            <a:r>
              <a:rPr lang="en-US" sz="3600" dirty="0">
                <a:latin typeface="Times New Roman" panose="02020603050405020304" pitchFamily="18" charset="0"/>
                <a:cs typeface="Times New Roman" panose="02020603050405020304" pitchFamily="18" charset="0"/>
              </a:rPr>
              <a:t> behind deep learning algorithms. Mastery of mathematical principles empowers students to move beyond using AI tools to </a:t>
            </a:r>
            <a:r>
              <a:rPr lang="en-US" sz="3600" b="1" dirty="0">
                <a:latin typeface="Times New Roman" panose="02020603050405020304" pitchFamily="18" charset="0"/>
                <a:cs typeface="Times New Roman" panose="02020603050405020304" pitchFamily="18" charset="0"/>
              </a:rPr>
              <a:t>innovating and improving</a:t>
            </a:r>
            <a:r>
              <a:rPr lang="en-US" sz="3600" dirty="0">
                <a:latin typeface="Times New Roman" panose="02020603050405020304" pitchFamily="18" charset="0"/>
                <a:cs typeface="Times New Roman" panose="02020603050405020304" pitchFamily="18" charset="0"/>
              </a:rPr>
              <a:t> them for real-world applications like healthcare, finance, robotics, and natural language processing.</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651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D674B-F5A2-43A3-84C5-A1317CCA75A7}"/>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421EA83B-F970-4862-A512-DAA41CCBE2B7}"/>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48995D0C-B04C-4596-8EBB-12A61398A4D2}"/>
              </a:ext>
            </a:extLst>
          </p:cNvPr>
          <p:cNvSpPr>
            <a:spLocks noGrp="1"/>
          </p:cNvSpPr>
          <p:nvPr>
            <p:ph type="sldNum" sz="quarter" idx="12"/>
          </p:nvPr>
        </p:nvSpPr>
        <p:spPr/>
        <p:txBody>
          <a:bodyPr/>
          <a:lstStyle/>
          <a:p>
            <a:fld id="{E0997674-4A0C-428B-B6EB-8D84DA16CAF1}" type="slidenum">
              <a:rPr lang="en-IN" smtClean="0"/>
              <a:pPr/>
              <a:t>30</a:t>
            </a:fld>
            <a:endParaRPr lang="en-I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E48376A-82E8-4402-A4F2-2BBD1DACF64C}"/>
                  </a:ext>
                </a:extLst>
              </p:cNvPr>
              <p:cNvSpPr txBox="1"/>
              <p:nvPr/>
            </p:nvSpPr>
            <p:spPr>
              <a:xfrm>
                <a:off x="152399" y="219889"/>
                <a:ext cx="11953875" cy="4968604"/>
              </a:xfrm>
              <a:prstGeom prst="rect">
                <a:avLst/>
              </a:prstGeom>
              <a:noFill/>
            </p:spPr>
            <p:txBody>
              <a:bodyPr wrap="square">
                <a:spAutoFit/>
              </a:bodyPr>
              <a:lstStyle/>
              <a:p>
                <a:pPr marR="0" lvl="0">
                  <a:lnSpc>
                    <a:spcPct val="107000"/>
                  </a:lnSpc>
                  <a:spcBef>
                    <a:spcPts val="0"/>
                  </a:spcBef>
                  <a:spcAft>
                    <a:spcPts val="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 </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 neural network layer outputs the following weight vectors for three neurons:</a:t>
                </a:r>
              </a:p>
              <a:p>
                <a:pPr marL="45720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   1</m:t>
                              </m:r>
                            </m:e>
                          </m:m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   0</m:t>
                              </m:r>
                            </m:e>
                          </m:mr>
                        </m:m>
                      </m:e>
                    </m:d>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e>
                          </m:mr>
                        </m:m>
                      </m:e>
                    </m:d>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   1 </m:t>
                              </m:r>
                            </m:e>
                          </m:m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800" i="1">
                                  <a:effectLst/>
                                  <a:latin typeface="Cambria Math" panose="02040503050406030204" pitchFamily="18" charset="0"/>
                                  <a:ea typeface="Calibri" panose="020F0502020204030204" pitchFamily="34" charset="0"/>
                                  <a:cs typeface="Times New Roman" panose="02020603050405020304" pitchFamily="18" charset="0"/>
                                </a:rPr>
                                <m:t>   0</m:t>
                              </m:r>
                            </m:e>
                          </m:mr>
                        </m:m>
                      </m:e>
                    </m:d>
                  </m:oMath>
                </a14:m>
                <a:endParaRPr lang="en-US" sz="2800"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971550" marR="0" indent="-514350">
                  <a:lnSpc>
                    <a:spcPct val="107000"/>
                  </a:lnSpc>
                  <a:spcBef>
                    <a:spcPts val="0"/>
                  </a:spcBef>
                  <a:spcAft>
                    <a:spcPts val="0"/>
                  </a:spcAft>
                  <a:buAutoNum type="alphaLcParenBoth"/>
                </a:pPr>
                <a:r>
                  <a:rPr lang="en-US" sz="2800" dirty="0">
                    <a:latin typeface="Times New Roman" panose="02020603050405020304" pitchFamily="18" charset="0"/>
                    <a:cs typeface="Times New Roman" panose="02020603050405020304" pitchFamily="18" charset="0"/>
                  </a:rPr>
                  <a:t>Check whether these weight vectors are linearly independent, and identify  </a:t>
                </a:r>
              </a:p>
              <a:p>
                <a:pPr marL="457200" marR="0">
                  <a:lnSpc>
                    <a:spcPct val="107000"/>
                  </a:lnSpc>
                  <a:spcBef>
                    <a:spcPts val="0"/>
                  </a:spcBef>
                  <a:spcAft>
                    <a:spcPts val="0"/>
                  </a:spcAft>
                </a:pPr>
                <a:r>
                  <a:rPr lang="en-US" sz="2800" dirty="0">
                    <a:latin typeface="Times New Roman" panose="02020603050405020304" pitchFamily="18" charset="0"/>
                    <a:cs typeface="Times New Roman" panose="02020603050405020304" pitchFamily="18" charset="0"/>
                  </a:rPr>
                  <a:t>      any redundant neurons.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(b) If redundancy exists, explain how neuron pruning could be performed and </a:t>
                </a:r>
              </a:p>
              <a:p>
                <a:pPr marL="457200" marR="0">
                  <a:lnSpc>
                    <a:spcPct val="107000"/>
                  </a:lnSpc>
                  <a:spcBef>
                    <a:spcPts val="0"/>
                  </a:spcBef>
                  <a:spcAft>
                    <a:spcPts val="0"/>
                  </a:spcAft>
                </a:pPr>
                <a:r>
                  <a:rPr lang="en-US" sz="2800" dirty="0">
                    <a:latin typeface="Times New Roman" panose="02020603050405020304" pitchFamily="18" charset="0"/>
                    <a:cs typeface="Times New Roman" panose="02020603050405020304" pitchFamily="18" charset="0"/>
                  </a:rPr>
                  <a:t>      discuss the impact on model size, training speed, and overfitting risk.</a:t>
                </a:r>
              </a:p>
              <a:p>
                <a:pPr marL="457200" marR="0">
                  <a:lnSpc>
                    <a:spcPct val="107000"/>
                  </a:lnSpc>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Solution: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To determine Independent/Dependent?</a:t>
                </a:r>
              </a:p>
            </p:txBody>
          </p:sp>
        </mc:Choice>
        <mc:Fallback xmlns="">
          <p:sp>
            <p:nvSpPr>
              <p:cNvPr id="6" name="TextBox 5">
                <a:extLst>
                  <a:ext uri="{FF2B5EF4-FFF2-40B4-BE49-F238E27FC236}">
                    <a16:creationId xmlns:a16="http://schemas.microsoft.com/office/drawing/2014/main" id="{DE48376A-82E8-4402-A4F2-2BBD1DACF64C}"/>
                  </a:ext>
                </a:extLst>
              </p:cNvPr>
              <p:cNvSpPr txBox="1">
                <a:spLocks noRot="1" noChangeAspect="1" noMove="1" noResize="1" noEditPoints="1" noAdjustHandles="1" noChangeArrowheads="1" noChangeShapeType="1" noTextEdit="1"/>
              </p:cNvSpPr>
              <p:nvPr/>
            </p:nvSpPr>
            <p:spPr>
              <a:xfrm>
                <a:off x="152399" y="219889"/>
                <a:ext cx="11953875" cy="4968604"/>
              </a:xfrm>
              <a:prstGeom prst="rect">
                <a:avLst/>
              </a:prstGeom>
              <a:blipFill>
                <a:blip r:embed="rId2"/>
                <a:stretch>
                  <a:fillRect l="-1020" t="-1227" r="-255" b="-2577"/>
                </a:stretch>
              </a:blipFill>
            </p:spPr>
            <p:txBody>
              <a:bodyPr/>
              <a:lstStyle/>
              <a:p>
                <a:r>
                  <a:rPr lang="en-US">
                    <a:noFill/>
                  </a:rPr>
                  <a:t> </a:t>
                </a:r>
              </a:p>
            </p:txBody>
          </p:sp>
        </mc:Fallback>
      </mc:AlternateContent>
    </p:spTree>
    <p:extLst>
      <p:ext uri="{BB962C8B-B14F-4D97-AF65-F5344CB8AC3E}">
        <p14:creationId xmlns:p14="http://schemas.microsoft.com/office/powerpoint/2010/main" val="833016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3029E6-96D9-4B35-B43A-0B322D97F17C}"/>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C1EC9826-DD05-47E0-8D3D-FA2BDC42B535}"/>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52A294A8-F64D-4A95-9372-8413F7FAE2D7}"/>
              </a:ext>
            </a:extLst>
          </p:cNvPr>
          <p:cNvSpPr>
            <a:spLocks noGrp="1"/>
          </p:cNvSpPr>
          <p:nvPr>
            <p:ph type="sldNum" sz="quarter" idx="12"/>
          </p:nvPr>
        </p:nvSpPr>
        <p:spPr/>
        <p:txBody>
          <a:bodyPr/>
          <a:lstStyle/>
          <a:p>
            <a:fld id="{E0997674-4A0C-428B-B6EB-8D84DA16CAF1}" type="slidenum">
              <a:rPr lang="en-IN" smtClean="0"/>
              <a:pPr/>
              <a:t>31</a:t>
            </a:fld>
            <a:endParaRPr lang="en-I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83FD1B6-4834-4E84-BD5F-0CB0F9957BE5}"/>
                  </a:ext>
                </a:extLst>
              </p:cNvPr>
              <p:cNvSpPr txBox="1"/>
              <p:nvPr/>
            </p:nvSpPr>
            <p:spPr>
              <a:xfrm>
                <a:off x="188536" y="249710"/>
                <a:ext cx="11877773" cy="4893647"/>
              </a:xfrm>
              <a:prstGeom prst="rect">
                <a:avLst/>
              </a:prstGeom>
              <a:noFill/>
            </p:spPr>
            <p:txBody>
              <a:bodyPr wrap="square">
                <a:spAutoFit/>
              </a:bodyPr>
              <a:lstStyle/>
              <a:p>
                <a:r>
                  <a:rPr lang="en-US" sz="3200" b="1" dirty="0">
                    <a:solidFill>
                      <a:srgbClr val="002060"/>
                    </a:solidFill>
                    <a:latin typeface="Times New Roman" panose="02020603050405020304" pitchFamily="18" charset="0"/>
                    <a:cs typeface="Times New Roman" panose="02020603050405020304" pitchFamily="18" charset="0"/>
                  </a:rPr>
                  <a:t>(b). Pruning steps:</a:t>
                </a:r>
                <a:endParaRPr lang="en-US" sz="32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US" sz="2800" dirty="0">
                    <a:latin typeface="Times New Roman" panose="02020603050405020304" pitchFamily="18" charset="0"/>
                    <a:cs typeface="Times New Roman" panose="02020603050405020304" pitchFamily="18" charset="0"/>
                  </a:rPr>
                  <a:t>Detect redundancy : Since  </a:t>
                </a:r>
                <a14:m>
                  <m:oMath xmlns:m="http://schemas.openxmlformats.org/officeDocument/2006/math">
                    <m:sSub>
                      <m:sSubPr>
                        <m:ctrlPr>
                          <a:rPr lang="en-US" sz="280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𝑛</m:t>
                        </m:r>
                      </m:e>
                      <m:sub>
                        <m:r>
                          <a:rPr lang="en-US" sz="2800" b="0" i="1" smtClean="0">
                            <a:latin typeface="Cambria Math" panose="02040503050406030204" pitchFamily="18" charset="0"/>
                            <a:cs typeface="Times New Roman" panose="02020603050405020304" pitchFamily="18" charset="0"/>
                          </a:rPr>
                          <m:t>3</m:t>
                        </m:r>
                      </m:sub>
                    </m:sSub>
                    <m:r>
                      <a:rPr lang="en-US" sz="2800" b="0" i="1" smtClean="0">
                        <a:latin typeface="Cambria Math" panose="02040503050406030204" pitchFamily="18" charset="0"/>
                        <a:cs typeface="Times New Roman" panose="02020603050405020304" pitchFamily="18" charset="0"/>
                      </a:rPr>
                      <m:t>=</m:t>
                    </m:r>
                    <m:sSub>
                      <m:sSubPr>
                        <m:ctrlPr>
                          <a:rPr lang="en-US" sz="2800" b="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𝑛</m:t>
                        </m:r>
                      </m:e>
                      <m:sub>
                        <m:r>
                          <a:rPr lang="en-US" sz="2800" b="0" i="1" smtClean="0">
                            <a:latin typeface="Cambria Math" panose="02040503050406030204" pitchFamily="18" charset="0"/>
                            <a:cs typeface="Times New Roman" panose="02020603050405020304" pitchFamily="18" charset="0"/>
                          </a:rPr>
                          <m:t>1</m:t>
                        </m:r>
                      </m:sub>
                    </m:sSub>
                  </m:oMath>
                </a14:m>
                <a:r>
                  <a:rPr lang="en-US" sz="2800" dirty="0">
                    <a:latin typeface="Times New Roman" panose="02020603050405020304" pitchFamily="18" charset="0"/>
                    <a:cs typeface="Times New Roman" panose="02020603050405020304" pitchFamily="18" charset="0"/>
                  </a:rPr>
                  <a:t>​.</a:t>
                </a:r>
              </a:p>
              <a:p>
                <a:pPr>
                  <a:buFont typeface="+mj-lt"/>
                  <a:buAutoNum type="arabicPeriod"/>
                </a:pPr>
                <a:r>
                  <a:rPr lang="en-US" sz="2800" dirty="0">
                    <a:latin typeface="Times New Roman" panose="02020603050405020304" pitchFamily="18" charset="0"/>
                    <a:cs typeface="Times New Roman" panose="02020603050405020304" pitchFamily="18" charset="0"/>
                  </a:rPr>
                  <a:t>Remove the duplicate neuron and its incoming/outgoing weights.</a:t>
                </a:r>
              </a:p>
              <a:p>
                <a:pPr>
                  <a:buFont typeface="+mj-lt"/>
                  <a:buAutoNum type="arabicPeriod"/>
                </a:pPr>
                <a:r>
                  <a:rPr lang="en-US" sz="2800" dirty="0">
                    <a:latin typeface="Times New Roman" panose="02020603050405020304" pitchFamily="18" charset="0"/>
                    <a:cs typeface="Times New Roman" panose="02020603050405020304" pitchFamily="18" charset="0"/>
                  </a:rPr>
                  <a:t>Fine-tune the model after pruning.</a:t>
                </a:r>
              </a:p>
              <a:p>
                <a:pPr>
                  <a:buFont typeface="+mj-lt"/>
                  <a:buAutoNum type="arabicPeriod"/>
                </a:pP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Effects:</a:t>
                </a: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Model size:</a:t>
                </a:r>
                <a:r>
                  <a:rPr lang="en-US" sz="2800" dirty="0">
                    <a:latin typeface="Times New Roman" panose="02020603050405020304" pitchFamily="18" charset="0"/>
                    <a:cs typeface="Times New Roman" panose="02020603050405020304" pitchFamily="18" charset="0"/>
                  </a:rPr>
                  <a:t> smaller (less parameters).</a:t>
                </a:r>
              </a:p>
              <a:p>
                <a:pPr>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Speed:</a:t>
                </a:r>
                <a:r>
                  <a:rPr lang="en-US" sz="2800" dirty="0">
                    <a:latin typeface="Times New Roman" panose="02020603050405020304" pitchFamily="18" charset="0"/>
                    <a:cs typeface="Times New Roman" panose="02020603050405020304" pitchFamily="18" charset="0"/>
                  </a:rPr>
                  <a:t> faster inference and training.</a:t>
                </a:r>
              </a:p>
              <a:p>
                <a:pPr>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Overfitting risk:</a:t>
                </a:r>
                <a:r>
                  <a:rPr lang="en-US" sz="2800" dirty="0">
                    <a:latin typeface="Times New Roman" panose="02020603050405020304" pitchFamily="18" charset="0"/>
                    <a:cs typeface="Times New Roman" panose="02020603050405020304" pitchFamily="18" charset="0"/>
                  </a:rPr>
                  <a:t> reduced by lowering excess capacity.</a:t>
                </a:r>
              </a:p>
              <a:p>
                <a:pPr>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Performance:</a:t>
                </a:r>
                <a:r>
                  <a:rPr lang="en-US" sz="2800" dirty="0">
                    <a:latin typeface="Times New Roman" panose="02020603050405020304" pitchFamily="18" charset="0"/>
                    <a:cs typeface="Times New Roman" panose="02020603050405020304" pitchFamily="18" charset="0"/>
                  </a:rPr>
                  <a:t> usually unchanged if pruning is correct, but fine-tuning helps maintain accuracy.</a:t>
                </a:r>
              </a:p>
            </p:txBody>
          </p:sp>
        </mc:Choice>
        <mc:Fallback xmlns="">
          <p:sp>
            <p:nvSpPr>
              <p:cNvPr id="6" name="TextBox 5">
                <a:extLst>
                  <a:ext uri="{FF2B5EF4-FFF2-40B4-BE49-F238E27FC236}">
                    <a16:creationId xmlns:a16="http://schemas.microsoft.com/office/drawing/2014/main" id="{583FD1B6-4834-4E84-BD5F-0CB0F9957BE5}"/>
                  </a:ext>
                </a:extLst>
              </p:cNvPr>
              <p:cNvSpPr txBox="1">
                <a:spLocks noRot="1" noChangeAspect="1" noMove="1" noResize="1" noEditPoints="1" noAdjustHandles="1" noChangeArrowheads="1" noChangeShapeType="1" noTextEdit="1"/>
              </p:cNvSpPr>
              <p:nvPr/>
            </p:nvSpPr>
            <p:spPr>
              <a:xfrm>
                <a:off x="188536" y="249710"/>
                <a:ext cx="11877773" cy="4893647"/>
              </a:xfrm>
              <a:prstGeom prst="rect">
                <a:avLst/>
              </a:prstGeom>
              <a:blipFill>
                <a:blip r:embed="rId2"/>
                <a:stretch>
                  <a:fillRect l="-1335" t="-1743" b="-2491"/>
                </a:stretch>
              </a:blipFill>
            </p:spPr>
            <p:txBody>
              <a:bodyPr/>
              <a:lstStyle/>
              <a:p>
                <a:r>
                  <a:rPr lang="en-US">
                    <a:noFill/>
                  </a:rPr>
                  <a:t> </a:t>
                </a:r>
              </a:p>
            </p:txBody>
          </p:sp>
        </mc:Fallback>
      </mc:AlternateContent>
    </p:spTree>
    <p:extLst>
      <p:ext uri="{BB962C8B-B14F-4D97-AF65-F5344CB8AC3E}">
        <p14:creationId xmlns:p14="http://schemas.microsoft.com/office/powerpoint/2010/main" val="2436688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32</a:t>
            </a:fld>
            <a:endParaRPr lang="en-IN"/>
          </a:p>
        </p:txBody>
      </p:sp>
      <mc:AlternateContent xmlns:mc="http://schemas.openxmlformats.org/markup-compatibility/2006" xmlns:a14="http://schemas.microsoft.com/office/drawing/2010/main">
        <mc:Choice Requires="a14">
          <p:sp>
            <p:nvSpPr>
              <p:cNvPr id="5" name="Rectangle 4"/>
              <p:cNvSpPr/>
              <p:nvPr/>
            </p:nvSpPr>
            <p:spPr>
              <a:xfrm>
                <a:off x="293298" y="93283"/>
                <a:ext cx="11464506" cy="5600764"/>
              </a:xfrm>
              <a:prstGeom prst="rect">
                <a:avLst/>
              </a:prstGeom>
            </p:spPr>
            <p:txBody>
              <a:bodyPr wrap="square">
                <a:spAutoFit/>
              </a:bodyPr>
              <a:lstStyle/>
              <a:p>
                <a:pPr algn="ctr">
                  <a:lnSpc>
                    <a:spcPct val="115000"/>
                  </a:lnSpc>
                  <a:spcAft>
                    <a:spcPts val="1000"/>
                  </a:spcAft>
                </a:pPr>
                <a:r>
                  <a:rPr lang="en-US" sz="3600" b="1" dirty="0">
                    <a:solidFill>
                      <a:srgbClr val="FF0000"/>
                    </a:solidFill>
                    <a:latin typeface="Times New Roman" panose="02020603050405020304" pitchFamily="18" charset="0"/>
                    <a:ea typeface="MS Mincho"/>
                    <a:cs typeface="Times New Roman" panose="02020603050405020304" pitchFamily="18" charset="0"/>
                  </a:rPr>
                  <a:t>Basis and Rank</a:t>
                </a:r>
              </a:p>
              <a:p>
                <a:pPr>
                  <a:lnSpc>
                    <a:spcPct val="115000"/>
                  </a:lnSpc>
                  <a:spcAft>
                    <a:spcPts val="1000"/>
                  </a:spcAft>
                </a:pPr>
                <a:r>
                  <a:rPr lang="en-IN" sz="2800" b="1" dirty="0">
                    <a:solidFill>
                      <a:srgbClr val="0070C0"/>
                    </a:solidFill>
                    <a:latin typeface="Times New Roman" panose="02020603050405020304" pitchFamily="18" charset="0"/>
                    <a:ea typeface="MS Mincho"/>
                    <a:cs typeface="Times New Roman" panose="02020603050405020304" pitchFamily="18" charset="0"/>
                  </a:rPr>
                  <a:t>1. Basis: Introduction </a:t>
                </a:r>
                <a:endParaRPr lang="en-IN" sz="2400" dirty="0">
                  <a:latin typeface="Times New Roman" panose="02020603050405020304" pitchFamily="18" charset="0"/>
                  <a:ea typeface="MS Mincho"/>
                  <a:cs typeface="Times New Roman" panose="02020603050405020304" pitchFamily="18" charset="0"/>
                </a:endParaRPr>
              </a:p>
              <a:p>
                <a:pPr>
                  <a:lnSpc>
                    <a:spcPct val="115000"/>
                  </a:lnSpc>
                  <a:spcAft>
                    <a:spcPts val="1000"/>
                  </a:spcAft>
                </a:pPr>
                <a:r>
                  <a:rPr lang="en-IN" sz="2400" dirty="0">
                    <a:latin typeface="Times New Roman" panose="02020603050405020304" pitchFamily="18" charset="0"/>
                    <a:ea typeface="MS Mincho"/>
                    <a:cs typeface="Times New Roman" panose="02020603050405020304" pitchFamily="18" charset="0"/>
                  </a:rPr>
                  <a:t>A </a:t>
                </a:r>
                <a:r>
                  <a:rPr lang="en-IN" sz="2400" b="1" dirty="0">
                    <a:latin typeface="Times New Roman" panose="02020603050405020304" pitchFamily="18" charset="0"/>
                    <a:ea typeface="MS Mincho"/>
                    <a:cs typeface="Times New Roman" panose="02020603050405020304" pitchFamily="18" charset="0"/>
                  </a:rPr>
                  <a:t>basis</a:t>
                </a:r>
                <a:r>
                  <a:rPr lang="en-IN" sz="2400" dirty="0">
                    <a:latin typeface="Times New Roman" panose="02020603050405020304" pitchFamily="18" charset="0"/>
                    <a:ea typeface="MS Mincho"/>
                    <a:cs typeface="Times New Roman" panose="02020603050405020304" pitchFamily="18" charset="0"/>
                  </a:rPr>
                  <a:t> of a vector space is a set of </a:t>
                </a:r>
                <a:r>
                  <a:rPr lang="en-IN" sz="2400" b="1" dirty="0">
                    <a:latin typeface="Times New Roman" panose="02020603050405020304" pitchFamily="18" charset="0"/>
                    <a:ea typeface="MS Mincho"/>
                    <a:cs typeface="Times New Roman" panose="02020603050405020304" pitchFamily="18" charset="0"/>
                  </a:rPr>
                  <a:t>linearly independent vectors</a:t>
                </a:r>
                <a:r>
                  <a:rPr lang="en-IN" sz="2400" dirty="0">
                    <a:latin typeface="Times New Roman" panose="02020603050405020304" pitchFamily="18" charset="0"/>
                    <a:ea typeface="MS Mincho"/>
                    <a:cs typeface="Times New Roman" panose="02020603050405020304" pitchFamily="18" charset="0"/>
                  </a:rPr>
                  <a:t> that </a:t>
                </a:r>
                <a:r>
                  <a:rPr lang="en-IN" sz="2400" b="1" dirty="0">
                    <a:latin typeface="Times New Roman" panose="02020603050405020304" pitchFamily="18" charset="0"/>
                    <a:ea typeface="MS Mincho"/>
                    <a:cs typeface="Times New Roman" panose="02020603050405020304" pitchFamily="18" charset="0"/>
                  </a:rPr>
                  <a:t>span the space</a:t>
                </a:r>
                <a:r>
                  <a:rPr lang="en-IN" sz="2400" dirty="0">
                    <a:latin typeface="Times New Roman" panose="02020603050405020304" pitchFamily="18" charset="0"/>
                    <a:ea typeface="MS Mincho"/>
                    <a:cs typeface="Times New Roman" panose="02020603050405020304" pitchFamily="18" charset="0"/>
                  </a:rPr>
                  <a:t>.</a:t>
                </a:r>
              </a:p>
              <a:p>
                <a:pPr>
                  <a:lnSpc>
                    <a:spcPct val="115000"/>
                  </a:lnSpc>
                  <a:spcAft>
                    <a:spcPts val="1000"/>
                  </a:spcAft>
                </a:pPr>
                <a:r>
                  <a:rPr lang="en-IN" sz="2400" dirty="0">
                    <a:latin typeface="Times New Roman" panose="02020603050405020304" pitchFamily="18" charset="0"/>
                    <a:ea typeface="MS Mincho"/>
                    <a:cs typeface="Times New Roman" panose="02020603050405020304" pitchFamily="18" charset="0"/>
                  </a:rPr>
                  <a:t>That means:</a:t>
                </a:r>
              </a:p>
              <a:p>
                <a:pPr marL="342900" lvl="0" indent="-342900">
                  <a:lnSpc>
                    <a:spcPct val="115000"/>
                  </a:lnSpc>
                  <a:spcAft>
                    <a:spcPts val="1000"/>
                  </a:spcAft>
                  <a:buSzPts val="1000"/>
                  <a:buFont typeface="Symbol" panose="05050102010706020507" pitchFamily="18" charset="2"/>
                  <a:buChar char=""/>
                  <a:tabLst>
                    <a:tab pos="457200" algn="l"/>
                  </a:tabLst>
                </a:pPr>
                <a:r>
                  <a:rPr lang="en-IN" sz="2400" dirty="0">
                    <a:latin typeface="Times New Roman" panose="02020603050405020304" pitchFamily="18" charset="0"/>
                    <a:ea typeface="MS Mincho"/>
                    <a:cs typeface="Times New Roman" panose="02020603050405020304" pitchFamily="18" charset="0"/>
                  </a:rPr>
                  <a:t>The vectors are </a:t>
                </a:r>
                <a:r>
                  <a:rPr lang="en-IN" sz="2400" b="1" dirty="0">
                    <a:latin typeface="Times New Roman" panose="02020603050405020304" pitchFamily="18" charset="0"/>
                    <a:ea typeface="MS Mincho"/>
                    <a:cs typeface="Times New Roman" panose="02020603050405020304" pitchFamily="18" charset="0"/>
                  </a:rPr>
                  <a:t>linearly independent</a:t>
                </a:r>
                <a:r>
                  <a:rPr lang="en-IN" sz="2400" dirty="0">
                    <a:latin typeface="Times New Roman" panose="02020603050405020304" pitchFamily="18" charset="0"/>
                    <a:ea typeface="MS Mincho"/>
                    <a:cs typeface="Times New Roman" panose="02020603050405020304" pitchFamily="18" charset="0"/>
                  </a:rPr>
                  <a:t> (no vector is a combination of others).</a:t>
                </a:r>
              </a:p>
              <a:p>
                <a:pPr marL="342900" lvl="0" indent="-342900">
                  <a:lnSpc>
                    <a:spcPct val="115000"/>
                  </a:lnSpc>
                  <a:spcAft>
                    <a:spcPts val="1000"/>
                  </a:spcAft>
                  <a:buSzPts val="1000"/>
                  <a:buFont typeface="Symbol" panose="05050102010706020507" pitchFamily="18" charset="2"/>
                  <a:buChar char=""/>
                  <a:tabLst>
                    <a:tab pos="457200" algn="l"/>
                  </a:tabLst>
                </a:pPr>
                <a:r>
                  <a:rPr lang="en-IN" sz="2400" dirty="0">
                    <a:latin typeface="Times New Roman" panose="02020603050405020304" pitchFamily="18" charset="0"/>
                    <a:ea typeface="MS Mincho"/>
                    <a:cs typeface="Times New Roman" panose="02020603050405020304" pitchFamily="18" charset="0"/>
                  </a:rPr>
                  <a:t>The vectors </a:t>
                </a:r>
                <a:r>
                  <a:rPr lang="en-IN" sz="2400" b="1" dirty="0">
                    <a:latin typeface="Times New Roman" panose="02020603050405020304" pitchFamily="18" charset="0"/>
                    <a:ea typeface="MS Mincho"/>
                    <a:cs typeface="Times New Roman" panose="02020603050405020304" pitchFamily="18" charset="0"/>
                  </a:rPr>
                  <a:t>cover</a:t>
                </a:r>
                <a:r>
                  <a:rPr lang="en-IN" sz="2400" dirty="0">
                    <a:latin typeface="Times New Roman" panose="02020603050405020304" pitchFamily="18" charset="0"/>
                    <a:ea typeface="MS Mincho"/>
                    <a:cs typeface="Times New Roman" panose="02020603050405020304" pitchFamily="18" charset="0"/>
                  </a:rPr>
                  <a:t> the entire space (any vector in the space can be formed using them).</a:t>
                </a:r>
              </a:p>
              <a:p>
                <a:pPr lvl="0">
                  <a:lnSpc>
                    <a:spcPct val="115000"/>
                  </a:lnSpc>
                  <a:spcAft>
                    <a:spcPts val="1000"/>
                  </a:spcAft>
                  <a:buSzPts val="1000"/>
                  <a:tabLst>
                    <a:tab pos="457200" algn="l"/>
                  </a:tabLst>
                </a:pPr>
                <a:r>
                  <a:rPr lang="en-US" sz="2400" dirty="0">
                    <a:effectLst/>
                    <a:latin typeface="Times New Roman" panose="02020603050405020304" pitchFamily="18" charset="0"/>
                    <a:ea typeface="MS Mincho"/>
                    <a:cs typeface="Times New Roman" panose="02020603050405020304" pitchFamily="18" charset="0"/>
                  </a:rPr>
                  <a:t>Examples:</a:t>
                </a:r>
              </a:p>
              <a:p>
                <a:r>
                  <a:rPr lang="en-IN" sz="2400" b="1" dirty="0">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  In </a:t>
                </a:r>
                <a14:m>
                  <m:oMath xmlns:m="http://schemas.openxmlformats.org/officeDocument/2006/math">
                    <m:sSup>
                      <m:sSupPr>
                        <m:ctrlPr>
                          <a:rPr lang="en-US" sz="2400" i="1" smtClean="0">
                            <a:latin typeface="Cambria Math" panose="02040503050406030204" pitchFamily="18" charset="0"/>
                            <a:cs typeface="Times New Roman" panose="02020603050405020304" pitchFamily="18" charset="0"/>
                          </a:rPr>
                        </m:ctrlPr>
                      </m:sSupPr>
                      <m:e>
                        <m:r>
                          <a:rPr lang="en-US" sz="2400" i="1" smtClean="0">
                            <a:latin typeface="Cambria Math" panose="02040503050406030204" pitchFamily="18" charset="0"/>
                            <a:ea typeface="Cambria Math" panose="02040503050406030204" pitchFamily="18" charset="0"/>
                            <a:cs typeface="Times New Roman" panose="02020603050405020304" pitchFamily="18" charset="0"/>
                          </a:rPr>
                          <m:t>ℝ</m:t>
                        </m:r>
                      </m:e>
                      <m:sup>
                        <m:r>
                          <a:rPr lang="en-US" sz="2400" b="0" i="1" smtClean="0">
                            <a:latin typeface="Cambria Math" panose="02040503050406030204" pitchFamily="18" charset="0"/>
                            <a:cs typeface="Times New Roman" panose="02020603050405020304" pitchFamily="18" charset="0"/>
                          </a:rPr>
                          <m:t>2</m:t>
                        </m:r>
                      </m:sup>
                    </m:sSup>
                  </m:oMath>
                </a14:m>
                <a:r>
                  <a:rPr lang="en-IN" sz="2400" dirty="0">
                    <a:latin typeface="Times New Roman" panose="02020603050405020304" pitchFamily="18" charset="0"/>
                    <a:cs typeface="Times New Roman" panose="02020603050405020304" pitchFamily="18" charset="0"/>
                  </a:rPr>
                  <a:t> the vectors </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acc>
                          <m:accPr>
                            <m:chr m:val="⃗"/>
                            <m:ctrlPr>
                              <a:rPr lang="en-US" sz="2400" i="1" smtClean="0">
                                <a:latin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cs typeface="Times New Roman" panose="02020603050405020304" pitchFamily="18" charset="0"/>
                              </a:rPr>
                              <m:t>𝑣</m:t>
                            </m:r>
                          </m:e>
                        </m:acc>
                      </m:e>
                      <m:sub>
                        <m:r>
                          <a:rPr lang="en-US" sz="2400" b="0" i="1" smtClean="0">
                            <a:latin typeface="Cambria Math" panose="02040503050406030204" pitchFamily="18" charset="0"/>
                            <a:cs typeface="Times New Roman" panose="02020603050405020304" pitchFamily="18" charset="0"/>
                          </a:rPr>
                          <m:t>1</m:t>
                        </m:r>
                      </m:sub>
                    </m:sSub>
                    <m:r>
                      <a:rPr lang="en-US" sz="2400" b="0" i="1" smtClean="0">
                        <a:latin typeface="Cambria Math" panose="02040503050406030204" pitchFamily="18" charset="0"/>
                        <a:cs typeface="Times New Roman" panose="02020603050405020304" pitchFamily="18" charset="0"/>
                      </a:rPr>
                      <m:t>=</m:t>
                    </m:r>
                    <m:d>
                      <m:dPr>
                        <m:begChr m:val="["/>
                        <m:endChr m:val="]"/>
                        <m:ctrlPr>
                          <a:rPr lang="en-US" sz="2400" b="0" i="1" smtClean="0">
                            <a:latin typeface="Cambria Math" panose="02040503050406030204" pitchFamily="18" charset="0"/>
                            <a:cs typeface="Times New Roman" panose="02020603050405020304" pitchFamily="18" charset="0"/>
                          </a:rPr>
                        </m:ctrlPr>
                      </m:dPr>
                      <m:e>
                        <m:m>
                          <m:mPr>
                            <m:mcs>
                              <m:mc>
                                <m:mcPr>
                                  <m:count m:val="1"/>
                                  <m:mcJc m:val="center"/>
                                </m:mcPr>
                              </m:mc>
                            </m:mcs>
                            <m:ctrlPr>
                              <a:rPr lang="en-US" sz="2400" b="0" i="1" smtClean="0">
                                <a:latin typeface="Cambria Math" panose="02040503050406030204" pitchFamily="18" charset="0"/>
                                <a:cs typeface="Times New Roman" panose="02020603050405020304" pitchFamily="18" charset="0"/>
                              </a:rPr>
                            </m:ctrlPr>
                          </m:mPr>
                          <m:mr>
                            <m:e>
                              <m:r>
                                <m:rPr>
                                  <m:brk m:alnAt="7"/>
                                </m:rPr>
                                <a:rPr lang="en-US" sz="2400" b="0" i="1" smtClean="0">
                                  <a:latin typeface="Cambria Math" panose="02040503050406030204" pitchFamily="18" charset="0"/>
                                  <a:cs typeface="Times New Roman" panose="02020603050405020304" pitchFamily="18" charset="0"/>
                                </a:rPr>
                                <m:t>1</m:t>
                              </m:r>
                            </m:e>
                          </m:mr>
                          <m:mr>
                            <m:e>
                              <m:r>
                                <a:rPr lang="en-US" sz="2400" b="0" i="1" smtClean="0">
                                  <a:latin typeface="Cambria Math" panose="02040503050406030204" pitchFamily="18" charset="0"/>
                                  <a:cs typeface="Times New Roman" panose="02020603050405020304" pitchFamily="18" charset="0"/>
                                </a:rPr>
                                <m:t>0</m:t>
                              </m:r>
                            </m:e>
                          </m:mr>
                        </m:m>
                      </m:e>
                    </m:d>
                  </m:oMath>
                </a14:m>
                <a:r>
                  <a:rPr lang="en-US" sz="2400" b="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acc>
                          <m:accPr>
                            <m:chr m:val="⃗"/>
                            <m:ctrlPr>
                              <a:rPr lang="en-US" sz="2400" i="1">
                                <a:latin typeface="Cambria Math" panose="02040503050406030204" pitchFamily="18" charset="0"/>
                                <a:cs typeface="Times New Roman" panose="02020603050405020304" pitchFamily="18" charset="0"/>
                              </a:rPr>
                            </m:ctrlPr>
                          </m:accPr>
                          <m:e>
                            <m:r>
                              <a:rPr lang="en-US" sz="2400" i="1">
                                <a:latin typeface="Cambria Math" panose="02040503050406030204" pitchFamily="18" charset="0"/>
                                <a:cs typeface="Times New Roman" panose="02020603050405020304" pitchFamily="18" charset="0"/>
                              </a:rPr>
                              <m:t>𝑣</m:t>
                            </m:r>
                          </m:e>
                        </m:acc>
                      </m:e>
                      <m:sub>
                        <m:r>
                          <a:rPr lang="en-US" sz="2400" b="0" i="1" smtClean="0">
                            <a:latin typeface="Cambria Math" panose="02040503050406030204" pitchFamily="18" charset="0"/>
                            <a:cs typeface="Times New Roman" panose="02020603050405020304" pitchFamily="18" charset="0"/>
                          </a:rPr>
                          <m:t>2</m:t>
                        </m:r>
                      </m:sub>
                    </m:sSub>
                    <m:r>
                      <a:rPr lang="en-US" sz="2400" i="1">
                        <a:latin typeface="Cambria Math" panose="02040503050406030204" pitchFamily="18" charset="0"/>
                        <a:cs typeface="Times New Roman" panose="02020603050405020304" pitchFamily="18" charset="0"/>
                      </a:rPr>
                      <m:t>=</m:t>
                    </m:r>
                    <m:d>
                      <m:dPr>
                        <m:begChr m:val="["/>
                        <m:endChr m:val="]"/>
                        <m:ctrlPr>
                          <a:rPr lang="en-US" sz="2400" i="1">
                            <a:latin typeface="Cambria Math" panose="02040503050406030204" pitchFamily="18" charset="0"/>
                            <a:cs typeface="Times New Roman" panose="02020603050405020304" pitchFamily="18" charset="0"/>
                          </a:rPr>
                        </m:ctrlPr>
                      </m:dPr>
                      <m:e>
                        <m:m>
                          <m:mPr>
                            <m:mcs>
                              <m:mc>
                                <m:mcPr>
                                  <m:count m:val="1"/>
                                  <m:mcJc m:val="center"/>
                                </m:mcPr>
                              </m:mc>
                            </m:mcs>
                            <m:ctrlPr>
                              <a:rPr lang="en-US" sz="2400" i="1">
                                <a:latin typeface="Cambria Math" panose="02040503050406030204" pitchFamily="18" charset="0"/>
                                <a:cs typeface="Times New Roman" panose="02020603050405020304" pitchFamily="18" charset="0"/>
                              </a:rPr>
                            </m:ctrlPr>
                          </m:mPr>
                          <m:mr>
                            <m:e>
                              <m:r>
                                <m:rPr>
                                  <m:brk m:alnAt="7"/>
                                </m:rPr>
                                <a:rPr lang="en-US" sz="2400" b="0" i="1" smtClean="0">
                                  <a:latin typeface="Cambria Math" panose="02040503050406030204" pitchFamily="18" charset="0"/>
                                  <a:cs typeface="Times New Roman" panose="02020603050405020304" pitchFamily="18" charset="0"/>
                                </a:rPr>
                                <m:t>0</m:t>
                              </m:r>
                            </m:e>
                          </m:mr>
                          <m:mr>
                            <m:e>
                              <m:r>
                                <a:rPr lang="en-US" sz="2400" b="0" i="1" smtClean="0">
                                  <a:latin typeface="Cambria Math" panose="02040503050406030204" pitchFamily="18" charset="0"/>
                                  <a:cs typeface="Times New Roman" panose="02020603050405020304" pitchFamily="18" charset="0"/>
                                </a:rPr>
                                <m:t>1</m:t>
                              </m:r>
                            </m:e>
                          </m:mr>
                        </m:m>
                      </m:e>
                    </m:d>
                  </m:oMath>
                </a14:m>
                <a:endParaRPr lang="en-US" sz="2400" b="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form a </a:t>
                </a:r>
                <a:r>
                  <a:rPr lang="en-IN" sz="2400" b="1" dirty="0">
                    <a:latin typeface="Times New Roman" panose="02020603050405020304" pitchFamily="18" charset="0"/>
                    <a:cs typeface="Times New Roman" panose="02020603050405020304" pitchFamily="18" charset="0"/>
                  </a:rPr>
                  <a:t>basis</a:t>
                </a:r>
                <a:r>
                  <a:rPr lang="en-IN" sz="2400" dirty="0">
                    <a:latin typeface="Times New Roman" panose="02020603050405020304" pitchFamily="18" charset="0"/>
                    <a:cs typeface="Times New Roman" panose="02020603050405020304" pitchFamily="18" charset="0"/>
                  </a:rPr>
                  <a:t>, because they are independent and span all of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Cambria Math" panose="02040503050406030204" pitchFamily="18" charset="0"/>
                            <a:cs typeface="Times New Roman" panose="02020603050405020304" pitchFamily="18" charset="0"/>
                          </a:rPr>
                          <m:t>ℝ</m:t>
                        </m:r>
                      </m:e>
                      <m:sup>
                        <m:r>
                          <a:rPr lang="en-US" sz="2400" i="1">
                            <a:latin typeface="Cambria Math" panose="02040503050406030204" pitchFamily="18" charset="0"/>
                            <a:cs typeface="Times New Roman" panose="02020603050405020304" pitchFamily="18" charset="0"/>
                          </a:rPr>
                          <m:t>2</m:t>
                        </m:r>
                      </m:sup>
                    </m:sSup>
                  </m:oMath>
                </a14:m>
                <a:r>
                  <a:rPr lang="en-IN" sz="2400" dirty="0">
                    <a:latin typeface="Times New Roman" panose="02020603050405020304" pitchFamily="18" charset="0"/>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293298" y="93283"/>
                <a:ext cx="11464506" cy="5600764"/>
              </a:xfrm>
              <a:prstGeom prst="rect">
                <a:avLst/>
              </a:prstGeom>
              <a:blipFill>
                <a:blip r:embed="rId2"/>
                <a:stretch>
                  <a:fillRect l="-1063" t="-1088" b="-1523"/>
                </a:stretch>
              </a:blipFill>
            </p:spPr>
            <p:txBody>
              <a:bodyPr/>
              <a:lstStyle/>
              <a:p>
                <a:r>
                  <a:rPr lang="en-US">
                    <a:noFill/>
                  </a:rPr>
                  <a:t> </a:t>
                </a:r>
              </a:p>
            </p:txBody>
          </p:sp>
        </mc:Fallback>
      </mc:AlternateContent>
    </p:spTree>
    <p:extLst>
      <p:ext uri="{BB962C8B-B14F-4D97-AF65-F5344CB8AC3E}">
        <p14:creationId xmlns:p14="http://schemas.microsoft.com/office/powerpoint/2010/main" val="3846854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33</a:t>
            </a:fld>
            <a:endParaRPr lang="en-IN"/>
          </a:p>
        </p:txBody>
      </p:sp>
      <p:sp>
        <p:nvSpPr>
          <p:cNvPr id="5" name="Rectangle 4"/>
          <p:cNvSpPr/>
          <p:nvPr/>
        </p:nvSpPr>
        <p:spPr>
          <a:xfrm>
            <a:off x="138023" y="341102"/>
            <a:ext cx="11688792" cy="4787016"/>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2. Rank</a:t>
            </a:r>
          </a:p>
          <a:p>
            <a:pPr>
              <a:lnSpc>
                <a:spcPct val="150000"/>
              </a:lnSpc>
            </a:pPr>
            <a:r>
              <a:rPr lang="en-US" sz="2400" b="1" dirty="0">
                <a:latin typeface="Times New Roman" panose="02020603050405020304" pitchFamily="18" charset="0"/>
                <a:cs typeface="Times New Roman" panose="02020603050405020304" pitchFamily="18" charset="0"/>
              </a:rPr>
              <a:t>Definition:</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The </a:t>
            </a:r>
            <a:r>
              <a:rPr lang="en-IN" sz="2400" b="1" dirty="0">
                <a:latin typeface="Times New Roman" panose="02020603050405020304" pitchFamily="18" charset="0"/>
                <a:ea typeface="Calibri" panose="020F0502020204030204" pitchFamily="34" charset="0"/>
                <a:cs typeface="Times New Roman" panose="02020603050405020304" pitchFamily="18" charset="0"/>
              </a:rPr>
              <a:t>rank</a:t>
            </a:r>
            <a:r>
              <a:rPr lang="en-IN" sz="2400" dirty="0">
                <a:latin typeface="Times New Roman" panose="02020603050405020304" pitchFamily="18" charset="0"/>
                <a:ea typeface="Calibri" panose="020F0502020204030204" pitchFamily="34" charset="0"/>
                <a:cs typeface="Times New Roman" panose="02020603050405020304" pitchFamily="18" charset="0"/>
              </a:rPr>
              <a:t> of a matrix </a:t>
            </a:r>
            <a:r>
              <a:rPr lang="en-IN" sz="2400" dirty="0" err="1">
                <a:latin typeface="Times New Roman" panose="02020603050405020304" pitchFamily="18" charset="0"/>
                <a:ea typeface="Calibri" panose="020F0502020204030204" pitchFamily="34" charset="0"/>
                <a:cs typeface="Times New Roman" panose="02020603050405020304" pitchFamily="18" charset="0"/>
              </a:rPr>
              <a:t>A∈R</a:t>
            </a:r>
            <a:r>
              <a:rPr lang="en-IN" sz="2400" baseline="30000" dirty="0" err="1">
                <a:latin typeface="Times New Roman" panose="02020603050405020304" pitchFamily="18" charset="0"/>
                <a:ea typeface="Calibri" panose="020F0502020204030204" pitchFamily="34" charset="0"/>
                <a:cs typeface="Times New Roman" panose="02020603050405020304" pitchFamily="18" charset="0"/>
              </a:rPr>
              <a:t>m×n</a:t>
            </a:r>
            <a:r>
              <a:rPr lang="en-IN" sz="2400" baseline="30000" dirty="0">
                <a:latin typeface="Times New Roman" panose="02020603050405020304" pitchFamily="18" charset="0"/>
                <a:ea typeface="Calibri" panose="020F0502020204030204" pitchFamily="34" charset="0"/>
                <a:cs typeface="Times New Roman" panose="02020603050405020304" pitchFamily="18" charset="0"/>
              </a:rPr>
              <a:t> </a:t>
            </a:r>
            <a:r>
              <a:rPr lang="en-IN" sz="2400" dirty="0">
                <a:latin typeface="Times New Roman" panose="02020603050405020304" pitchFamily="18" charset="0"/>
                <a:ea typeface="Calibri" panose="020F0502020204030204" pitchFamily="34" charset="0"/>
                <a:cs typeface="Times New Roman" panose="02020603050405020304" pitchFamily="18" charset="0"/>
              </a:rPr>
              <a:t>is defined as:</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The </a:t>
            </a:r>
            <a:r>
              <a:rPr lang="en-IN" sz="2400" b="1" dirty="0">
                <a:latin typeface="Times New Roman" panose="02020603050405020304" pitchFamily="18" charset="0"/>
                <a:ea typeface="Calibri" panose="020F0502020204030204" pitchFamily="34" charset="0"/>
                <a:cs typeface="Times New Roman" panose="02020603050405020304" pitchFamily="18" charset="0"/>
              </a:rPr>
              <a:t>maximum number of linearly independent rows or columns</a:t>
            </a:r>
            <a:r>
              <a:rPr lang="en-IN" sz="2400" dirty="0">
                <a:latin typeface="Times New Roman" panose="02020603050405020304" pitchFamily="18" charset="0"/>
                <a:ea typeface="Calibri" panose="020F0502020204030204" pitchFamily="34" charset="0"/>
                <a:cs typeface="Times New Roman" panose="02020603050405020304" pitchFamily="18" charset="0"/>
              </a:rPr>
              <a:t> of the matrix.</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Equivalently,</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The </a:t>
            </a:r>
            <a:r>
              <a:rPr lang="en-IN" sz="2400" b="1" dirty="0">
                <a:latin typeface="Times New Roman" panose="02020603050405020304" pitchFamily="18" charset="0"/>
                <a:ea typeface="Calibri" panose="020F0502020204030204" pitchFamily="34" charset="0"/>
                <a:cs typeface="Times New Roman" panose="02020603050405020304" pitchFamily="18" charset="0"/>
              </a:rPr>
              <a:t>dimension</a:t>
            </a:r>
            <a:r>
              <a:rPr lang="en-IN" sz="2400" dirty="0">
                <a:latin typeface="Times New Roman" panose="02020603050405020304" pitchFamily="18" charset="0"/>
                <a:ea typeface="Calibri" panose="020F0502020204030204" pitchFamily="34" charset="0"/>
                <a:cs typeface="Times New Roman" panose="02020603050405020304" pitchFamily="18" charset="0"/>
              </a:rPr>
              <a:t> of the </a:t>
            </a:r>
            <a:r>
              <a:rPr lang="en-IN" sz="2400" b="1" dirty="0">
                <a:latin typeface="Times New Roman" panose="02020603050405020304" pitchFamily="18" charset="0"/>
                <a:ea typeface="Calibri" panose="020F0502020204030204" pitchFamily="34" charset="0"/>
                <a:cs typeface="Times New Roman" panose="02020603050405020304" pitchFamily="18" charset="0"/>
              </a:rPr>
              <a:t>column space</a:t>
            </a:r>
            <a:r>
              <a:rPr lang="en-IN" sz="2400" dirty="0">
                <a:latin typeface="Times New Roman" panose="02020603050405020304" pitchFamily="18" charset="0"/>
                <a:ea typeface="Calibri" panose="020F0502020204030204" pitchFamily="34" charset="0"/>
                <a:cs typeface="Times New Roman" panose="02020603050405020304" pitchFamily="18" charset="0"/>
              </a:rPr>
              <a:t> (or row space) of the matrix.</a:t>
            </a:r>
          </a:p>
          <a:p>
            <a:pPr>
              <a:lnSpc>
                <a:spcPct val="150000"/>
              </a:lnSpc>
            </a:pPr>
            <a:r>
              <a:rPr lang="en-US" sz="2400" b="1" dirty="0">
                <a:latin typeface="Times New Roman" panose="02020603050405020304" pitchFamily="18" charset="0"/>
                <a:cs typeface="Times New Roman" panose="02020603050405020304" pitchFamily="18" charset="0"/>
              </a:rPr>
              <a:t>Example:</a:t>
            </a:r>
          </a:p>
          <a:p>
            <a:pPr>
              <a:lnSpc>
                <a:spcPct val="150000"/>
              </a:lnSpc>
            </a:pPr>
            <a:r>
              <a:rPr lang="en-US" sz="2400" dirty="0">
                <a:latin typeface="Times New Roman" panose="02020603050405020304" pitchFamily="18" charset="0"/>
                <a:cs typeface="Times New Roman" panose="02020603050405020304" pitchFamily="18" charset="0"/>
              </a:rPr>
              <a:t>If a 3×3 matrix has 2 linearly independent rows, its </a:t>
            </a:r>
            <a:r>
              <a:rPr lang="en-US" sz="2400" b="1" dirty="0">
                <a:latin typeface="Times New Roman" panose="02020603050405020304" pitchFamily="18" charset="0"/>
                <a:cs typeface="Times New Roman" panose="02020603050405020304" pitchFamily="18" charset="0"/>
              </a:rPr>
              <a:t>rank is 2</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This means one row can be written as a combination of the others.</a:t>
            </a:r>
          </a:p>
        </p:txBody>
      </p:sp>
    </p:spTree>
    <p:extLst>
      <p:ext uri="{BB962C8B-B14F-4D97-AF65-F5344CB8AC3E}">
        <p14:creationId xmlns:p14="http://schemas.microsoft.com/office/powerpoint/2010/main" val="2248402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34</a:t>
            </a:fld>
            <a:endParaRPr lang="en-IN"/>
          </a:p>
        </p:txBody>
      </p:sp>
      <mc:AlternateContent xmlns:mc="http://schemas.openxmlformats.org/markup-compatibility/2006" xmlns:a14="http://schemas.microsoft.com/office/drawing/2010/main">
        <mc:Choice Requires="a14">
          <p:sp>
            <p:nvSpPr>
              <p:cNvPr id="5" name="Rectangle 4"/>
              <p:cNvSpPr/>
              <p:nvPr/>
            </p:nvSpPr>
            <p:spPr>
              <a:xfrm>
                <a:off x="126278" y="130840"/>
                <a:ext cx="11826815" cy="5608843"/>
              </a:xfrm>
              <a:prstGeom prst="rect">
                <a:avLst/>
              </a:prstGeom>
            </p:spPr>
            <p:txBody>
              <a:bodyPr wrap="square">
                <a:spAutoFit/>
              </a:bodyPr>
              <a:lstStyle/>
              <a:p>
                <a:pPr algn="ctr">
                  <a:lnSpc>
                    <a:spcPct val="107000"/>
                  </a:lnSpc>
                  <a:spcAft>
                    <a:spcPts val="800"/>
                  </a:spcAft>
                </a:pPr>
                <a:r>
                  <a:rPr lang="en-I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Generating set and Basis</a:t>
                </a:r>
                <a:endParaRPr lang="en-IN"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Definition: (Generating set and span): </a:t>
                </a:r>
              </a:p>
              <a:p>
                <a:pPr algn="just">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Let</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IN" sz="2400" i="1">
                        <a:effectLst/>
                        <a:latin typeface="Cambria Math" panose="02040503050406030204" pitchFamily="18" charset="0"/>
                        <a:ea typeface="Calibri" panose="020F0502020204030204" pitchFamily="34" charset="0"/>
                        <a:cs typeface="Times New Roman" panose="02020603050405020304" pitchFamily="18" charset="0"/>
                      </a:rPr>
                      <m:t>𝑉</m:t>
                    </m:r>
                    <m:r>
                      <a:rPr lang="en-IN" sz="2400" i="1">
                        <a:effectLst/>
                        <a:latin typeface="Cambria Math" panose="02040503050406030204" pitchFamily="18" charset="0"/>
                        <a:ea typeface="Calibri" panose="020F0502020204030204" pitchFamily="34" charset="0"/>
                        <a:cs typeface="Times New Roman" panose="02020603050405020304" pitchFamily="18" charset="0"/>
                      </a:rPr>
                      <m:t>=(</m:t>
                    </m:r>
                    <m:r>
                      <a:rPr lang="en-IN" sz="2400" i="1">
                        <a:effectLst/>
                        <a:latin typeface="Cambria Math" panose="02040503050406030204" pitchFamily="18" charset="0"/>
                        <a:ea typeface="Calibri" panose="020F0502020204030204" pitchFamily="34" charset="0"/>
                        <a:cs typeface="Times New Roman" panose="02020603050405020304" pitchFamily="18" charset="0"/>
                      </a:rPr>
                      <m:t>𝜈</m:t>
                    </m:r>
                    <m:r>
                      <a:rPr lang="en-IN" sz="2400" i="1">
                        <a:effectLst/>
                        <a:latin typeface="Cambria Math" panose="02040503050406030204" pitchFamily="18" charset="0"/>
                        <a:ea typeface="Calibri" panose="020F0502020204030204" pitchFamily="34" charset="0"/>
                        <a:cs typeface="Times New Roman" panose="02020603050405020304" pitchFamily="18" charset="0"/>
                      </a:rPr>
                      <m:t>,  +,  .)</m:t>
                    </m:r>
                  </m:oMath>
                </a14:m>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be a </a:t>
                </a: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vector space and let </a:t>
                </a:r>
                <a14:m>
                  <m:oMath xmlns:m="http://schemas.openxmlformats.org/officeDocument/2006/math">
                    <m:r>
                      <a:rPr lang="en-IN" sz="2400" i="1">
                        <a:effectLst/>
                        <a:latin typeface="Cambria Math" panose="02040503050406030204" pitchFamily="18" charset="0"/>
                        <a:ea typeface="Calibri" panose="020F0502020204030204" pitchFamily="34" charset="0"/>
                        <a:cs typeface="Times New Roman" panose="02020603050405020304" pitchFamily="18" charset="0"/>
                      </a:rPr>
                      <m:t>𝐴</m:t>
                    </m:r>
                    <m:r>
                      <a:rPr lang="en-IN"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4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IN" sz="24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4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IN" sz="24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4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IN" sz="2400" i="1">
                                <a:effectLst/>
                                <a:latin typeface="Cambria Math" panose="02040503050406030204" pitchFamily="18" charset="0"/>
                                <a:ea typeface="Calibri" panose="020F0502020204030204" pitchFamily="34" charset="0"/>
                                <a:cs typeface="Times New Roman" panose="02020603050405020304" pitchFamily="18" charset="0"/>
                              </a:rPr>
                              <m:t>𝑘</m:t>
                            </m:r>
                          </m:sub>
                        </m:sSub>
                      </m:e>
                    </m:d>
                    <m:r>
                      <a:rPr lang="en-IN" sz="2400" i="1">
                        <a:effectLst/>
                        <a:latin typeface="Cambria Math" panose="02040503050406030204" pitchFamily="18" charset="0"/>
                        <a:ea typeface="Calibri" panose="020F0502020204030204" pitchFamily="34" charset="0"/>
                        <a:cs typeface="Times New Roman" panose="02020603050405020304" pitchFamily="18" charset="0"/>
                      </a:rPr>
                      <m:t>⊆</m:t>
                    </m:r>
                    <m:r>
                      <a:rPr lang="en-IN" sz="2400" i="1">
                        <a:effectLst/>
                        <a:latin typeface="Cambria Math" panose="02040503050406030204" pitchFamily="18" charset="0"/>
                        <a:ea typeface="Calibri" panose="020F0502020204030204" pitchFamily="34" charset="0"/>
                        <a:cs typeface="Times New Roman" panose="02020603050405020304" pitchFamily="18" charset="0"/>
                      </a:rPr>
                      <m:t>𝜈</m:t>
                    </m:r>
                  </m:oMath>
                </a14:m>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be a set of vectors in</a:t>
                </a:r>
                <a14:m>
                  <m:oMath xmlns:m="http://schemas.openxmlformats.org/officeDocument/2006/math">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𝑉</m:t>
                    </m:r>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just">
                  <a:spcAft>
                    <a:spcPts val="800"/>
                  </a:spcAft>
                  <a:buFont typeface="Wingdings" panose="05000000000000000000" pitchFamily="2" charset="2"/>
                  <a:buChar char="§"/>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A vector </a:t>
                </a:r>
                <a14:m>
                  <m:oMath xmlns:m="http://schemas.openxmlformats.org/officeDocument/2006/math">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𝑣</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𝑉</m:t>
                    </m:r>
                  </m:oMath>
                </a14:m>
                <a:r>
                  <a:rPr lang="en-IN" sz="2400" dirty="0">
                    <a:latin typeface="Times New Roman" panose="02020603050405020304" pitchFamily="18" charset="0"/>
                    <a:ea typeface="Times New Roman" panose="02020603050405020304" pitchFamily="18" charset="0"/>
                    <a:cs typeface="Times New Roman" panose="02020603050405020304" pitchFamily="18" charset="0"/>
                  </a:rPr>
                  <a:t> is said to be in the span of </a:t>
                </a:r>
                <a14:m>
                  <m:oMath xmlns:m="http://schemas.openxmlformats.org/officeDocument/2006/math">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𝐴</m:t>
                    </m:r>
                  </m:oMath>
                </a14:m>
                <a:r>
                  <a:rPr lang="en-IN" sz="2400" dirty="0">
                    <a:latin typeface="Times New Roman" panose="02020603050405020304" pitchFamily="18" charset="0"/>
                    <a:ea typeface="Times New Roman" panose="02020603050405020304" pitchFamily="18" charset="0"/>
                    <a:cs typeface="Times New Roman" panose="02020603050405020304" pitchFamily="18" charset="0"/>
                  </a:rPr>
                  <a:t> if it can be written as a linear combination of the vectors in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𝐴</m:t>
                    </m:r>
                  </m:oMath>
                </a14:m>
                <a:r>
                  <a:rPr lang="en-IN" sz="2400" dirty="0">
                    <a:latin typeface="Times New Roman" panose="02020603050405020304" pitchFamily="18" charset="0"/>
                    <a:ea typeface="Times New Roman" panose="02020603050405020304" pitchFamily="18" charset="0"/>
                    <a:cs typeface="Times New Roman" panose="02020603050405020304" pitchFamily="18" charset="0"/>
                  </a:rPr>
                  <a:t>  That is </a:t>
                </a:r>
              </a:p>
              <a:p>
                <a:pPr algn="just">
                  <a:spcAft>
                    <a:spcPts val="800"/>
                  </a:spcAf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𝑣</m:t>
                    </m:r>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𝑎</m:t>
                        </m:r>
                      </m:e>
                      <m:sub>
                        <m:r>
                          <a:rPr lang="en-US" sz="2400" b="0" i="1" smtClean="0">
                            <a:latin typeface="Cambria Math" panose="02040503050406030204" pitchFamily="18" charset="0"/>
                            <a:cs typeface="Times New Roman" panose="02020603050405020304" pitchFamily="18" charset="0"/>
                          </a:rPr>
                          <m:t>1</m:t>
                        </m:r>
                      </m:sub>
                    </m:sSub>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cs typeface="Times New Roman" panose="02020603050405020304" pitchFamily="18" charset="0"/>
                          </a:rPr>
                          <m:t>1</m:t>
                        </m:r>
                      </m:sub>
                    </m:sSub>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𝑎</m:t>
                        </m:r>
                      </m:e>
                      <m:sub>
                        <m:r>
                          <a:rPr lang="en-US" sz="2400" b="0" i="1" smtClean="0">
                            <a:latin typeface="Cambria Math" panose="02040503050406030204" pitchFamily="18" charset="0"/>
                            <a:cs typeface="Times New Roman" panose="02020603050405020304" pitchFamily="18" charset="0"/>
                          </a:rPr>
                          <m:t>2</m:t>
                        </m:r>
                      </m:sub>
                    </m:sSub>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cs typeface="Times New Roman" panose="02020603050405020304" pitchFamily="18" charset="0"/>
                          </a:rPr>
                          <m:t>2</m:t>
                        </m:r>
                      </m:sub>
                    </m:sSub>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𝑎</m:t>
                        </m:r>
                      </m:e>
                      <m:sub>
                        <m:r>
                          <a:rPr lang="en-US" sz="2400" b="0" i="1" smtClean="0">
                            <a:latin typeface="Cambria Math" panose="02040503050406030204" pitchFamily="18" charset="0"/>
                            <a:cs typeface="Times New Roman" panose="02020603050405020304" pitchFamily="18" charset="0"/>
                          </a:rPr>
                          <m:t>𝑘</m:t>
                        </m:r>
                      </m:sub>
                    </m:sSub>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cs typeface="Times New Roman" panose="02020603050405020304" pitchFamily="18" charset="0"/>
                          </a:rPr>
                          <m:t>𝑘</m:t>
                        </m:r>
                      </m:sub>
                    </m:sSub>
                  </m:oMath>
                </a14:m>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     Where </a:t>
                </a:r>
                <a14:m>
                  <m:oMath xmlns:m="http://schemas.openxmlformats.org/officeDocument/2006/math">
                    <m:sSub>
                      <m:sSubPr>
                        <m:ctrlPr>
                          <a:rPr lang="en-IN"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𝑎</m:t>
                        </m:r>
                      </m:e>
                      <m:sub>
                        <m:r>
                          <a:rPr lang="en-US" sz="2400" b="0" i="1" smtClean="0">
                            <a:latin typeface="Cambria Math" panose="02040503050406030204" pitchFamily="18" charset="0"/>
                            <a:cs typeface="Times New Roman" panose="02020603050405020304" pitchFamily="18" charset="0"/>
                          </a:rPr>
                          <m:t>1</m:t>
                        </m:r>
                      </m:sub>
                    </m:sSub>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𝑎</m:t>
                        </m:r>
                      </m:e>
                      <m:sub>
                        <m:r>
                          <a:rPr lang="en-US" sz="2400" b="0" i="1" smtClean="0">
                            <a:latin typeface="Cambria Math" panose="02040503050406030204" pitchFamily="18" charset="0"/>
                            <a:cs typeface="Times New Roman" panose="02020603050405020304" pitchFamily="18" charset="0"/>
                          </a:rPr>
                          <m:t>2</m:t>
                        </m:r>
                      </m:sub>
                    </m:sSub>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𝑎</m:t>
                        </m:r>
                      </m:e>
                      <m:sub>
                        <m:r>
                          <a:rPr lang="en-US" sz="2400" b="0" i="1" smtClean="0">
                            <a:latin typeface="Cambria Math" panose="02040503050406030204" pitchFamily="18" charset="0"/>
                            <a:cs typeface="Times New Roman" panose="02020603050405020304" pitchFamily="18" charset="0"/>
                          </a:rPr>
                          <m:t>𝑘</m:t>
                        </m:r>
                      </m:sub>
                    </m:sSub>
                  </m:oMath>
                </a14:m>
                <a:r>
                  <a:rPr lang="en-IN" sz="2400" dirty="0">
                    <a:latin typeface="Times New Roman" panose="02020603050405020304" pitchFamily="18" charset="0"/>
                    <a:ea typeface="Times New Roman" panose="02020603050405020304" pitchFamily="18" charset="0"/>
                    <a:cs typeface="Times New Roman" panose="02020603050405020304" pitchFamily="18" charset="0"/>
                  </a:rPr>
                  <a:t> are scalars from the underlaying field (</a:t>
                </a:r>
                <a:r>
                  <a:rPr lang="en-IN" sz="2400" dirty="0" err="1">
                    <a:latin typeface="Times New Roman" panose="02020603050405020304" pitchFamily="18" charset="0"/>
                    <a:ea typeface="Times New Roman" panose="02020603050405020304" pitchFamily="18" charset="0"/>
                    <a:cs typeface="Times New Roman" panose="02020603050405020304" pitchFamily="18" charset="0"/>
                  </a:rPr>
                  <a:t>e.g</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IN" sz="2400" i="1" smtClean="0">
                        <a:latin typeface="Cambria Math" panose="02040503050406030204" pitchFamily="18" charset="0"/>
                        <a:ea typeface="Cambria Math" panose="02040503050406030204" pitchFamily="18" charset="0"/>
                        <a:cs typeface="Times New Roman" panose="02020603050405020304" pitchFamily="18" charset="0"/>
                      </a:rPr>
                      <m:t>ℝ</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ℂ</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spcAft>
                    <a:spcPts val="800"/>
                  </a:spcAft>
                  <a:buFont typeface="Wingdings" panose="05000000000000000000" pitchFamily="2" charset="2"/>
                  <a:buChar char="§"/>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The set of all such linear combinations is called the span of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𝐴</m:t>
                    </m:r>
                  </m:oMath>
                </a14:m>
                <a:r>
                  <a:rPr lang="en-IN" sz="2400" dirty="0">
                    <a:latin typeface="Times New Roman" panose="02020603050405020304" pitchFamily="18" charset="0"/>
                    <a:ea typeface="Times New Roman" panose="02020603050405020304" pitchFamily="18" charset="0"/>
                    <a:cs typeface="Times New Roman" panose="02020603050405020304" pitchFamily="18" charset="0"/>
                  </a:rPr>
                  <a:t> denoted as:</a:t>
                </a:r>
              </a:p>
              <a:p>
                <a:pPr algn="just">
                  <a:spcAft>
                    <a:spcPts val="800"/>
                  </a:spcAft>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𝑠𝑝𝑎𝑛</m:t>
                    </m:r>
                    <m:d>
                      <m:dPr>
                        <m:ctrlPr>
                          <a:rPr lang="en-US" sz="2400" b="0" i="1" smtClean="0">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𝐴</m:t>
                        </m:r>
                      </m:e>
                    </m:d>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𝑠𝑝𝑎𝑛</m:t>
                    </m:r>
                    <m:d>
                      <m:dPr>
                        <m:ctrlPr>
                          <a:rPr lang="en-US" sz="2400" b="0" i="1" smtClean="0">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cs typeface="Times New Roman" panose="02020603050405020304" pitchFamily="18" charset="0"/>
                              </a:rPr>
                              <m:t>1</m:t>
                            </m:r>
                          </m:sub>
                        </m:sSub>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cs typeface="Times New Roman" panose="02020603050405020304" pitchFamily="18" charset="0"/>
                              </a:rPr>
                              <m:t>2</m:t>
                            </m:r>
                          </m:sub>
                        </m:sSub>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cs typeface="Times New Roman" panose="02020603050405020304" pitchFamily="18" charset="0"/>
                              </a:rPr>
                              <m:t>𝑘</m:t>
                            </m:r>
                          </m:sub>
                        </m:sSub>
                      </m:e>
                    </m:d>
                  </m:oMath>
                </a14:m>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spcAft>
                    <a:spcPts val="800"/>
                  </a:spcAft>
                  <a:buFont typeface="Wingdings" panose="05000000000000000000" pitchFamily="2" charset="2"/>
                  <a:buChar char="§"/>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If </a:t>
                </a:r>
                <a14:m>
                  <m:oMath xmlns:m="http://schemas.openxmlformats.org/officeDocument/2006/math">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𝑠𝑝𝑎𝑛</m:t>
                    </m:r>
                    <m:d>
                      <m:dPr>
                        <m:ctrlPr>
                          <a:rPr lang="en-US" sz="2400" b="0" i="1" smtClean="0">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𝐴</m:t>
                        </m:r>
                      </m:e>
                    </m:d>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𝑉</m:t>
                    </m:r>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𝑡h𝑒𝑛</m:t>
                    </m:r>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𝐴</m:t>
                    </m:r>
                  </m:oMath>
                </a14:m>
                <a:r>
                  <a:rPr lang="en-IN" sz="2400" dirty="0">
                    <a:latin typeface="Times New Roman" panose="02020603050405020304" pitchFamily="18" charset="0"/>
                    <a:ea typeface="Times New Roman" panose="02020603050405020304" pitchFamily="18" charset="0"/>
                    <a:cs typeface="Times New Roman" panose="02020603050405020304" pitchFamily="18" charset="0"/>
                  </a:rPr>
                  <a:t> is called a generating set or spanning set of the vector space </a:t>
                </a:r>
                <a14:m>
                  <m:oMath xmlns:m="http://schemas.openxmlformats.org/officeDocument/2006/math">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𝑉</m:t>
                    </m:r>
                  </m:oMath>
                </a14:m>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6278" y="130840"/>
                <a:ext cx="11826815" cy="5608843"/>
              </a:xfrm>
              <a:prstGeom prst="rect">
                <a:avLst/>
              </a:prstGeom>
              <a:blipFill>
                <a:blip r:embed="rId2"/>
                <a:stretch>
                  <a:fillRect l="-825" t="-1737" r="-773"/>
                </a:stretch>
              </a:blipFill>
            </p:spPr>
            <p:txBody>
              <a:bodyPr/>
              <a:lstStyle/>
              <a:p>
                <a:r>
                  <a:rPr lang="en-US">
                    <a:noFill/>
                  </a:rPr>
                  <a:t> </a:t>
                </a:r>
              </a:p>
            </p:txBody>
          </p:sp>
        </mc:Fallback>
      </mc:AlternateContent>
    </p:spTree>
    <p:extLst>
      <p:ext uri="{BB962C8B-B14F-4D97-AF65-F5344CB8AC3E}">
        <p14:creationId xmlns:p14="http://schemas.microsoft.com/office/powerpoint/2010/main" val="2151814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35</a:t>
            </a:fld>
            <a:endParaRPr lang="en-IN"/>
          </a:p>
        </p:txBody>
      </p:sp>
      <mc:AlternateContent xmlns:mc="http://schemas.openxmlformats.org/markup-compatibility/2006" xmlns:a14="http://schemas.microsoft.com/office/drawing/2010/main">
        <mc:Choice Requires="a14">
          <p:sp>
            <p:nvSpPr>
              <p:cNvPr id="5" name="Rectangle 4"/>
              <p:cNvSpPr/>
              <p:nvPr/>
            </p:nvSpPr>
            <p:spPr>
              <a:xfrm>
                <a:off x="284671" y="10228"/>
                <a:ext cx="11800492" cy="6279283"/>
              </a:xfrm>
              <a:prstGeom prst="rect">
                <a:avLst/>
              </a:prstGeom>
            </p:spPr>
            <p:txBody>
              <a:bodyPr wrap="square">
                <a:spAutoFit/>
              </a:bodyPr>
              <a:lstStyle/>
              <a:p>
                <a:pPr algn="ctr"/>
                <a:r>
                  <a:rPr lang="en-IN" sz="3200" b="1" dirty="0">
                    <a:solidFill>
                      <a:srgbClr val="FF0000"/>
                    </a:solidFill>
                    <a:latin typeface="Times New Roman" panose="02020603050405020304" pitchFamily="18" charset="0"/>
                    <a:cs typeface="Times New Roman" panose="02020603050405020304" pitchFamily="18" charset="0"/>
                  </a:rPr>
                  <a:t>Basis</a:t>
                </a:r>
                <a:endParaRPr lang="en-IN" sz="3200" dirty="0">
                  <a:solidFill>
                    <a:srgbClr val="FF0000"/>
                  </a:solidFill>
                  <a:latin typeface="Times New Roman" panose="02020603050405020304" pitchFamily="18" charset="0"/>
                  <a:cs typeface="Times New Roman" panose="02020603050405020304" pitchFamily="18" charset="0"/>
                </a:endParaRPr>
              </a:p>
              <a:p>
                <a:r>
                  <a:rPr lang="en-IN" sz="2500" b="1" dirty="0">
                    <a:solidFill>
                      <a:srgbClr val="002060"/>
                    </a:solidFill>
                    <a:latin typeface="Times New Roman" panose="02020603050405020304" pitchFamily="18" charset="0"/>
                    <a:cs typeface="Times New Roman" panose="02020603050405020304" pitchFamily="18" charset="0"/>
                  </a:rPr>
                  <a:t>Definition:</a:t>
                </a:r>
                <a:r>
                  <a:rPr lang="en-IN" sz="2500" b="1" dirty="0">
                    <a:latin typeface="Times New Roman" panose="02020603050405020304" pitchFamily="18" charset="0"/>
                    <a:cs typeface="Times New Roman" panose="02020603050405020304" pitchFamily="18" charset="0"/>
                  </a:rPr>
                  <a:t> </a:t>
                </a:r>
                <a:r>
                  <a:rPr lang="en-IN" sz="2500" dirty="0">
                    <a:latin typeface="Times New Roman" panose="02020603050405020304" pitchFamily="18" charset="0"/>
                    <a:cs typeface="Times New Roman" panose="02020603050405020304" pitchFamily="18" charset="0"/>
                  </a:rPr>
                  <a:t>Consider a vector space </a:t>
                </a:r>
                <a14:m>
                  <m:oMath xmlns:m="http://schemas.openxmlformats.org/officeDocument/2006/math">
                    <m:r>
                      <a:rPr lang="en-IN" sz="2500" i="1">
                        <a:latin typeface="Cambria Math" panose="02040503050406030204" pitchFamily="18" charset="0"/>
                      </a:rPr>
                      <m:t>=(</m:t>
                    </m:r>
                    <m:r>
                      <a:rPr lang="en-IN" sz="2500" i="1">
                        <a:latin typeface="Cambria Math" panose="02040503050406030204" pitchFamily="18" charset="0"/>
                      </a:rPr>
                      <m:t>𝜈</m:t>
                    </m:r>
                    <m:r>
                      <a:rPr lang="en-IN" sz="2500" i="1">
                        <a:latin typeface="Cambria Math" panose="02040503050406030204" pitchFamily="18" charset="0"/>
                      </a:rPr>
                      <m:t>,  +,  .)</m:t>
                    </m:r>
                  </m:oMath>
                </a14:m>
                <a:r>
                  <a:rPr lang="en-IN" sz="2500" dirty="0">
                    <a:latin typeface="Times New Roman" panose="02020603050405020304" pitchFamily="18" charset="0"/>
                    <a:cs typeface="Times New Roman" panose="02020603050405020304" pitchFamily="18" charset="0"/>
                  </a:rPr>
                  <a:t> and let </a:t>
                </a:r>
                <a14:m>
                  <m:oMath xmlns:m="http://schemas.openxmlformats.org/officeDocument/2006/math">
                    <m:r>
                      <a:rPr lang="en-US" sz="2500" b="0" i="0" smtClean="0">
                        <a:latin typeface="Cambria Math" panose="02040503050406030204" pitchFamily="18" charset="0"/>
                      </a:rPr>
                      <m:t> </m:t>
                    </m:r>
                    <m:r>
                      <a:rPr lang="en-IN" sz="2500" i="1">
                        <a:latin typeface="Cambria Math" panose="02040503050406030204" pitchFamily="18" charset="0"/>
                      </a:rPr>
                      <m:t>𝐴</m:t>
                    </m:r>
                    <m:r>
                      <a:rPr lang="en-IN" sz="2500" i="1">
                        <a:latin typeface="Cambria Math" panose="02040503050406030204" pitchFamily="18" charset="0"/>
                      </a:rPr>
                      <m:t>⊆</m:t>
                    </m:r>
                    <m:r>
                      <a:rPr lang="en-IN" sz="2500" i="1">
                        <a:latin typeface="Cambria Math" panose="02040503050406030204" pitchFamily="18" charset="0"/>
                      </a:rPr>
                      <m:t>𝜈</m:t>
                    </m:r>
                  </m:oMath>
                </a14:m>
                <a:r>
                  <a:rPr lang="en-IN" sz="2500" dirty="0">
                    <a:latin typeface="Times New Roman" panose="02020603050405020304" pitchFamily="18" charset="0"/>
                    <a:cs typeface="Times New Roman" panose="02020603050405020304" pitchFamily="18" charset="0"/>
                  </a:rPr>
                  <a:t>. A generating set </a:t>
                </a:r>
                <a14:m>
                  <m:oMath xmlns:m="http://schemas.openxmlformats.org/officeDocument/2006/math">
                    <m:r>
                      <a:rPr lang="en-IN" sz="2500" i="1">
                        <a:latin typeface="Cambria Math" panose="02040503050406030204" pitchFamily="18" charset="0"/>
                      </a:rPr>
                      <m:t>𝐴</m:t>
                    </m:r>
                    <m:r>
                      <a:rPr lang="en-IN" sz="2500" i="1">
                        <a:latin typeface="Cambria Math" panose="02040503050406030204" pitchFamily="18" charset="0"/>
                      </a:rPr>
                      <m:t> </m:t>
                    </m:r>
                    <m:r>
                      <a:rPr lang="en-IN" sz="2500" i="1">
                        <a:latin typeface="Cambria Math" panose="02040503050406030204" pitchFamily="18" charset="0"/>
                      </a:rPr>
                      <m:t>𝑜𝑓</m:t>
                    </m:r>
                    <m:r>
                      <a:rPr lang="en-IN" sz="2500" i="1">
                        <a:latin typeface="Cambria Math" panose="02040503050406030204" pitchFamily="18" charset="0"/>
                      </a:rPr>
                      <m:t> </m:t>
                    </m:r>
                    <m:r>
                      <a:rPr lang="en-IN" sz="2500" i="1">
                        <a:latin typeface="Cambria Math" panose="02040503050406030204" pitchFamily="18" charset="0"/>
                      </a:rPr>
                      <m:t>𝑉</m:t>
                    </m:r>
                  </m:oMath>
                </a14:m>
                <a:r>
                  <a:rPr lang="en-IN" sz="2500" dirty="0">
                    <a:latin typeface="Times New Roman" panose="02020603050405020304" pitchFamily="18" charset="0"/>
                    <a:cs typeface="Times New Roman" panose="02020603050405020304" pitchFamily="18" charset="0"/>
                  </a:rPr>
                  <a:t> is called minimal if there exist no smaller set </a:t>
                </a:r>
                <a14:m>
                  <m:oMath xmlns:m="http://schemas.openxmlformats.org/officeDocument/2006/math">
                    <m:sSup>
                      <m:sSupPr>
                        <m:ctrlPr>
                          <a:rPr lang="en-IN" sz="2500" i="1" smtClean="0">
                            <a:latin typeface="Cambria Math" panose="02040503050406030204" pitchFamily="18" charset="0"/>
                          </a:rPr>
                        </m:ctrlPr>
                      </m:sSupPr>
                      <m:e>
                        <m:r>
                          <a:rPr lang="en-US" sz="2500" b="0" i="1" smtClean="0">
                            <a:latin typeface="Cambria Math" panose="02040503050406030204" pitchFamily="18" charset="0"/>
                          </a:rPr>
                          <m:t>𝐴</m:t>
                        </m:r>
                      </m:e>
                      <m:sup>
                        <m:r>
                          <a:rPr lang="en-US" sz="2500" b="0" i="1" smtClean="0">
                            <a:latin typeface="Cambria Math" panose="02040503050406030204" pitchFamily="18" charset="0"/>
                          </a:rPr>
                          <m:t>′</m:t>
                        </m:r>
                      </m:sup>
                    </m:sSup>
                    <m:r>
                      <a:rPr lang="en-IN" sz="2500" i="1">
                        <a:latin typeface="Cambria Math" panose="02040503050406030204" pitchFamily="18" charset="0"/>
                        <a:ea typeface="Cambria Math" panose="02040503050406030204" pitchFamily="18" charset="0"/>
                      </a:rPr>
                      <m:t>⊂</m:t>
                    </m:r>
                    <m:r>
                      <a:rPr lang="en-IN" sz="2500" i="1">
                        <a:latin typeface="Cambria Math" panose="02040503050406030204" pitchFamily="18" charset="0"/>
                      </a:rPr>
                      <m:t>𝐴</m:t>
                    </m:r>
                    <m:r>
                      <a:rPr lang="en-US" sz="2500" b="0" i="1" smtClean="0">
                        <a:latin typeface="Cambria Math" panose="02040503050406030204" pitchFamily="18" charset="0"/>
                      </a:rPr>
                      <m:t>,  </m:t>
                    </m:r>
                    <m:sSup>
                      <m:sSupPr>
                        <m:ctrlPr>
                          <a:rPr lang="en-US" sz="2500" b="0" i="1" smtClean="0">
                            <a:latin typeface="Cambria Math" panose="02040503050406030204" pitchFamily="18" charset="0"/>
                          </a:rPr>
                        </m:ctrlPr>
                      </m:sSupPr>
                      <m:e>
                        <m:r>
                          <a:rPr lang="en-US" sz="2500" b="0" i="1" smtClean="0">
                            <a:latin typeface="Cambria Math" panose="02040503050406030204" pitchFamily="18" charset="0"/>
                          </a:rPr>
                          <m:t>𝐴</m:t>
                        </m:r>
                      </m:e>
                      <m:sup>
                        <m:r>
                          <a:rPr lang="en-US" sz="2500" b="0" i="1" smtClean="0">
                            <a:latin typeface="Cambria Math" panose="02040503050406030204" pitchFamily="18" charset="0"/>
                          </a:rPr>
                          <m:t>′</m:t>
                        </m:r>
                      </m:sup>
                    </m:sSup>
                    <m:r>
                      <a:rPr lang="en-IN" sz="2500" i="1">
                        <a:latin typeface="Cambria Math" panose="02040503050406030204" pitchFamily="18" charset="0"/>
                      </a:rPr>
                      <m:t>⊆</m:t>
                    </m:r>
                    <m:r>
                      <a:rPr lang="en-IN" sz="2500" i="1">
                        <a:latin typeface="Cambria Math" panose="02040503050406030204" pitchFamily="18" charset="0"/>
                      </a:rPr>
                      <m:t>𝜈</m:t>
                    </m:r>
                  </m:oMath>
                </a14:m>
                <a:r>
                  <a:rPr lang="en-IN" sz="2500" dirty="0">
                    <a:latin typeface="Times New Roman" panose="02020603050405020304" pitchFamily="18" charset="0"/>
                    <a:cs typeface="Times New Roman" panose="02020603050405020304" pitchFamily="18" charset="0"/>
                  </a:rPr>
                  <a:t> that span </a:t>
                </a:r>
                <a14:m>
                  <m:oMath xmlns:m="http://schemas.openxmlformats.org/officeDocument/2006/math">
                    <m:r>
                      <a:rPr lang="en-IN" sz="2500" i="1">
                        <a:latin typeface="Cambria Math" panose="02040503050406030204" pitchFamily="18" charset="0"/>
                      </a:rPr>
                      <m:t>𝑉</m:t>
                    </m:r>
                  </m:oMath>
                </a14:m>
                <a:r>
                  <a:rPr lang="en-IN" sz="2500" dirty="0">
                    <a:latin typeface="Times New Roman" panose="02020603050405020304" pitchFamily="18" charset="0"/>
                    <a:cs typeface="Times New Roman" panose="02020603050405020304" pitchFamily="18" charset="0"/>
                  </a:rPr>
                  <a:t>. Every linearly independent generating set of </a:t>
                </a:r>
                <a14:m>
                  <m:oMath xmlns:m="http://schemas.openxmlformats.org/officeDocument/2006/math">
                    <m:r>
                      <a:rPr lang="en-IN" sz="2500" i="1">
                        <a:latin typeface="Cambria Math" panose="02040503050406030204" pitchFamily="18" charset="0"/>
                      </a:rPr>
                      <m:t>𝑉</m:t>
                    </m:r>
                  </m:oMath>
                </a14:m>
                <a:r>
                  <a:rPr lang="en-IN" sz="2500" dirty="0">
                    <a:latin typeface="Times New Roman" panose="02020603050405020304" pitchFamily="18" charset="0"/>
                    <a:cs typeface="Times New Roman" panose="02020603050405020304" pitchFamily="18" charset="0"/>
                  </a:rPr>
                  <a:t> is minimal and is called a basis of </a:t>
                </a:r>
                <a14:m>
                  <m:oMath xmlns:m="http://schemas.openxmlformats.org/officeDocument/2006/math">
                    <m:r>
                      <a:rPr lang="en-IN" sz="2500" i="1">
                        <a:latin typeface="Cambria Math" panose="02040503050406030204" pitchFamily="18" charset="0"/>
                      </a:rPr>
                      <m:t>𝑉</m:t>
                    </m:r>
                  </m:oMath>
                </a14:m>
                <a:r>
                  <a:rPr lang="en-IN" sz="2500" dirty="0">
                    <a:latin typeface="Times New Roman" panose="02020603050405020304" pitchFamily="18" charset="0"/>
                    <a:cs typeface="Times New Roman" panose="02020603050405020304" pitchFamily="18" charset="0"/>
                  </a:rPr>
                  <a:t>. </a:t>
                </a:r>
              </a:p>
              <a:p>
                <a:r>
                  <a:rPr lang="en-IN" sz="2500" dirty="0">
                    <a:latin typeface="Times New Roman" panose="02020603050405020304" pitchFamily="18" charset="0"/>
                    <a:cs typeface="Times New Roman" panose="02020603050405020304" pitchFamily="18" charset="0"/>
                  </a:rPr>
                  <a:t>	Let </a:t>
                </a:r>
                <a14:m>
                  <m:oMath xmlns:m="http://schemas.openxmlformats.org/officeDocument/2006/math">
                    <m:r>
                      <a:rPr lang="en-IN" sz="2500" i="1">
                        <a:latin typeface="Cambria Math" panose="02040503050406030204" pitchFamily="18" charset="0"/>
                      </a:rPr>
                      <m:t>𝑉</m:t>
                    </m:r>
                    <m:r>
                      <a:rPr lang="en-IN" sz="2500" i="1">
                        <a:latin typeface="Cambria Math" panose="02040503050406030204" pitchFamily="18" charset="0"/>
                      </a:rPr>
                      <m:t>=(</m:t>
                    </m:r>
                    <m:r>
                      <a:rPr lang="en-IN" sz="2500" i="1">
                        <a:latin typeface="Cambria Math" panose="02040503050406030204" pitchFamily="18" charset="0"/>
                      </a:rPr>
                      <m:t>𝜈</m:t>
                    </m:r>
                    <m:r>
                      <a:rPr lang="en-IN" sz="2500" i="1">
                        <a:latin typeface="Cambria Math" panose="02040503050406030204" pitchFamily="18" charset="0"/>
                      </a:rPr>
                      <m:t>,  +,  .)</m:t>
                    </m:r>
                  </m:oMath>
                </a14:m>
                <a:r>
                  <a:rPr lang="en-IN" sz="2500" dirty="0">
                    <a:latin typeface="Times New Roman" panose="02020603050405020304" pitchFamily="18" charset="0"/>
                    <a:cs typeface="Times New Roman" panose="02020603050405020304" pitchFamily="18" charset="0"/>
                  </a:rPr>
                  <a:t> be a vector space and </a:t>
                </a:r>
                <a14:m>
                  <m:oMath xmlns:m="http://schemas.openxmlformats.org/officeDocument/2006/math">
                    <m:r>
                      <a:rPr lang="en-IN" sz="2500" i="1">
                        <a:latin typeface="Cambria Math" panose="02040503050406030204" pitchFamily="18" charset="0"/>
                      </a:rPr>
                      <m:t>𝐵</m:t>
                    </m:r>
                    <m:r>
                      <a:rPr lang="en-IN" sz="2500" i="1">
                        <a:latin typeface="Cambria Math" panose="02040503050406030204" pitchFamily="18" charset="0"/>
                      </a:rPr>
                      <m:t>⊆</m:t>
                    </m:r>
                    <m:r>
                      <a:rPr lang="en-IN" sz="2500" i="1">
                        <a:latin typeface="Cambria Math" panose="02040503050406030204" pitchFamily="18" charset="0"/>
                      </a:rPr>
                      <m:t>𝜈</m:t>
                    </m:r>
                    <m:r>
                      <a:rPr lang="en-IN" sz="2500" i="1">
                        <a:latin typeface="Cambria Math" panose="02040503050406030204" pitchFamily="18" charset="0"/>
                      </a:rPr>
                      <m:t>,  </m:t>
                    </m:r>
                    <m:r>
                      <a:rPr lang="en-IN" sz="2500" i="1">
                        <a:latin typeface="Cambria Math" panose="02040503050406030204" pitchFamily="18" charset="0"/>
                      </a:rPr>
                      <m:t>𝐵</m:t>
                    </m:r>
                    <m:r>
                      <a:rPr lang="en-IN" sz="2500" i="1">
                        <a:latin typeface="Cambria Math" panose="02040503050406030204" pitchFamily="18" charset="0"/>
                      </a:rPr>
                      <m:t>≠</m:t>
                    </m:r>
                    <m:r>
                      <a:rPr lang="en-IN" sz="2500" i="1">
                        <a:latin typeface="Cambria Math" panose="02040503050406030204" pitchFamily="18" charset="0"/>
                      </a:rPr>
                      <m:t>𝜙</m:t>
                    </m:r>
                  </m:oMath>
                </a14:m>
                <a:r>
                  <a:rPr lang="en-IN" sz="2500" dirty="0">
                    <a:latin typeface="Times New Roman" panose="02020603050405020304" pitchFamily="18" charset="0"/>
                    <a:cs typeface="Times New Roman" panose="02020603050405020304" pitchFamily="18" charset="0"/>
                  </a:rPr>
                  <a:t>.</a:t>
                </a:r>
                <a:endParaRPr lang="en-US" sz="2800" b="1" dirty="0"/>
              </a:p>
              <a:p>
                <a:r>
                  <a:rPr lang="en-US" sz="2800" b="1" dirty="0">
                    <a:latin typeface="Times New Roman" panose="02020603050405020304" pitchFamily="18" charset="0"/>
                    <a:cs typeface="Times New Roman" panose="02020603050405020304" pitchFamily="18" charset="0"/>
                  </a:rPr>
                  <a:t>basis = pivot columns</a:t>
                </a:r>
                <a:r>
                  <a:rPr lang="en-US" sz="2800" dirty="0">
                    <a:latin typeface="Times New Roman" panose="02020603050405020304" pitchFamily="18" charset="0"/>
                    <a:cs typeface="Times New Roman" panose="02020603050405020304" pitchFamily="18" charset="0"/>
                  </a:rPr>
                  <a:t> in the reduced row echelon form of the matrix of vectors.</a:t>
                </a:r>
                <a:endParaRPr lang="en-IN"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pivot columns: </a:t>
                </a:r>
                <a:r>
                  <a:rPr lang="en-US" sz="2800" dirty="0">
                    <a:latin typeface="Times New Roman" panose="02020603050405020304" pitchFamily="18" charset="0"/>
                    <a:cs typeface="Times New Roman" panose="02020603050405020304" pitchFamily="18" charset="0"/>
                  </a:rPr>
                  <a:t>A</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pivot</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the first non-zero entry in a row after eliminating to the upper triangular matrix(echelon form).</a:t>
                </a:r>
              </a:p>
              <a:p>
                <a:r>
                  <a:rPr lang="en-US" sz="2800" dirty="0">
                    <a:latin typeface="Times New Roman" panose="02020603050405020304" pitchFamily="18" charset="0"/>
                    <a:cs typeface="Times New Roman" panose="02020603050405020304" pitchFamily="18" charset="0"/>
                  </a:rPr>
                  <a:t>Example:     </a:t>
                </a:r>
                <a14:m>
                  <m:oMath xmlns:m="http://schemas.openxmlformats.org/officeDocument/2006/math">
                    <m:r>
                      <m:rPr>
                        <m:sty m:val="p"/>
                      </m:rPr>
                      <a:rPr lang="en-US" sz="2800" b="0" i="0" smtClean="0">
                        <a:latin typeface="Cambria Math" panose="02040503050406030204" pitchFamily="18" charset="0"/>
                        <a:cs typeface="Times New Roman" panose="02020603050405020304" pitchFamily="18" charset="0"/>
                      </a:rPr>
                      <m:t>A</m:t>
                    </m:r>
                    <m:r>
                      <a:rPr lang="en-US" sz="2800" b="0" i="0" smtClean="0">
                        <a:latin typeface="Cambria Math" panose="02040503050406030204" pitchFamily="18" charset="0"/>
                        <a:cs typeface="Times New Roman" panose="02020603050405020304" pitchFamily="18" charset="0"/>
                      </a:rPr>
                      <m:t>=</m:t>
                    </m:r>
                    <m:d>
                      <m:dPr>
                        <m:begChr m:val="["/>
                        <m:endChr m:val="]"/>
                        <m:ctrlPr>
                          <a:rPr lang="en-US" sz="2800" b="0" i="1" smtClean="0">
                            <a:latin typeface="Cambria Math" panose="02040503050406030204" pitchFamily="18" charset="0"/>
                            <a:cs typeface="Times New Roman" panose="02020603050405020304" pitchFamily="18" charset="0"/>
                          </a:rPr>
                        </m:ctrlPr>
                      </m:dPr>
                      <m:e>
                        <m:m>
                          <m:mPr>
                            <m:mcs>
                              <m:mc>
                                <m:mcPr>
                                  <m:count m:val="3"/>
                                  <m:mcJc m:val="center"/>
                                </m:mcPr>
                              </m:mc>
                            </m:mcs>
                            <m:ctrlPr>
                              <a:rPr lang="en-US" sz="2800" b="0" i="1" smtClean="0">
                                <a:latin typeface="Cambria Math" panose="02040503050406030204" pitchFamily="18" charset="0"/>
                                <a:cs typeface="Times New Roman" panose="02020603050405020304" pitchFamily="18" charset="0"/>
                              </a:rPr>
                            </m:ctrlPr>
                          </m:mPr>
                          <m:mr>
                            <m:e>
                              <m:r>
                                <m:rPr>
                                  <m:brk m:alnAt="7"/>
                                </m:rPr>
                                <a:rPr lang="en-US" sz="2800" b="0" i="1" smtClean="0">
                                  <a:solidFill>
                                    <a:srgbClr val="00B050"/>
                                  </a:solidFill>
                                  <a:latin typeface="Cambria Math" panose="02040503050406030204" pitchFamily="18" charset="0"/>
                                  <a:cs typeface="Times New Roman" panose="02020603050405020304" pitchFamily="18" charset="0"/>
                                </a:rPr>
                                <m:t>1</m:t>
                              </m:r>
                            </m:e>
                            <m:e>
                              <m:r>
                                <a:rPr lang="en-US" sz="2800" b="0" i="1" smtClean="0">
                                  <a:latin typeface="Cambria Math" panose="02040503050406030204" pitchFamily="18" charset="0"/>
                                  <a:cs typeface="Times New Roman" panose="02020603050405020304" pitchFamily="18" charset="0"/>
                                </a:rPr>
                                <m:t>2</m:t>
                              </m:r>
                            </m:e>
                            <m:e>
                              <m:r>
                                <a:rPr lang="en-US" sz="2800" b="0" i="1" smtClean="0">
                                  <a:latin typeface="Cambria Math" panose="02040503050406030204" pitchFamily="18" charset="0"/>
                                  <a:cs typeface="Times New Roman" panose="02020603050405020304" pitchFamily="18" charset="0"/>
                                </a:rPr>
                                <m:t>0</m:t>
                              </m:r>
                            </m:e>
                          </m:mr>
                          <m:mr>
                            <m:e>
                              <m:r>
                                <a:rPr lang="en-US" sz="2800" b="0" i="1" smtClean="0">
                                  <a:latin typeface="Cambria Math" panose="02040503050406030204" pitchFamily="18" charset="0"/>
                                  <a:cs typeface="Times New Roman" panose="02020603050405020304" pitchFamily="18" charset="0"/>
                                </a:rPr>
                                <m:t>0</m:t>
                              </m:r>
                            </m:e>
                            <m:e>
                              <m:r>
                                <a:rPr lang="en-US" sz="2800" b="0" i="1" smtClean="0">
                                  <a:solidFill>
                                    <a:srgbClr val="00B050"/>
                                  </a:solidFill>
                                  <a:latin typeface="Cambria Math" panose="02040503050406030204" pitchFamily="18" charset="0"/>
                                  <a:cs typeface="Times New Roman" panose="02020603050405020304" pitchFamily="18" charset="0"/>
                                </a:rPr>
                                <m:t>1</m:t>
                              </m:r>
                            </m:e>
                            <m:e>
                              <m:r>
                                <a:rPr lang="en-US" sz="2800" b="0" i="1" smtClean="0">
                                  <a:latin typeface="Cambria Math" panose="02040503050406030204" pitchFamily="18" charset="0"/>
                                  <a:cs typeface="Times New Roman" panose="02020603050405020304" pitchFamily="18" charset="0"/>
                                </a:rPr>
                                <m:t>4</m:t>
                              </m:r>
                            </m:e>
                          </m:mr>
                          <m:mr>
                            <m:e>
                              <m:r>
                                <a:rPr lang="en-US" sz="2800" b="0" i="1" smtClean="0">
                                  <a:latin typeface="Cambria Math" panose="02040503050406030204" pitchFamily="18" charset="0"/>
                                  <a:cs typeface="Times New Roman" panose="02020603050405020304" pitchFamily="18" charset="0"/>
                                </a:rPr>
                                <m:t>0</m:t>
                              </m:r>
                            </m:e>
                            <m:e>
                              <m:r>
                                <a:rPr lang="en-US" sz="2800" b="0" i="1" smtClean="0">
                                  <a:latin typeface="Cambria Math" panose="02040503050406030204" pitchFamily="18" charset="0"/>
                                  <a:cs typeface="Times New Roman" panose="02020603050405020304" pitchFamily="18" charset="0"/>
                                </a:rPr>
                                <m:t>0</m:t>
                              </m:r>
                            </m:e>
                            <m:e>
                              <m:r>
                                <a:rPr lang="en-US" sz="2800" b="0" i="1" smtClean="0">
                                  <a:latin typeface="Cambria Math" panose="02040503050406030204" pitchFamily="18" charset="0"/>
                                  <a:cs typeface="Times New Roman" panose="02020603050405020304" pitchFamily="18" charset="0"/>
                                </a:rPr>
                                <m:t>0</m:t>
                              </m:r>
                            </m:e>
                          </m:mr>
                        </m:m>
                        <m:r>
                          <a:rPr lang="en-US" sz="2800" b="0" i="1" smtClean="0">
                            <a:latin typeface="Cambria Math" panose="02040503050406030204" pitchFamily="18" charset="0"/>
                            <a:cs typeface="Times New Roman" panose="02020603050405020304" pitchFamily="18" charset="0"/>
                          </a:rPr>
                          <m:t>   </m:t>
                        </m:r>
                        <m:m>
                          <m:mPr>
                            <m:mcs>
                              <m:mc>
                                <m:mcPr>
                                  <m:count m:val="1"/>
                                  <m:mcJc m:val="center"/>
                                </m:mcPr>
                              </m:mc>
                            </m:mcs>
                            <m:ctrlPr>
                              <a:rPr lang="en-US" sz="2800" b="0" i="1" smtClean="0">
                                <a:latin typeface="Cambria Math" panose="02040503050406030204" pitchFamily="18" charset="0"/>
                                <a:cs typeface="Times New Roman" panose="02020603050405020304" pitchFamily="18" charset="0"/>
                              </a:rPr>
                            </m:ctrlPr>
                          </m:mPr>
                          <m:mr>
                            <m:e>
                              <m:r>
                                <m:rPr>
                                  <m:brk m:alnAt="7"/>
                                </m:rPr>
                                <a:rPr lang="en-US" sz="2800" b="0" i="1" smtClean="0">
                                  <a:latin typeface="Cambria Math" panose="02040503050406030204" pitchFamily="18" charset="0"/>
                                  <a:cs typeface="Times New Roman" panose="02020603050405020304" pitchFamily="18" charset="0"/>
                                </a:rPr>
                                <m:t>3</m:t>
                              </m:r>
                            </m:e>
                          </m:mr>
                          <m:mr>
                            <m:e>
                              <m:r>
                                <a:rPr lang="en-US" sz="2800" b="0" i="1" smtClean="0">
                                  <a:latin typeface="Cambria Math" panose="02040503050406030204" pitchFamily="18" charset="0"/>
                                  <a:cs typeface="Times New Roman" panose="02020603050405020304" pitchFamily="18" charset="0"/>
                                </a:rPr>
                                <m:t>1</m:t>
                              </m:r>
                            </m:e>
                          </m:mr>
                          <m:mr>
                            <m:e>
                              <m:r>
                                <a:rPr lang="en-US" sz="2800" b="0" i="1" smtClean="0">
                                  <a:solidFill>
                                    <a:srgbClr val="00B050"/>
                                  </a:solidFill>
                                  <a:latin typeface="Cambria Math" panose="02040503050406030204" pitchFamily="18" charset="0"/>
                                  <a:cs typeface="Times New Roman" panose="02020603050405020304" pitchFamily="18" charset="0"/>
                                </a:rPr>
                                <m:t>5</m:t>
                              </m:r>
                            </m:e>
                          </m:mr>
                        </m:m>
                      </m:e>
                    </m:d>
                  </m:oMath>
                </a14:m>
                <a:endParaRPr lang="en-US" sz="2800" b="0" dirty="0">
                  <a:latin typeface="Times New Roman" panose="02020603050405020304" pitchFamily="18" charset="0"/>
                  <a:cs typeface="Times New Roman" panose="02020603050405020304" pitchFamily="18" charset="0"/>
                </a:endParaRPr>
              </a:p>
              <a:p>
                <a:r>
                  <a:rPr lang="en-IN" sz="2800" b="0" dirty="0">
                    <a:latin typeface="Times New Roman" panose="02020603050405020304" pitchFamily="18" charset="0"/>
                    <a:cs typeface="Times New Roman" panose="02020603050405020304" pitchFamily="18" charset="0"/>
                  </a:rPr>
                  <a:t>Where the pivots are</a:t>
                </a:r>
              </a:p>
              <a:p>
                <a:r>
                  <a:rPr lang="en-IN" sz="2800" dirty="0">
                    <a:latin typeface="Times New Roman" panose="02020603050405020304" pitchFamily="18" charset="0"/>
                    <a:cs typeface="Times New Roman" panose="02020603050405020304" pitchFamily="18" charset="0"/>
                  </a:rPr>
                  <a:t>Row1 = Pivot in column1</a:t>
                </a:r>
              </a:p>
              <a:p>
                <a:r>
                  <a:rPr lang="en-IN" sz="2800" b="0" dirty="0">
                    <a:latin typeface="Times New Roman" panose="02020603050405020304" pitchFamily="18" charset="0"/>
                    <a:cs typeface="Times New Roman" panose="02020603050405020304" pitchFamily="18" charset="0"/>
                  </a:rPr>
                  <a:t>Row2 =</a:t>
                </a:r>
                <a:r>
                  <a:rPr lang="en-IN" sz="2800" dirty="0">
                    <a:latin typeface="Times New Roman" panose="02020603050405020304" pitchFamily="18" charset="0"/>
                    <a:cs typeface="Times New Roman" panose="02020603050405020304" pitchFamily="18" charset="0"/>
                  </a:rPr>
                  <a:t> Pivot in column2</a:t>
                </a:r>
              </a:p>
              <a:p>
                <a:r>
                  <a:rPr lang="en-IN" sz="2800" b="0" dirty="0">
                    <a:latin typeface="Times New Roman" panose="02020603050405020304" pitchFamily="18" charset="0"/>
                    <a:cs typeface="Times New Roman" panose="02020603050405020304" pitchFamily="18" charset="0"/>
                  </a:rPr>
                  <a:t>Row</a:t>
                </a:r>
                <a:r>
                  <a:rPr lang="en-IN" sz="2800" dirty="0">
                    <a:latin typeface="Times New Roman" panose="02020603050405020304" pitchFamily="18" charset="0"/>
                    <a:cs typeface="Times New Roman" panose="02020603050405020304" pitchFamily="18" charset="0"/>
                  </a:rPr>
                  <a:t>3 = Pivot in column4</a:t>
                </a:r>
                <a:endParaRPr lang="en-US" sz="2800" b="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84671" y="10228"/>
                <a:ext cx="11800492" cy="6279283"/>
              </a:xfrm>
              <a:prstGeom prst="rect">
                <a:avLst/>
              </a:prstGeom>
              <a:blipFill>
                <a:blip r:embed="rId2"/>
                <a:stretch>
                  <a:fillRect l="-1085" t="-1359" r="-1189" b="-1748"/>
                </a:stretch>
              </a:blipFill>
            </p:spPr>
            <p:txBody>
              <a:bodyPr/>
              <a:lstStyle/>
              <a:p>
                <a:r>
                  <a:rPr lang="en-US">
                    <a:noFill/>
                  </a:rPr>
                  <a:t> </a:t>
                </a:r>
              </a:p>
            </p:txBody>
          </p:sp>
        </mc:Fallback>
      </mc:AlternateContent>
    </p:spTree>
    <p:extLst>
      <p:ext uri="{BB962C8B-B14F-4D97-AF65-F5344CB8AC3E}">
        <p14:creationId xmlns:p14="http://schemas.microsoft.com/office/powerpoint/2010/main" val="2700566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36</a:t>
            </a:fld>
            <a:endParaRPr lang="en-IN"/>
          </a:p>
        </p:txBody>
      </p:sp>
      <p:sp>
        <p:nvSpPr>
          <p:cNvPr id="5" name="Rectangle 4"/>
          <p:cNvSpPr/>
          <p:nvPr/>
        </p:nvSpPr>
        <p:spPr>
          <a:xfrm>
            <a:off x="198408" y="243283"/>
            <a:ext cx="11697418" cy="646331"/>
          </a:xfrm>
          <a:prstGeom prst="rect">
            <a:avLst/>
          </a:prstGeom>
        </p:spPr>
        <p:txBody>
          <a:bodyPr wrap="square">
            <a:spAutoFit/>
          </a:bodyPr>
          <a:lstStyle/>
          <a:p>
            <a:br>
              <a:rPr lang="en-US" dirty="0">
                <a:latin typeface="Cambria" panose="02040503050406030204" pitchFamily="18" charset="0"/>
                <a:ea typeface="MS Mincho"/>
                <a:cs typeface="Times New Roman" panose="02020603050405020304" pitchFamily="18" charset="0"/>
              </a:rPr>
            </a:br>
            <a:endParaRPr lang="en-IN"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A6A5CBE-5C08-49A0-A74B-3AC8E9FED264}"/>
                  </a:ext>
                </a:extLst>
              </p:cNvPr>
              <p:cNvSpPr txBox="1"/>
              <p:nvPr/>
            </p:nvSpPr>
            <p:spPr>
              <a:xfrm>
                <a:off x="198408" y="123572"/>
                <a:ext cx="11622804" cy="3461332"/>
              </a:xfrm>
              <a:prstGeom prst="rect">
                <a:avLst/>
              </a:prstGeom>
              <a:noFill/>
            </p:spPr>
            <p:txBody>
              <a:bodyPr wrap="square">
                <a:spAutoFit/>
              </a:bodyPr>
              <a:lstStyle/>
              <a:p>
                <a:pPr marL="342900" indent="-342900" algn="just">
                  <a:lnSpc>
                    <a:spcPct val="115000"/>
                  </a:lnSpc>
                  <a:spcAft>
                    <a:spcPts val="1000"/>
                  </a:spcAft>
                  <a:buFont typeface="+mj-lt"/>
                  <a:buAutoNum type="arabicPeriod"/>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In a feature space, the matrix represents three features over three samples.</a:t>
                </a:r>
              </a:p>
              <a:p>
                <a:pPr marL="457200" marR="0" algn="just">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3"/>
                                  <m:mcJc m:val="center"/>
                                </m:mcPr>
                              </m:mc>
                            </m:mcs>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Compute the rank of X.</a:t>
                </a:r>
              </a:p>
              <a:p>
                <a:pPr marL="457200" marR="0" algn="just">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Find a basis for its column space.</a:t>
                </a:r>
              </a:p>
              <a:p>
                <a:pPr marL="457200" marR="0" algn="just">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Relate rank to the concept of redundant features in ML.</a:t>
                </a:r>
              </a:p>
            </p:txBody>
          </p:sp>
        </mc:Choice>
        <mc:Fallback xmlns="">
          <p:sp>
            <p:nvSpPr>
              <p:cNvPr id="7" name="TextBox 6">
                <a:extLst>
                  <a:ext uri="{FF2B5EF4-FFF2-40B4-BE49-F238E27FC236}">
                    <a16:creationId xmlns:a16="http://schemas.microsoft.com/office/drawing/2014/main" id="{9A6A5CBE-5C08-49A0-A74B-3AC8E9FED264}"/>
                  </a:ext>
                </a:extLst>
              </p:cNvPr>
              <p:cNvSpPr txBox="1">
                <a:spLocks noRot="1" noChangeAspect="1" noMove="1" noResize="1" noEditPoints="1" noAdjustHandles="1" noChangeArrowheads="1" noChangeShapeType="1" noTextEdit="1"/>
              </p:cNvSpPr>
              <p:nvPr/>
            </p:nvSpPr>
            <p:spPr>
              <a:xfrm>
                <a:off x="198408" y="123572"/>
                <a:ext cx="11622804" cy="3461332"/>
              </a:xfrm>
              <a:prstGeom prst="rect">
                <a:avLst/>
              </a:prstGeom>
              <a:blipFill>
                <a:blip r:embed="rId2"/>
                <a:stretch>
                  <a:fillRect l="-944" t="-1056" b="-3169"/>
                </a:stretch>
              </a:blipFill>
            </p:spPr>
            <p:txBody>
              <a:bodyPr/>
              <a:lstStyle/>
              <a:p>
                <a:r>
                  <a:rPr lang="en-US">
                    <a:noFill/>
                  </a:rPr>
                  <a:t> </a:t>
                </a:r>
              </a:p>
            </p:txBody>
          </p:sp>
        </mc:Fallback>
      </mc:AlternateContent>
    </p:spTree>
    <p:extLst>
      <p:ext uri="{BB962C8B-B14F-4D97-AF65-F5344CB8AC3E}">
        <p14:creationId xmlns:p14="http://schemas.microsoft.com/office/powerpoint/2010/main" val="2013783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37</a:t>
            </a:fld>
            <a:endParaRPr lang="en-IN"/>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BBE189C-CE16-41A7-9102-BB42CE172279}"/>
                  </a:ext>
                </a:extLst>
              </p:cNvPr>
              <p:cNvSpPr txBox="1"/>
              <p:nvPr/>
            </p:nvSpPr>
            <p:spPr>
              <a:xfrm>
                <a:off x="160256" y="242879"/>
                <a:ext cx="11858919" cy="3733523"/>
              </a:xfrm>
              <a:prstGeom prst="rect">
                <a:avLst/>
              </a:prstGeom>
              <a:noFill/>
            </p:spPr>
            <p:txBody>
              <a:bodyPr wrap="square">
                <a:spAutoFit/>
              </a:bodyPr>
              <a:lstStyle/>
              <a:p>
                <a:pPr marL="0" marR="0" algn="just">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Feature Redundancy via Rank Matrix:</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m>
                          <m:mPr>
                            <m:mcs>
                              <m:mc>
                                <m:mcPr>
                                  <m:count m:val="1"/>
                                  <m:mcJc m:val="center"/>
                                </m:mcPr>
                              </m:mc>
                            </m:mcs>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e>
                          </m:mr>
                        </m:m>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m>
                          <m:mPr>
                            <m:mcs>
                              <m:mc>
                                <m:mcPr>
                                  <m:count m:val="1"/>
                                  <m:mcJc m:val="center"/>
                                </m:mcPr>
                              </m:mc>
                            </m:mcs>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m>
                          <m:mPr>
                            <m:mcs>
                              <m:mc>
                                <m:mcPr>
                                  <m:count m:val="1"/>
                                  <m:mcJc m:val="center"/>
                                </m:mcPr>
                              </m:mc>
                            </m:mcs>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e>
                          </m:mr>
                        </m:m>
                      </m:e>
                    </m:d>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 Determine the rank of X.</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 Identify a basis for its column space.</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 Interpret the result in terms of removing redundant features before training an ML    </a:t>
                </a:r>
              </a:p>
              <a:p>
                <a:pPr marL="0"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model.</a:t>
                </a:r>
              </a:p>
            </p:txBody>
          </p:sp>
        </mc:Choice>
        <mc:Fallback xmlns="">
          <p:sp>
            <p:nvSpPr>
              <p:cNvPr id="7" name="TextBox 6">
                <a:extLst>
                  <a:ext uri="{FF2B5EF4-FFF2-40B4-BE49-F238E27FC236}">
                    <a16:creationId xmlns:a16="http://schemas.microsoft.com/office/drawing/2014/main" id="{DBBE189C-CE16-41A7-9102-BB42CE172279}"/>
                  </a:ext>
                </a:extLst>
              </p:cNvPr>
              <p:cNvSpPr txBox="1">
                <a:spLocks noRot="1" noChangeAspect="1" noMove="1" noResize="1" noEditPoints="1" noAdjustHandles="1" noChangeArrowheads="1" noChangeShapeType="1" noTextEdit="1"/>
              </p:cNvSpPr>
              <p:nvPr/>
            </p:nvSpPr>
            <p:spPr>
              <a:xfrm>
                <a:off x="160256" y="242879"/>
                <a:ext cx="11858919" cy="3733523"/>
              </a:xfrm>
              <a:prstGeom prst="rect">
                <a:avLst/>
              </a:prstGeom>
              <a:blipFill>
                <a:blip r:embed="rId2"/>
                <a:stretch>
                  <a:fillRect l="-1028" t="-1144" b="-2941"/>
                </a:stretch>
              </a:blipFill>
            </p:spPr>
            <p:txBody>
              <a:bodyPr/>
              <a:lstStyle/>
              <a:p>
                <a:r>
                  <a:rPr lang="en-US">
                    <a:noFill/>
                  </a:rPr>
                  <a:t> </a:t>
                </a:r>
              </a:p>
            </p:txBody>
          </p:sp>
        </mc:Fallback>
      </mc:AlternateContent>
    </p:spTree>
    <p:extLst>
      <p:ext uri="{BB962C8B-B14F-4D97-AF65-F5344CB8AC3E}">
        <p14:creationId xmlns:p14="http://schemas.microsoft.com/office/powerpoint/2010/main" val="425109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662E04-712F-4AC5-9F7C-CE7D07216530}"/>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0249437C-84F2-4467-A99D-1AAFB06E90D9}"/>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4295FFDF-F262-4839-8070-65852AE9C7D4}"/>
              </a:ext>
            </a:extLst>
          </p:cNvPr>
          <p:cNvSpPr>
            <a:spLocks noGrp="1"/>
          </p:cNvSpPr>
          <p:nvPr>
            <p:ph type="sldNum" sz="quarter" idx="12"/>
          </p:nvPr>
        </p:nvSpPr>
        <p:spPr/>
        <p:txBody>
          <a:bodyPr/>
          <a:lstStyle/>
          <a:p>
            <a:fld id="{E0997674-4A0C-428B-B6EB-8D84DA16CAF1}" type="slidenum">
              <a:rPr lang="en-IN" smtClean="0"/>
              <a:pPr/>
              <a:t>38</a:t>
            </a:fld>
            <a:endParaRPr lang="en-I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0A0CA6D-5079-4DDB-A96C-9A17CACAFD93}"/>
                  </a:ext>
                </a:extLst>
              </p:cNvPr>
              <p:cNvSpPr txBox="1"/>
              <p:nvPr/>
            </p:nvSpPr>
            <p:spPr>
              <a:xfrm>
                <a:off x="216816" y="146968"/>
                <a:ext cx="11849493" cy="3666581"/>
              </a:xfrm>
              <a:prstGeom prst="rect">
                <a:avLst/>
              </a:prstGeom>
              <a:noFill/>
            </p:spPr>
            <p:txBody>
              <a:bodyPr wrap="square">
                <a:spAutoFit/>
              </a:bodyPr>
              <a:lstStyle/>
              <a:p>
                <a:pPr marL="0" marR="0">
                  <a:lnSpc>
                    <a:spcPct val="107000"/>
                  </a:lnSpc>
                  <a:spcBef>
                    <a:spcPts val="200"/>
                  </a:spcBef>
                  <a:spcAft>
                    <a:spcPts val="0"/>
                  </a:spcAft>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Detecting Linearly Dependent Features </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Matrix:</a:t>
                </a:r>
              </a:p>
              <a:p>
                <a:pPr marL="457200" marR="0" algn="just">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3"/>
                                  <m:mcJc m:val="center"/>
                                </m:mcPr>
                              </m:mc>
                            </m:mcs>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6</m:t>
                              </m:r>
                            </m:e>
                            <m:e>
                              <m:r>
                                <a:rPr lang="en-US" sz="2400" i="1">
                                  <a:effectLst/>
                                  <a:latin typeface="Cambria Math" panose="02040503050406030204" pitchFamily="18" charset="0"/>
                                  <a:ea typeface="Calibri" panose="020F0502020204030204" pitchFamily="34" charset="0"/>
                                  <a:cs typeface="Times New Roman" panose="02020603050405020304" pitchFamily="18" charset="0"/>
                                </a:rPr>
                                <m:t>8</m:t>
                              </m:r>
                            </m:e>
                          </m:mr>
                        </m:m>
                      </m:e>
                    </m:d>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Find the rank of X.</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Determine which columns are linearly dependent.</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Explain how dimensionality reduction techniques like PCA could be applied to   </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this dataset.</a:t>
                </a:r>
              </a:p>
            </p:txBody>
          </p:sp>
        </mc:Choice>
        <mc:Fallback xmlns="">
          <p:sp>
            <p:nvSpPr>
              <p:cNvPr id="6" name="TextBox 5">
                <a:extLst>
                  <a:ext uri="{FF2B5EF4-FFF2-40B4-BE49-F238E27FC236}">
                    <a16:creationId xmlns:a16="http://schemas.microsoft.com/office/drawing/2014/main" id="{A0A0CA6D-5079-4DDB-A96C-9A17CACAFD93}"/>
                  </a:ext>
                </a:extLst>
              </p:cNvPr>
              <p:cNvSpPr txBox="1">
                <a:spLocks noRot="1" noChangeAspect="1" noMove="1" noResize="1" noEditPoints="1" noAdjustHandles="1" noChangeArrowheads="1" noChangeShapeType="1" noTextEdit="1"/>
              </p:cNvSpPr>
              <p:nvPr/>
            </p:nvSpPr>
            <p:spPr>
              <a:xfrm>
                <a:off x="216816" y="146968"/>
                <a:ext cx="11849493" cy="3666581"/>
              </a:xfrm>
              <a:prstGeom prst="rect">
                <a:avLst/>
              </a:prstGeom>
              <a:blipFill>
                <a:blip r:embed="rId2"/>
                <a:stretch>
                  <a:fillRect l="-1081" t="-1661" b="-2824"/>
                </a:stretch>
              </a:blipFill>
            </p:spPr>
            <p:txBody>
              <a:bodyPr/>
              <a:lstStyle/>
              <a:p>
                <a:r>
                  <a:rPr lang="en-US">
                    <a:noFill/>
                  </a:rPr>
                  <a:t> </a:t>
                </a:r>
              </a:p>
            </p:txBody>
          </p:sp>
        </mc:Fallback>
      </mc:AlternateContent>
    </p:spTree>
    <p:extLst>
      <p:ext uri="{BB962C8B-B14F-4D97-AF65-F5344CB8AC3E}">
        <p14:creationId xmlns:p14="http://schemas.microsoft.com/office/powerpoint/2010/main" val="3112976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D0E491-FC3B-4F35-AABB-0CC0D7979588}"/>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67A6467D-6C56-4B56-9902-2E0F7E7B8D85}"/>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1290DECC-A2A8-406D-ABE2-983071D1FCFA}"/>
              </a:ext>
            </a:extLst>
          </p:cNvPr>
          <p:cNvSpPr>
            <a:spLocks noGrp="1"/>
          </p:cNvSpPr>
          <p:nvPr>
            <p:ph type="sldNum" sz="quarter" idx="12"/>
          </p:nvPr>
        </p:nvSpPr>
        <p:spPr/>
        <p:txBody>
          <a:bodyPr/>
          <a:lstStyle/>
          <a:p>
            <a:fld id="{E0997674-4A0C-428B-B6EB-8D84DA16CAF1}" type="slidenum">
              <a:rPr lang="en-IN" smtClean="0"/>
              <a:pPr/>
              <a:t>39</a:t>
            </a:fld>
            <a:endParaRPr lang="en-I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2E86E22-77F9-42BE-A5E0-AC02F7C6AEFF}"/>
                  </a:ext>
                </a:extLst>
              </p:cNvPr>
              <p:cNvSpPr txBox="1"/>
              <p:nvPr/>
            </p:nvSpPr>
            <p:spPr>
              <a:xfrm>
                <a:off x="180680" y="202691"/>
                <a:ext cx="11830639" cy="3562770"/>
              </a:xfrm>
              <a:prstGeom prst="rect">
                <a:avLst/>
              </a:prstGeom>
              <a:noFill/>
            </p:spPr>
            <p:txBody>
              <a:bodyPr wrap="square">
                <a:spAutoFit/>
              </a:bodyPr>
              <a:lstStyle/>
              <a:p>
                <a:pPr marL="0" marR="0">
                  <a:lnSpc>
                    <a:spcPct val="107000"/>
                  </a:lnSpc>
                  <a:spcBef>
                    <a:spcPts val="200"/>
                  </a:spcBef>
                  <a:spcAft>
                    <a:spcPts val="0"/>
                  </a:spcAft>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Feature Compression and Rank </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Matrix:</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𝑋</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m>
                          <m:mPr>
                            <m:mcs>
                              <m:mc>
                                <m:mcPr>
                                  <m:count m:val="1"/>
                                  <m:mcJc m:val="center"/>
                                </m:mcPr>
                              </m:mc>
                            </m:mcs>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m>
                          <m:mPr>
                            <m:mcs>
                              <m:mc>
                                <m:mcPr>
                                  <m:count m:val="1"/>
                                  <m:mcJc m:val="center"/>
                                </m:mcPr>
                              </m:mc>
                            </m:mcs>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e>
                          </m:mr>
                        </m:m>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m>
                          <m:mPr>
                            <m:mcs>
                              <m:mc>
                                <m:mcPr>
                                  <m:count m:val="1"/>
                                  <m:mcJc m:val="center"/>
                                </m:mcPr>
                              </m:mc>
                            </m:mcs>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Compute the rank of X.</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Find a minimal set of features that span the same space.</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Discuss how the rank informs the minimum number of principal components needed to    </a:t>
                </a:r>
              </a:p>
              <a:p>
                <a:pPr marL="0"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represent the data without loss of information.</a:t>
                </a:r>
              </a:p>
            </p:txBody>
          </p:sp>
        </mc:Choice>
        <mc:Fallback xmlns="">
          <p:sp>
            <p:nvSpPr>
              <p:cNvPr id="6" name="TextBox 5">
                <a:extLst>
                  <a:ext uri="{FF2B5EF4-FFF2-40B4-BE49-F238E27FC236}">
                    <a16:creationId xmlns:a16="http://schemas.microsoft.com/office/drawing/2014/main" id="{92E86E22-77F9-42BE-A5E0-AC02F7C6AEFF}"/>
                  </a:ext>
                </a:extLst>
              </p:cNvPr>
              <p:cNvSpPr txBox="1">
                <a:spLocks noRot="1" noChangeAspect="1" noMove="1" noResize="1" noEditPoints="1" noAdjustHandles="1" noChangeArrowheads="1" noChangeShapeType="1" noTextEdit="1"/>
              </p:cNvSpPr>
              <p:nvPr/>
            </p:nvSpPr>
            <p:spPr>
              <a:xfrm>
                <a:off x="180680" y="202691"/>
                <a:ext cx="11830639" cy="3562770"/>
              </a:xfrm>
              <a:prstGeom prst="rect">
                <a:avLst/>
              </a:prstGeom>
              <a:blipFill>
                <a:blip r:embed="rId2"/>
                <a:stretch>
                  <a:fillRect l="-1082" t="-1709" b="-2906"/>
                </a:stretch>
              </a:blipFill>
            </p:spPr>
            <p:txBody>
              <a:bodyPr/>
              <a:lstStyle/>
              <a:p>
                <a:r>
                  <a:rPr lang="en-US">
                    <a:noFill/>
                  </a:rPr>
                  <a:t> </a:t>
                </a:r>
              </a:p>
            </p:txBody>
          </p:sp>
        </mc:Fallback>
      </mc:AlternateContent>
    </p:spTree>
    <p:extLst>
      <p:ext uri="{BB962C8B-B14F-4D97-AF65-F5344CB8AC3E}">
        <p14:creationId xmlns:p14="http://schemas.microsoft.com/office/powerpoint/2010/main" val="3830910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4</a:t>
            </a:fld>
            <a:endParaRPr lang="en-IN"/>
          </a:p>
        </p:txBody>
      </p:sp>
      <p:sp>
        <p:nvSpPr>
          <p:cNvPr id="5" name="Rectangle 4"/>
          <p:cNvSpPr/>
          <p:nvPr/>
        </p:nvSpPr>
        <p:spPr>
          <a:xfrm>
            <a:off x="276045" y="339036"/>
            <a:ext cx="11455879" cy="3356560"/>
          </a:xfrm>
          <a:prstGeom prst="rect">
            <a:avLst/>
          </a:prstGeom>
        </p:spPr>
        <p:txBody>
          <a:bodyPr wrap="square">
            <a:spAutoFit/>
          </a:bodyPr>
          <a:lstStyle/>
          <a:p>
            <a:pPr algn="just">
              <a:lnSpc>
                <a:spcPct val="107000"/>
              </a:lnSpc>
              <a:spcAft>
                <a:spcPts val="800"/>
              </a:spcAft>
            </a:pPr>
            <a:r>
              <a:rPr lang="en-I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Vector Space:</a:t>
            </a:r>
            <a:endParaRPr lang="en-IN"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IN" sz="3200" b="1" dirty="0">
                <a:effectLst/>
                <a:latin typeface="Times New Roman" panose="02020603050405020304" pitchFamily="18" charset="0"/>
                <a:ea typeface="Calibri" panose="020F0502020204030204" pitchFamily="34" charset="0"/>
                <a:cs typeface="Times New Roman" panose="02020603050405020304" pitchFamily="18" charset="0"/>
              </a:rPr>
              <a:t>vector space</a:t>
            </a: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 is a fundamental concept in linear algebra that refers to a collection of </a:t>
            </a:r>
            <a:r>
              <a:rPr lang="en-IN" sz="3200" b="1" dirty="0">
                <a:effectLst/>
                <a:latin typeface="Times New Roman" panose="02020603050405020304" pitchFamily="18" charset="0"/>
                <a:ea typeface="Calibri" panose="020F0502020204030204" pitchFamily="34" charset="0"/>
                <a:cs typeface="Times New Roman" panose="02020603050405020304" pitchFamily="18" charset="0"/>
              </a:rPr>
              <a:t>vectors</a:t>
            </a: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 which can be added together and multiplied ("scaled") by numbers (called scalars), and still remain within the space. These vectors follow specific algebraic rules like associativity, distributivity, and the existence of a zero vector.</a:t>
            </a:r>
          </a:p>
        </p:txBody>
      </p:sp>
    </p:spTree>
    <p:extLst>
      <p:ext uri="{BB962C8B-B14F-4D97-AF65-F5344CB8AC3E}">
        <p14:creationId xmlns:p14="http://schemas.microsoft.com/office/powerpoint/2010/main" val="525004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40</a:t>
            </a:fld>
            <a:endParaRPr lang="en-IN"/>
          </a:p>
        </p:txBody>
      </p:sp>
      <p:sp>
        <p:nvSpPr>
          <p:cNvPr id="8" name="Title 7"/>
          <p:cNvSpPr>
            <a:spLocks noGrp="1"/>
          </p:cNvSpPr>
          <p:nvPr>
            <p:ph type="title" idx="4294967295"/>
          </p:nvPr>
        </p:nvSpPr>
        <p:spPr>
          <a:xfrm>
            <a:off x="3289956" y="287338"/>
            <a:ext cx="5567330" cy="579437"/>
          </a:xfrm>
        </p:spPr>
        <p:txBody>
          <a:bodyPr>
            <a:normAutofit fontScale="90000"/>
          </a:bodyPr>
          <a:lstStyle/>
          <a:p>
            <a:pPr algn="ctr"/>
            <a:r>
              <a:rPr lang="en-US" dirty="0">
                <a:solidFill>
                  <a:srgbClr val="FF0000"/>
                </a:solidFill>
                <a:latin typeface="Times New Roman" panose="02020603050405020304" pitchFamily="18" charset="0"/>
                <a:cs typeface="Times New Roman" panose="02020603050405020304" pitchFamily="18" charset="0"/>
              </a:rPr>
              <a:t>Analytic Geometry</a:t>
            </a:r>
            <a:endParaRPr lang="en-IN"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97121" y="1035956"/>
            <a:ext cx="11618358" cy="2246769"/>
          </a:xfrm>
          <a:prstGeom prst="rect">
            <a:avLst/>
          </a:prstGeom>
        </p:spPr>
        <p:txBody>
          <a:bodyPr wrap="square">
            <a:spAutoFit/>
          </a:bodyPr>
          <a:lstStyle/>
          <a:p>
            <a:pPr algn="just"/>
            <a:r>
              <a:rPr lang="en-US" sz="2800" b="1" dirty="0">
                <a:solidFill>
                  <a:srgbClr val="002060"/>
                </a:solidFill>
                <a:latin typeface="Times New Roman" panose="02020603050405020304" pitchFamily="18" charset="0"/>
                <a:cs typeface="Times New Roman" panose="02020603050405020304" pitchFamily="18" charset="0"/>
              </a:rPr>
              <a:t>Introduction:</a:t>
            </a:r>
          </a:p>
          <a:p>
            <a:pPr algn="just"/>
            <a:r>
              <a:rPr lang="en-US" sz="2800" b="1" dirty="0">
                <a:latin typeface="Times New Roman" panose="02020603050405020304" pitchFamily="18" charset="0"/>
                <a:cs typeface="Times New Roman" panose="02020603050405020304" pitchFamily="18" charset="0"/>
              </a:rPr>
              <a:t>Analytic Geometry</a:t>
            </a:r>
            <a:r>
              <a:rPr lang="en-US" sz="2800" dirty="0">
                <a:latin typeface="Times New Roman" panose="02020603050405020304" pitchFamily="18" charset="0"/>
                <a:cs typeface="Times New Roman" panose="02020603050405020304" pitchFamily="18" charset="0"/>
              </a:rPr>
              <a:t>, also known as </a:t>
            </a:r>
            <a:r>
              <a:rPr lang="en-US" sz="2800" b="1" dirty="0">
                <a:latin typeface="Times New Roman" panose="02020603050405020304" pitchFamily="18" charset="0"/>
                <a:cs typeface="Times New Roman" panose="02020603050405020304" pitchFamily="18" charset="0"/>
              </a:rPr>
              <a:t>Coordinate Geometry</a:t>
            </a:r>
            <a:r>
              <a:rPr lang="en-US" sz="2800" dirty="0">
                <a:latin typeface="Times New Roman" panose="02020603050405020304" pitchFamily="18" charset="0"/>
                <a:cs typeface="Times New Roman" panose="02020603050405020304" pitchFamily="18" charset="0"/>
              </a:rPr>
              <a:t>, is the study of geometric objects using a coordinate system. It provides the mathematical foundation for representing and manipulating data in multidimensional spaces, which is essential in </a:t>
            </a:r>
            <a:r>
              <a:rPr lang="en-US" sz="2800" b="1" dirty="0">
                <a:latin typeface="Times New Roman" panose="02020603050405020304" pitchFamily="18" charset="0"/>
                <a:cs typeface="Times New Roman" panose="02020603050405020304" pitchFamily="18" charset="0"/>
              </a:rPr>
              <a:t>Artificial Intelligence (AI)</a:t>
            </a:r>
            <a:r>
              <a:rPr lang="en-US" sz="2800" dirty="0">
                <a:latin typeface="Times New Roman" panose="02020603050405020304" pitchFamily="18" charset="0"/>
                <a:cs typeface="Times New Roman" panose="02020603050405020304" pitchFamily="18" charset="0"/>
              </a:rPr>
              <a:t> and </a:t>
            </a:r>
            <a:r>
              <a:rPr lang="en-US" sz="2800" b="1" dirty="0">
                <a:latin typeface="Times New Roman" panose="02020603050405020304" pitchFamily="18" charset="0"/>
                <a:cs typeface="Times New Roman" panose="02020603050405020304" pitchFamily="18" charset="0"/>
              </a:rPr>
              <a:t>Machine Learning (ML)</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17923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D41F7-0CDB-4364-9A56-1BD87B344855}"/>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14FECAD4-C5C5-4559-A4CD-7CB20F51A289}"/>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05341E31-4A42-4265-83F5-C509F0BA2790}"/>
              </a:ext>
            </a:extLst>
          </p:cNvPr>
          <p:cNvSpPr>
            <a:spLocks noGrp="1"/>
          </p:cNvSpPr>
          <p:nvPr>
            <p:ph type="sldNum" sz="quarter" idx="12"/>
          </p:nvPr>
        </p:nvSpPr>
        <p:spPr/>
        <p:txBody>
          <a:bodyPr/>
          <a:lstStyle/>
          <a:p>
            <a:fld id="{E0997674-4A0C-428B-B6EB-8D84DA16CAF1}" type="slidenum">
              <a:rPr lang="en-IN" smtClean="0"/>
              <a:pPr/>
              <a:t>41</a:t>
            </a:fld>
            <a:endParaRPr lang="en-IN"/>
          </a:p>
        </p:txBody>
      </p:sp>
      <p:pic>
        <p:nvPicPr>
          <p:cNvPr id="10" name="Picture 9">
            <a:extLst>
              <a:ext uri="{FF2B5EF4-FFF2-40B4-BE49-F238E27FC236}">
                <a16:creationId xmlns:a16="http://schemas.microsoft.com/office/drawing/2014/main" id="{798E3706-2DA0-42C5-81F8-9E0DA076A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812" y="70799"/>
            <a:ext cx="8964891" cy="3519625"/>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BD2ACA2-D1C5-4107-A91F-3C57AA38128F}"/>
                  </a:ext>
                </a:extLst>
              </p:cNvPr>
              <p:cNvSpPr txBox="1"/>
              <p:nvPr/>
            </p:nvSpPr>
            <p:spPr>
              <a:xfrm>
                <a:off x="351150" y="3609278"/>
                <a:ext cx="11771719" cy="2677656"/>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1. Linear Decision Boundaries</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Visual:</a:t>
                </a:r>
                <a:r>
                  <a:rPr lang="en-US" sz="2400" dirty="0">
                    <a:latin typeface="Times New Roman" panose="02020603050405020304" pitchFamily="18" charset="0"/>
                    <a:cs typeface="Times New Roman" panose="02020603050405020304" pitchFamily="18" charset="0"/>
                  </a:rPr>
                  <a:t> Red and blue points separated by a line.</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Meaning:</a:t>
                </a:r>
                <a:r>
                  <a:rPr lang="en-US" sz="2400" dirty="0">
                    <a:latin typeface="Times New Roman" panose="02020603050405020304" pitchFamily="18" charset="0"/>
                    <a:cs typeface="Times New Roman" panose="02020603050405020304" pitchFamily="18" charset="0"/>
                  </a:rPr>
                  <a:t> In ML models like </a:t>
                </a:r>
                <a:r>
                  <a:rPr lang="en-US" sz="2400" b="1" dirty="0">
                    <a:latin typeface="Times New Roman" panose="02020603050405020304" pitchFamily="18" charset="0"/>
                    <a:cs typeface="Times New Roman" panose="02020603050405020304" pitchFamily="18" charset="0"/>
                  </a:rPr>
                  <a:t>Logistic Regression, SVMs, and Perceptron's</a:t>
                </a:r>
                <a:r>
                  <a:rPr lang="en-US" sz="2400" dirty="0">
                    <a:latin typeface="Times New Roman" panose="02020603050405020304" pitchFamily="18" charset="0"/>
                    <a:cs typeface="Times New Roman" panose="02020603050405020304" pitchFamily="18" charset="0"/>
                  </a:rPr>
                  <a:t>, the task is to find the best </a:t>
                </a:r>
                <a:r>
                  <a:rPr lang="en-US" sz="2400" b="1" dirty="0">
                    <a:latin typeface="Times New Roman" panose="02020603050405020304" pitchFamily="18" charset="0"/>
                    <a:cs typeface="Times New Roman" panose="02020603050405020304" pitchFamily="18" charset="0"/>
                  </a:rPr>
                  <a:t>line (2D)</a:t>
                </a:r>
                <a:r>
                  <a:rPr lang="en-US" sz="2400" dirty="0">
                    <a:latin typeface="Times New Roman" panose="02020603050405020304" pitchFamily="18" charset="0"/>
                    <a:cs typeface="Times New Roman" panose="02020603050405020304" pitchFamily="18" charset="0"/>
                  </a:rPr>
                  <a:t> or </a:t>
                </a:r>
                <a:r>
                  <a:rPr lang="en-US" sz="2400" b="1" dirty="0">
                    <a:latin typeface="Times New Roman" panose="02020603050405020304" pitchFamily="18" charset="0"/>
                    <a:cs typeface="Times New Roman" panose="02020603050405020304" pitchFamily="18" charset="0"/>
                  </a:rPr>
                  <a:t>hyperplane (n-D)</a:t>
                </a:r>
                <a:r>
                  <a:rPr lang="en-US" sz="2400" dirty="0">
                    <a:latin typeface="Times New Roman" panose="02020603050405020304" pitchFamily="18" charset="0"/>
                    <a:cs typeface="Times New Roman" panose="02020603050405020304" pitchFamily="18" charset="0"/>
                  </a:rPr>
                  <a:t> that separates different classes.</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Equation:</a:t>
                </a:r>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𝑤</m:t>
                          </m:r>
                        </m:e>
                        <m:sub>
                          <m:r>
                            <a:rPr lang="en-US" sz="2400" b="0" i="1" smtClean="0">
                              <a:latin typeface="Cambria Math" panose="02040503050406030204" pitchFamily="18" charset="0"/>
                              <a:cs typeface="Times New Roman" panose="02020603050405020304" pitchFamily="18" charset="0"/>
                            </a:rPr>
                            <m:t>1</m:t>
                          </m:r>
                        </m:sub>
                      </m:sSub>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cs typeface="Times New Roman" panose="02020603050405020304" pitchFamily="18" charset="0"/>
                            </a:rPr>
                            <m:t>1</m:t>
                          </m:r>
                        </m:sub>
                      </m:sSub>
                      <m:r>
                        <a:rPr lang="en-US" sz="2400" b="0" i="1" smtClean="0">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𝑤</m:t>
                          </m:r>
                        </m:e>
                        <m:sub>
                          <m:r>
                            <a:rPr lang="en-US" sz="2400" b="0" i="1" smtClean="0">
                              <a:latin typeface="Cambria Math" panose="02040503050406030204" pitchFamily="18" charset="0"/>
                              <a:cs typeface="Times New Roman" panose="02020603050405020304" pitchFamily="18" charset="0"/>
                            </a:rPr>
                            <m:t>2</m:t>
                          </m:r>
                        </m:sub>
                      </m:sSub>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cs typeface="Times New Roman" panose="02020603050405020304" pitchFamily="18" charset="0"/>
                            </a:rPr>
                            <m:t>2</m:t>
                          </m:r>
                        </m:sub>
                      </m:sSub>
                      <m:r>
                        <a:rPr lang="en-US" sz="2400" b="0" i="1" smtClean="0">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𝑤</m:t>
                          </m:r>
                        </m:e>
                        <m:sub>
                          <m:r>
                            <a:rPr lang="en-US" sz="2400" b="0" i="1" smtClean="0">
                              <a:latin typeface="Cambria Math" panose="02040503050406030204" pitchFamily="18" charset="0"/>
                              <a:cs typeface="Times New Roman" panose="02020603050405020304" pitchFamily="18" charset="0"/>
                            </a:rPr>
                            <m:t>𝑛</m:t>
                          </m:r>
                        </m:sub>
                      </m:sSub>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cs typeface="Times New Roman" panose="02020603050405020304" pitchFamily="18" charset="0"/>
                            </a:rPr>
                            <m:t>𝑛</m:t>
                          </m:r>
                        </m:sub>
                      </m:sSub>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𝑏</m:t>
                      </m:r>
                      <m:r>
                        <a:rPr lang="en-US" sz="2400" b="0" i="1" smtClean="0">
                          <a:latin typeface="Cambria Math" panose="02040503050406030204" pitchFamily="18" charset="0"/>
                          <a:cs typeface="Times New Roman" panose="02020603050405020304" pitchFamily="18" charset="0"/>
                        </a:rPr>
                        <m:t>=0</m:t>
                      </m:r>
                    </m:oMath>
                  </m:oMathPara>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comes directly from </a:t>
                </a:r>
                <a:r>
                  <a:rPr lang="en-US" sz="2400" b="1" dirty="0">
                    <a:latin typeface="Times New Roman" panose="02020603050405020304" pitchFamily="18" charset="0"/>
                    <a:cs typeface="Times New Roman" panose="02020603050405020304" pitchFamily="18" charset="0"/>
                  </a:rPr>
                  <a:t>coordinate geometry of lines and planes</a:t>
                </a:r>
                <a:r>
                  <a:rPr lang="en-US" sz="2400" dirty="0">
                    <a:latin typeface="Times New Roman" panose="02020603050405020304" pitchFamily="18" charset="0"/>
                    <a:cs typeface="Times New Roman" panose="02020603050405020304" pitchFamily="18" charset="0"/>
                  </a:rPr>
                  <a:t>.</a:t>
                </a:r>
              </a:p>
            </p:txBody>
          </p:sp>
        </mc:Choice>
        <mc:Fallback xmlns="">
          <p:sp>
            <p:nvSpPr>
              <p:cNvPr id="12" name="TextBox 11">
                <a:extLst>
                  <a:ext uri="{FF2B5EF4-FFF2-40B4-BE49-F238E27FC236}">
                    <a16:creationId xmlns:a16="http://schemas.microsoft.com/office/drawing/2014/main" id="{8BD2ACA2-D1C5-4107-A91F-3C57AA38128F}"/>
                  </a:ext>
                </a:extLst>
              </p:cNvPr>
              <p:cNvSpPr txBox="1">
                <a:spLocks noRot="1" noChangeAspect="1" noMove="1" noResize="1" noEditPoints="1" noAdjustHandles="1" noChangeArrowheads="1" noChangeShapeType="1" noTextEdit="1"/>
              </p:cNvSpPr>
              <p:nvPr/>
            </p:nvSpPr>
            <p:spPr>
              <a:xfrm>
                <a:off x="351150" y="3609278"/>
                <a:ext cx="11771719" cy="2677656"/>
              </a:xfrm>
              <a:prstGeom prst="rect">
                <a:avLst/>
              </a:prstGeom>
              <a:blipFill>
                <a:blip r:embed="rId3"/>
                <a:stretch>
                  <a:fillRect l="-829" t="-1822" b="-4328"/>
                </a:stretch>
              </a:blipFill>
            </p:spPr>
            <p:txBody>
              <a:bodyPr/>
              <a:lstStyle/>
              <a:p>
                <a:r>
                  <a:rPr lang="en-US">
                    <a:noFill/>
                  </a:rPr>
                  <a:t> </a:t>
                </a:r>
              </a:p>
            </p:txBody>
          </p:sp>
        </mc:Fallback>
      </mc:AlternateContent>
    </p:spTree>
    <p:extLst>
      <p:ext uri="{BB962C8B-B14F-4D97-AF65-F5344CB8AC3E}">
        <p14:creationId xmlns:p14="http://schemas.microsoft.com/office/powerpoint/2010/main" val="774549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28A59C-7ADE-45EF-91CE-9D6B05CD165F}"/>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28EC0D1E-C599-4062-A3D7-907AAD946C49}"/>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522BD185-B070-4BCA-BD38-A794AA50A932}"/>
              </a:ext>
            </a:extLst>
          </p:cNvPr>
          <p:cNvSpPr>
            <a:spLocks noGrp="1"/>
          </p:cNvSpPr>
          <p:nvPr>
            <p:ph type="sldNum" sz="quarter" idx="12"/>
          </p:nvPr>
        </p:nvSpPr>
        <p:spPr/>
        <p:txBody>
          <a:bodyPr/>
          <a:lstStyle/>
          <a:p>
            <a:fld id="{E0997674-4A0C-428B-B6EB-8D84DA16CAF1}" type="slidenum">
              <a:rPr lang="en-IN" smtClean="0"/>
              <a:pPr/>
              <a:t>42</a:t>
            </a:fld>
            <a:endParaRPr lang="en-IN"/>
          </a:p>
        </p:txBody>
      </p:sp>
      <p:pic>
        <p:nvPicPr>
          <p:cNvPr id="6" name="Picture 5">
            <a:extLst>
              <a:ext uri="{FF2B5EF4-FFF2-40B4-BE49-F238E27FC236}">
                <a16:creationId xmlns:a16="http://schemas.microsoft.com/office/drawing/2014/main" id="{C7C2C27E-4ACA-4083-9CD7-CE9D78C89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996" y="33090"/>
            <a:ext cx="9030878" cy="3139126"/>
          </a:xfrm>
          <a:prstGeom prst="rect">
            <a:avLst/>
          </a:prstGeom>
        </p:spPr>
      </p:pic>
      <p:sp>
        <p:nvSpPr>
          <p:cNvPr id="8" name="TextBox 7">
            <a:extLst>
              <a:ext uri="{FF2B5EF4-FFF2-40B4-BE49-F238E27FC236}">
                <a16:creationId xmlns:a16="http://schemas.microsoft.com/office/drawing/2014/main" id="{61884DC2-659D-4829-884D-EC46044EDA96}"/>
              </a:ext>
            </a:extLst>
          </p:cNvPr>
          <p:cNvSpPr txBox="1"/>
          <p:nvPr/>
        </p:nvSpPr>
        <p:spPr>
          <a:xfrm>
            <a:off x="150828" y="3301088"/>
            <a:ext cx="11802359" cy="304698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High-Dimensional Feature Space</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Visual:</a:t>
            </a:r>
            <a:r>
              <a:rPr lang="en-US" sz="2400" dirty="0">
                <a:latin typeface="Times New Roman" panose="02020603050405020304" pitchFamily="18" charset="0"/>
                <a:cs typeface="Times New Roman" panose="02020603050405020304" pitchFamily="18" charset="0"/>
              </a:rPr>
              <a:t> A 3D axis with points separated by a plane.</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Meaning:</a:t>
            </a:r>
            <a:r>
              <a:rPr lang="en-US" sz="2400" dirty="0">
                <a:latin typeface="Times New Roman" panose="02020603050405020304" pitchFamily="18" charset="0"/>
                <a:cs typeface="Times New Roman" panose="02020603050405020304" pitchFamily="18" charset="0"/>
              </a:rPr>
              <a:t> Data in AI often has </a:t>
            </a:r>
            <a:r>
              <a:rPr lang="en-US" sz="2400" b="1" dirty="0">
                <a:latin typeface="Times New Roman" panose="02020603050405020304" pitchFamily="18" charset="0"/>
                <a:cs typeface="Times New Roman" panose="02020603050405020304" pitchFamily="18" charset="0"/>
              </a:rPr>
              <a:t>hundreds of features</a:t>
            </a:r>
            <a:r>
              <a:rPr lang="en-US" sz="2400" dirty="0">
                <a:latin typeface="Times New Roman" panose="02020603050405020304" pitchFamily="18" charset="0"/>
                <a:cs typeface="Times New Roman" panose="02020603050405020304" pitchFamily="18" charset="0"/>
              </a:rPr>
              <a:t>. Analytic geometry generalizes 2D/3D geometry to </a:t>
            </a:r>
            <a:r>
              <a:rPr lang="en-US" sz="2400" b="1" dirty="0">
                <a:latin typeface="Times New Roman" panose="02020603050405020304" pitchFamily="18" charset="0"/>
                <a:cs typeface="Times New Roman" panose="02020603050405020304" pitchFamily="18" charset="0"/>
              </a:rPr>
              <a:t>n-dimensional spaces</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Application:</a:t>
            </a:r>
            <a:endParaRPr lang="en-US"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Feature engineering</a:t>
            </a:r>
            <a:r>
              <a:rPr lang="en-US" sz="2400" dirty="0">
                <a:latin typeface="Times New Roman" panose="02020603050405020304" pitchFamily="18" charset="0"/>
                <a:cs typeface="Times New Roman" panose="02020603050405020304" pitchFamily="18" charset="0"/>
              </a:rPr>
              <a:t> (representing data in new spaces)</a:t>
            </a:r>
          </a:p>
          <a:p>
            <a:pPr marL="742950" lvl="1"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Embeddings</a:t>
            </a:r>
            <a:r>
              <a:rPr lang="en-US" sz="2400" dirty="0">
                <a:latin typeface="Times New Roman" panose="02020603050405020304" pitchFamily="18" charset="0"/>
                <a:cs typeface="Times New Roman" panose="02020603050405020304" pitchFamily="18" charset="0"/>
              </a:rPr>
              <a:t> (like word embeddings in NLP)</a:t>
            </a:r>
          </a:p>
          <a:p>
            <a:pPr marL="742950" lvl="1"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Dimensionality reduction</a:t>
            </a:r>
            <a:r>
              <a:rPr lang="en-US" sz="2400" dirty="0">
                <a:latin typeface="Times New Roman" panose="02020603050405020304" pitchFamily="18" charset="0"/>
                <a:cs typeface="Times New Roman" panose="02020603050405020304" pitchFamily="18" charset="0"/>
              </a:rPr>
              <a:t> (mapping high-d data to lower-d spaces)</a:t>
            </a:r>
          </a:p>
        </p:txBody>
      </p:sp>
    </p:spTree>
    <p:extLst>
      <p:ext uri="{BB962C8B-B14F-4D97-AF65-F5344CB8AC3E}">
        <p14:creationId xmlns:p14="http://schemas.microsoft.com/office/powerpoint/2010/main" val="400923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7F803D-D962-446B-9A04-40047CEFC71B}"/>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1447FC8A-42AD-40E2-A5EF-E19A363AE2E5}"/>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E376FCE0-E18A-4AF4-919E-76DCA05142B2}"/>
              </a:ext>
            </a:extLst>
          </p:cNvPr>
          <p:cNvSpPr>
            <a:spLocks noGrp="1"/>
          </p:cNvSpPr>
          <p:nvPr>
            <p:ph type="sldNum" sz="quarter" idx="12"/>
          </p:nvPr>
        </p:nvSpPr>
        <p:spPr/>
        <p:txBody>
          <a:bodyPr/>
          <a:lstStyle/>
          <a:p>
            <a:fld id="{E0997674-4A0C-428B-B6EB-8D84DA16CAF1}" type="slidenum">
              <a:rPr lang="en-IN" smtClean="0"/>
              <a:pPr/>
              <a:t>43</a:t>
            </a:fld>
            <a:endParaRPr lang="en-IN"/>
          </a:p>
        </p:txBody>
      </p:sp>
      <p:pic>
        <p:nvPicPr>
          <p:cNvPr id="6" name="Picture 5">
            <a:extLst>
              <a:ext uri="{FF2B5EF4-FFF2-40B4-BE49-F238E27FC236}">
                <a16:creationId xmlns:a16="http://schemas.microsoft.com/office/drawing/2014/main" id="{8EC12014-A8B0-4551-92A5-ED4616F1C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252" y="122552"/>
            <a:ext cx="8634951" cy="3770723"/>
          </a:xfrm>
          <a:prstGeom prst="rect">
            <a:avLst/>
          </a:prstGeom>
        </p:spPr>
      </p:pic>
      <p:sp>
        <p:nvSpPr>
          <p:cNvPr id="8" name="TextBox 7">
            <a:extLst>
              <a:ext uri="{FF2B5EF4-FFF2-40B4-BE49-F238E27FC236}">
                <a16:creationId xmlns:a16="http://schemas.microsoft.com/office/drawing/2014/main" id="{AC2FDE37-04EB-4785-9FB1-80C93ACF2591}"/>
              </a:ext>
            </a:extLst>
          </p:cNvPr>
          <p:cNvSpPr txBox="1"/>
          <p:nvPr/>
        </p:nvSpPr>
        <p:spPr>
          <a:xfrm>
            <a:off x="282804" y="4045819"/>
            <a:ext cx="11764652" cy="2154436"/>
          </a:xfrm>
          <a:prstGeom prst="rect">
            <a:avLst/>
          </a:prstGeom>
          <a:noFill/>
        </p:spPr>
        <p:txBody>
          <a:bodyPr wrap="square">
            <a:spAutoFit/>
          </a:bodyPr>
          <a:lstStyle/>
          <a:p>
            <a:r>
              <a:rPr lang="en-US" sz="2200" b="1" dirty="0">
                <a:latin typeface="Times New Roman" panose="02020603050405020304" pitchFamily="18" charset="0"/>
                <a:cs typeface="Times New Roman" panose="02020603050405020304" pitchFamily="18" charset="0"/>
              </a:rPr>
              <a:t>Distance Metrics in Clustering</a:t>
            </a:r>
          </a:p>
          <a:p>
            <a:pPr>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Visual:</a:t>
            </a:r>
            <a:r>
              <a:rPr lang="en-US" sz="2200" dirty="0">
                <a:latin typeface="Times New Roman" panose="02020603050405020304" pitchFamily="18" charset="0"/>
                <a:cs typeface="Times New Roman" panose="02020603050405020304" pitchFamily="18" charset="0"/>
              </a:rPr>
              <a:t> Points grouped with circles around centroids.</a:t>
            </a:r>
          </a:p>
          <a:p>
            <a:pPr>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Meaning:</a:t>
            </a:r>
            <a:r>
              <a:rPr lang="en-US" sz="2200" dirty="0">
                <a:latin typeface="Times New Roman" panose="02020603050405020304" pitchFamily="18" charset="0"/>
                <a:cs typeface="Times New Roman" panose="02020603050405020304" pitchFamily="18" charset="0"/>
              </a:rPr>
              <a:t> Algorithms like </a:t>
            </a:r>
            <a:r>
              <a:rPr lang="en-US" sz="2200" b="1" dirty="0">
                <a:latin typeface="Times New Roman" panose="02020603050405020304" pitchFamily="18" charset="0"/>
                <a:cs typeface="Times New Roman" panose="02020603050405020304" pitchFamily="18" charset="0"/>
              </a:rPr>
              <a:t>k-Means</a:t>
            </a:r>
            <a:r>
              <a:rPr lang="en-US" sz="2200" dirty="0">
                <a:latin typeface="Times New Roman" panose="02020603050405020304" pitchFamily="18" charset="0"/>
                <a:cs typeface="Times New Roman" panose="02020603050405020304" pitchFamily="18" charset="0"/>
              </a:rPr>
              <a:t> and </a:t>
            </a:r>
            <a:r>
              <a:rPr lang="en-US" sz="2200" b="1" dirty="0">
                <a:latin typeface="Times New Roman" panose="02020603050405020304" pitchFamily="18" charset="0"/>
                <a:cs typeface="Times New Roman" panose="02020603050405020304" pitchFamily="18" charset="0"/>
              </a:rPr>
              <a:t>k-Nearest Neighbors</a:t>
            </a:r>
            <a:r>
              <a:rPr lang="en-US" sz="2200" dirty="0">
                <a:latin typeface="Times New Roman" panose="02020603050405020304" pitchFamily="18" charset="0"/>
                <a:cs typeface="Times New Roman" panose="02020603050405020304" pitchFamily="18" charset="0"/>
              </a:rPr>
              <a:t> rely on </a:t>
            </a:r>
            <a:r>
              <a:rPr lang="en-US" sz="2200" b="1" dirty="0">
                <a:latin typeface="Times New Roman" panose="02020603050405020304" pitchFamily="18" charset="0"/>
                <a:cs typeface="Times New Roman" panose="02020603050405020304" pitchFamily="18" charset="0"/>
              </a:rPr>
              <a:t>distance formulas</a:t>
            </a:r>
            <a:r>
              <a:rPr lang="en-US" sz="2200"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Euclidean Distance:</a:t>
            </a:r>
            <a:r>
              <a:rPr lang="en-US" sz="2400" dirty="0"/>
              <a:t>​</a:t>
            </a:r>
            <a:endParaRPr lang="en-US" sz="2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Manhattan Distance, Cosine Similarity</a:t>
            </a:r>
            <a:r>
              <a:rPr lang="en-US" sz="2200" dirty="0">
                <a:latin typeface="Times New Roman" panose="02020603050405020304" pitchFamily="18" charset="0"/>
                <a:cs typeface="Times New Roman" panose="02020603050405020304" pitchFamily="18" charset="0"/>
              </a:rPr>
              <a:t> etc.</a:t>
            </a:r>
          </a:p>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These are purely </a:t>
            </a:r>
            <a:r>
              <a:rPr lang="en-US" sz="2200" b="1" dirty="0">
                <a:latin typeface="Times New Roman" panose="02020603050405020304" pitchFamily="18" charset="0"/>
                <a:cs typeface="Times New Roman" panose="02020603050405020304" pitchFamily="18" charset="0"/>
              </a:rPr>
              <a:t>geometric measures</a:t>
            </a:r>
            <a:r>
              <a:rPr lang="en-US" sz="2200" dirty="0">
                <a:latin typeface="Times New Roman" panose="02020603050405020304" pitchFamily="18" charset="0"/>
                <a:cs typeface="Times New Roman" panose="02020603050405020304" pitchFamily="18" charset="0"/>
              </a:rPr>
              <a:t> in coordinate systems.</a:t>
            </a:r>
          </a:p>
        </p:txBody>
      </p:sp>
    </p:spTree>
    <p:extLst>
      <p:ext uri="{BB962C8B-B14F-4D97-AF65-F5344CB8AC3E}">
        <p14:creationId xmlns:p14="http://schemas.microsoft.com/office/powerpoint/2010/main" val="3451056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44</a:t>
            </a:fld>
            <a:endParaRPr lang="en-IN"/>
          </a:p>
        </p:txBody>
      </p:sp>
      <p:sp>
        <p:nvSpPr>
          <p:cNvPr id="5" name="Rectangle 4"/>
          <p:cNvSpPr/>
          <p:nvPr/>
        </p:nvSpPr>
        <p:spPr>
          <a:xfrm>
            <a:off x="258791" y="211708"/>
            <a:ext cx="11731925" cy="5442837"/>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Norms</a:t>
            </a:r>
          </a:p>
          <a:p>
            <a:pPr algn="just"/>
            <a:r>
              <a:rPr lang="en-US" sz="2800" b="1" dirty="0">
                <a:solidFill>
                  <a:srgbClr val="002060"/>
                </a:solidFill>
                <a:latin typeface="Times New Roman" panose="02020603050405020304" pitchFamily="18" charset="0"/>
                <a:cs typeface="Times New Roman" panose="02020603050405020304" pitchFamily="18" charset="0"/>
              </a:rPr>
              <a:t>Introduction:</a:t>
            </a:r>
          </a:p>
          <a:p>
            <a:pPr algn="just">
              <a:lnSpc>
                <a:spcPct val="150000"/>
              </a:lnSpc>
            </a:pPr>
            <a:r>
              <a:rPr lang="en-US" sz="2400" dirty="0">
                <a:latin typeface="Times New Roman" panose="02020603050405020304" pitchFamily="18" charset="0"/>
                <a:cs typeface="Times New Roman" panose="02020603050405020304" pitchFamily="18" charset="0"/>
              </a:rPr>
              <a:t>In mathematics, particularly in </a:t>
            </a:r>
            <a:r>
              <a:rPr lang="en-US" sz="2400" b="1" dirty="0">
                <a:latin typeface="Times New Roman" panose="02020603050405020304" pitchFamily="18" charset="0"/>
                <a:cs typeface="Times New Roman" panose="02020603050405020304" pitchFamily="18" charset="0"/>
              </a:rPr>
              <a:t>linear algebra</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analytic geometry</a:t>
            </a:r>
            <a:r>
              <a:rPr lang="en-US" sz="2400" dirty="0">
                <a:latin typeface="Times New Roman" panose="02020603050405020304" pitchFamily="18" charset="0"/>
                <a:cs typeface="Times New Roman" panose="02020603050405020304" pitchFamily="18" charset="0"/>
              </a:rPr>
              <a:t>, a </a:t>
            </a:r>
            <a:r>
              <a:rPr lang="en-US" sz="2400" b="1" dirty="0">
                <a:latin typeface="Times New Roman" panose="02020603050405020304" pitchFamily="18" charset="0"/>
                <a:cs typeface="Times New Roman" panose="02020603050405020304" pitchFamily="18" charset="0"/>
              </a:rPr>
              <a:t>norm</a:t>
            </a:r>
            <a:r>
              <a:rPr lang="en-US" sz="2400" dirty="0">
                <a:latin typeface="Times New Roman" panose="02020603050405020304" pitchFamily="18" charset="0"/>
                <a:cs typeface="Times New Roman" panose="02020603050405020304" pitchFamily="18" charset="0"/>
              </a:rPr>
              <a:t> is a function that assigns a </a:t>
            </a:r>
            <a:r>
              <a:rPr lang="en-US" sz="2400" b="1" dirty="0">
                <a:latin typeface="Times New Roman" panose="02020603050405020304" pitchFamily="18" charset="0"/>
                <a:cs typeface="Times New Roman" panose="02020603050405020304" pitchFamily="18" charset="0"/>
              </a:rPr>
              <a:t>length or size</a:t>
            </a:r>
            <a:r>
              <a:rPr lang="en-US" sz="2400" dirty="0">
                <a:latin typeface="Times New Roman" panose="02020603050405020304" pitchFamily="18" charset="0"/>
                <a:cs typeface="Times New Roman" panose="02020603050405020304" pitchFamily="18" charset="0"/>
              </a:rPr>
              <a:t> to a vector. Just as the length of a line segment in 2D space can be measured using the Pythagorean theorem, norms help us </a:t>
            </a:r>
            <a:r>
              <a:rPr lang="en-US" sz="2400" b="1" dirty="0">
                <a:latin typeface="Times New Roman" panose="02020603050405020304" pitchFamily="18" charset="0"/>
                <a:cs typeface="Times New Roman" panose="02020603050405020304" pitchFamily="18" charset="0"/>
              </a:rPr>
              <a:t>quantify the magnitude</a:t>
            </a:r>
            <a:r>
              <a:rPr lang="en-US" sz="2400" dirty="0">
                <a:latin typeface="Times New Roman" panose="02020603050405020304" pitchFamily="18" charset="0"/>
                <a:cs typeface="Times New Roman" panose="02020603050405020304" pitchFamily="18" charset="0"/>
              </a:rPr>
              <a:t> of vectors in any dimension.</a:t>
            </a:r>
          </a:p>
          <a:p>
            <a:pPr algn="just">
              <a:lnSpc>
                <a:spcPct val="150000"/>
              </a:lnSpc>
            </a:pPr>
            <a:r>
              <a:rPr lang="en-US" sz="2400" dirty="0">
                <a:latin typeface="Times New Roman" panose="02020603050405020304" pitchFamily="18" charset="0"/>
                <a:cs typeface="Times New Roman" panose="02020603050405020304" pitchFamily="18" charset="0"/>
              </a:rPr>
              <a:t>Norms are essential in </a:t>
            </a:r>
            <a:r>
              <a:rPr lang="en-US" sz="2400" b="1" dirty="0">
                <a:latin typeface="Times New Roman" panose="02020603050405020304" pitchFamily="18" charset="0"/>
                <a:cs typeface="Times New Roman" panose="02020603050405020304" pitchFamily="18" charset="0"/>
              </a:rPr>
              <a:t>machine learning</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optimization</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as they:</a:t>
            </a:r>
          </a:p>
          <a:p>
            <a:pPr marL="342900" indent="-342900" algn="just">
              <a:lnSpc>
                <a:spcPct val="15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Measure error and distances.</a:t>
            </a:r>
          </a:p>
          <a:p>
            <a:pPr marL="342900" indent="-342900" algn="just">
              <a:lnSpc>
                <a:spcPct val="15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Regularize models (e.g., L1, L2 regularization).</a:t>
            </a:r>
          </a:p>
          <a:p>
            <a:pPr marL="342900" indent="-342900" algn="just">
              <a:lnSpc>
                <a:spcPct val="15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Define convergence in training algorithms.</a:t>
            </a:r>
          </a:p>
        </p:txBody>
      </p:sp>
    </p:spTree>
    <p:extLst>
      <p:ext uri="{BB962C8B-B14F-4D97-AF65-F5344CB8AC3E}">
        <p14:creationId xmlns:p14="http://schemas.microsoft.com/office/powerpoint/2010/main" val="2730804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45</a:t>
            </a:fld>
            <a:endParaRPr lang="en-IN"/>
          </a:p>
        </p:txBody>
      </p:sp>
      <p:sp>
        <p:nvSpPr>
          <p:cNvPr id="5" name="Rectangle 4"/>
          <p:cNvSpPr/>
          <p:nvPr/>
        </p:nvSpPr>
        <p:spPr>
          <a:xfrm>
            <a:off x="293298" y="183949"/>
            <a:ext cx="11421374" cy="5324535"/>
          </a:xfrm>
          <a:prstGeom prst="rect">
            <a:avLst/>
          </a:prstGeom>
        </p:spPr>
        <p:txBody>
          <a:bodyPr wrap="square">
            <a:spAutoFit/>
          </a:bodyPr>
          <a:lstStyle/>
          <a:p>
            <a:r>
              <a:rPr lang="en-IN" sz="2800" b="1" dirty="0">
                <a:solidFill>
                  <a:srgbClr val="002060"/>
                </a:solidFill>
                <a:latin typeface="Times New Roman" panose="02020603050405020304" pitchFamily="18" charset="0"/>
                <a:cs typeface="Times New Roman" panose="02020603050405020304" pitchFamily="18" charset="0"/>
              </a:rPr>
              <a:t>Definition of a Norm</a:t>
            </a:r>
            <a:endParaRPr lang="en-IN" sz="2400" b="1" dirty="0">
              <a:solidFill>
                <a:srgbClr val="002060"/>
              </a:solidFill>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Let </a:t>
            </a:r>
            <a:r>
              <a:rPr lang="en-IN" sz="2400" b="1" dirty="0">
                <a:latin typeface="Times New Roman" panose="02020603050405020304" pitchFamily="18" charset="0"/>
                <a:cs typeface="Times New Roman" panose="02020603050405020304" pitchFamily="18" charset="0"/>
              </a:rPr>
              <a:t>𝑣</a:t>
            </a:r>
            <a:r>
              <a:rPr lang="en-IN" sz="2400" dirty="0">
                <a:latin typeface="Times New Roman" panose="02020603050405020304" pitchFamily="18" charset="0"/>
                <a:cs typeface="Times New Roman" panose="02020603050405020304" pitchFamily="18" charset="0"/>
              </a:rPr>
              <a:t> be a vector in ℝⁿ. A </a:t>
            </a:r>
            <a:r>
              <a:rPr lang="en-IN" sz="2400" b="1" dirty="0">
                <a:latin typeface="Times New Roman" panose="02020603050405020304" pitchFamily="18" charset="0"/>
                <a:cs typeface="Times New Roman" panose="02020603050405020304" pitchFamily="18" charset="0"/>
              </a:rPr>
              <a:t>norm</a:t>
            </a:r>
            <a:r>
              <a:rPr lang="en-IN" sz="2400" dirty="0">
                <a:latin typeface="Times New Roman" panose="02020603050405020304" pitchFamily="18" charset="0"/>
                <a:cs typeface="Times New Roman" panose="02020603050405020304" pitchFamily="18" charset="0"/>
              </a:rPr>
              <a:t> is a function ‖·‖ that maps </a:t>
            </a:r>
            <a:r>
              <a:rPr lang="en-IN" sz="2400" b="1" dirty="0">
                <a:latin typeface="Times New Roman" panose="02020603050405020304" pitchFamily="18" charset="0"/>
                <a:cs typeface="Times New Roman" panose="02020603050405020304" pitchFamily="18" charset="0"/>
              </a:rPr>
              <a:t>𝑣</a:t>
            </a:r>
            <a:r>
              <a:rPr lang="en-IN" sz="2400" dirty="0">
                <a:latin typeface="Times New Roman" panose="02020603050405020304" pitchFamily="18" charset="0"/>
                <a:cs typeface="Times New Roman" panose="02020603050405020304" pitchFamily="18" charset="0"/>
              </a:rPr>
              <a:t> to a non-negative real number, satisfying:</a:t>
            </a:r>
          </a:p>
          <a:p>
            <a:pPr>
              <a:buFont typeface="+mj-lt"/>
              <a:buAutoNum type="arabicPeriod"/>
            </a:pPr>
            <a:r>
              <a:rPr lang="en-IN" sz="2400" b="1" dirty="0">
                <a:latin typeface="Times New Roman" panose="02020603050405020304" pitchFamily="18" charset="0"/>
                <a:cs typeface="Times New Roman" panose="02020603050405020304" pitchFamily="18" charset="0"/>
              </a:rPr>
              <a:t>Non-negativity</a:t>
            </a:r>
            <a:r>
              <a:rPr lang="en-IN" sz="2400" dirty="0">
                <a:latin typeface="Times New Roman" panose="02020603050405020304" pitchFamily="18" charset="0"/>
                <a:cs typeface="Times New Roman" panose="02020603050405020304" pitchFamily="18" charset="0"/>
              </a:rPr>
              <a:t>:</a:t>
            </a:r>
          </a:p>
          <a:p>
            <a:r>
              <a:rPr lang="en-IN" sz="2400" dirty="0">
                <a:latin typeface="Times New Roman" panose="02020603050405020304" pitchFamily="18" charset="0"/>
                <a:cs typeface="Times New Roman" panose="02020603050405020304" pitchFamily="18" charset="0"/>
              </a:rPr>
              <a:t>                                           ∥v∥ ≥ 0, and ∥v∥ = 0  ⟺  v = 0 </a:t>
            </a:r>
          </a:p>
          <a:p>
            <a:endParaRPr lang="en-IN" sz="2400" dirty="0">
              <a:latin typeface="Times New Roman" panose="02020603050405020304" pitchFamily="18"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2. Homogeneity (Scaling)</a:t>
            </a:r>
            <a:r>
              <a:rPr lang="en-IN" sz="2400" dirty="0">
                <a:latin typeface="Times New Roman" panose="02020603050405020304" pitchFamily="18" charset="0"/>
                <a:cs typeface="Times New Roman" panose="02020603050405020304" pitchFamily="18" charset="0"/>
              </a:rPr>
              <a:t>:</a:t>
            </a:r>
          </a:p>
          <a:p>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α</a:t>
            </a:r>
            <a:r>
              <a:rPr lang="en-IN" sz="2400" dirty="0">
                <a:latin typeface="Times New Roman" panose="02020603050405020304" pitchFamily="18" charset="0"/>
                <a:cs typeface="Times New Roman" panose="02020603050405020304" pitchFamily="18" charset="0"/>
              </a:rPr>
              <a:t>v∥ = ∣</a:t>
            </a:r>
            <a:r>
              <a:rPr lang="el-GR" sz="2400" dirty="0">
                <a:latin typeface="Times New Roman" panose="02020603050405020304" pitchFamily="18" charset="0"/>
                <a:cs typeface="Times New Roman" panose="02020603050405020304" pitchFamily="18" charset="0"/>
              </a:rPr>
              <a:t>α∣⋅∥</a:t>
            </a:r>
            <a:r>
              <a:rPr lang="en-IN" sz="2400" dirty="0">
                <a:latin typeface="Times New Roman" panose="02020603050405020304" pitchFamily="18" charset="0"/>
                <a:cs typeface="Times New Roman" panose="02020603050405020304" pitchFamily="18" charset="0"/>
              </a:rPr>
              <a:t>v∥, for any scalar </a:t>
            </a:r>
            <a:r>
              <a:rPr lang="el-GR" sz="2400" dirty="0">
                <a:latin typeface="Times New Roman" panose="02020603050405020304" pitchFamily="18" charset="0"/>
                <a:cs typeface="Times New Roman" panose="02020603050405020304" pitchFamily="18" charset="0"/>
              </a:rPr>
              <a:t>α</a:t>
            </a:r>
            <a:endParaRPr lang="en-US" sz="2400" dirty="0">
              <a:latin typeface="Times New Roman" panose="02020603050405020304" pitchFamily="18" charset="0"/>
              <a:cs typeface="Times New Roman" panose="02020603050405020304" pitchFamily="18" charset="0"/>
            </a:endParaRPr>
          </a:p>
          <a:p>
            <a:endParaRPr lang="el-GR" sz="2400" dirty="0">
              <a:latin typeface="Times New Roman" panose="02020603050405020304" pitchFamily="18"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3. Triangle Inequality</a:t>
            </a:r>
            <a:r>
              <a:rPr lang="en-IN" sz="2400" dirty="0">
                <a:latin typeface="Times New Roman" panose="02020603050405020304" pitchFamily="18" charset="0"/>
                <a:cs typeface="Times New Roman" panose="02020603050405020304" pitchFamily="18" charset="0"/>
              </a:rPr>
              <a:t>:</a:t>
            </a:r>
          </a:p>
          <a:p>
            <a:r>
              <a:rPr lang="en-IN" sz="2400" dirty="0">
                <a:latin typeface="Times New Roman" panose="02020603050405020304" pitchFamily="18" charset="0"/>
                <a:cs typeface="Times New Roman" panose="02020603050405020304" pitchFamily="18" charset="0"/>
              </a:rPr>
              <a:t>                                            ∥v + w∥ ≤ ∥v∥ + ∥w∥</a:t>
            </a:r>
          </a:p>
          <a:p>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A normed space is a vector space equipped with a norm.</a:t>
            </a:r>
          </a:p>
        </p:txBody>
      </p:sp>
    </p:spTree>
    <p:extLst>
      <p:ext uri="{BB962C8B-B14F-4D97-AF65-F5344CB8AC3E}">
        <p14:creationId xmlns:p14="http://schemas.microsoft.com/office/powerpoint/2010/main" val="3168280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46</a:t>
            </a:fld>
            <a:endParaRPr lang="en-IN"/>
          </a:p>
        </p:txBody>
      </p:sp>
      <p:sp>
        <p:nvSpPr>
          <p:cNvPr id="5" name="Rectangle 4"/>
          <p:cNvSpPr/>
          <p:nvPr/>
        </p:nvSpPr>
        <p:spPr>
          <a:xfrm>
            <a:off x="189781" y="228035"/>
            <a:ext cx="11757804" cy="5681363"/>
          </a:xfrm>
          <a:prstGeom prst="rect">
            <a:avLst/>
          </a:prstGeom>
        </p:spPr>
        <p:txBody>
          <a:bodyPr wrap="square">
            <a:spAutoFit/>
          </a:bodyPr>
          <a:lstStyle/>
          <a:p>
            <a:pPr algn="ctr">
              <a:lnSpc>
                <a:spcPct val="115000"/>
              </a:lnSpc>
              <a:spcBef>
                <a:spcPts val="2400"/>
              </a:spcBef>
              <a:spcAft>
                <a:spcPts val="0"/>
              </a:spcAft>
            </a:pPr>
            <a:r>
              <a:rPr lang="en-US" sz="3200" b="1" kern="0" dirty="0">
                <a:solidFill>
                  <a:srgbClr val="FF0000"/>
                </a:solidFill>
                <a:latin typeface="Times New Roman" panose="02020603050405020304" pitchFamily="18" charset="0"/>
                <a:ea typeface="MS Gothic" panose="020B0609070205080204" pitchFamily="49" charset="-128"/>
                <a:cs typeface="Times New Roman" panose="02020603050405020304" pitchFamily="18" charset="0"/>
              </a:rPr>
              <a:t>Manhattan Norm (L₁ Norm)</a:t>
            </a:r>
            <a:endParaRPr lang="en-IN" sz="3200" b="1" kern="0" dirty="0">
              <a:solidFill>
                <a:srgbClr val="FF0000"/>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Bef>
                <a:spcPts val="1000"/>
              </a:spcBef>
              <a:spcAft>
                <a:spcPts val="0"/>
              </a:spcAft>
            </a:pPr>
            <a:r>
              <a:rPr lang="en-US"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Definition:</a:t>
            </a:r>
            <a:endParaRPr lang="en-IN"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MS Mincho"/>
                <a:cs typeface="Times New Roman" panose="02020603050405020304" pitchFamily="18" charset="0"/>
              </a:rPr>
              <a:t>The Manhattan norm, also known as the L₁ norm or Taxicab norm, is a way of measuring the length or size of a vector in a vector space.</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For a vector:</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x = (x₁, x₂, ..., xₙ) ∈ ℝⁿ,</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The Manhattan norm is defined as:</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‖x‖₁ = |x₁| + |x₂| + ... + |xₙ|</a:t>
            </a:r>
            <a:endParaRPr lang="en-IN" sz="2400" dirty="0">
              <a:latin typeface="Times New Roman" panose="02020603050405020304" pitchFamily="18" charset="0"/>
              <a:ea typeface="MS Mincho"/>
              <a:cs typeface="Times New Roman" panose="02020603050405020304" pitchFamily="18" charset="0"/>
            </a:endParaRPr>
          </a:p>
          <a:p>
            <a:pPr>
              <a:lnSpc>
                <a:spcPct val="115000"/>
              </a:lnSpc>
              <a:spcBef>
                <a:spcPts val="1000"/>
              </a:spcBef>
              <a:spcAft>
                <a:spcPts val="0"/>
              </a:spcAft>
            </a:pPr>
            <a:r>
              <a:rPr lang="en-US"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Why "Manhattan"?</a:t>
            </a:r>
            <a:endParaRPr lang="en-IN"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MS Mincho"/>
                <a:cs typeface="Times New Roman" panose="02020603050405020304" pitchFamily="18" charset="0"/>
              </a:rPr>
              <a:t>It is called the Manhattan norm because it mimics the way distances are measured on a grid of city blocks (like in Manhattan, New York), where one can only move horizontally or vertically not diagonally.</a:t>
            </a:r>
            <a:endParaRPr lang="en-IN" sz="2400" dirty="0">
              <a:effectLst/>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1792603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52ECA-FDBF-410A-AE75-130C86C0168A}"/>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B6E76BA6-5B8D-4815-909E-A8CCA41F08C7}"/>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D74B1E71-B216-45F8-8CAE-019808F552D0}"/>
              </a:ext>
            </a:extLst>
          </p:cNvPr>
          <p:cNvSpPr>
            <a:spLocks noGrp="1"/>
          </p:cNvSpPr>
          <p:nvPr>
            <p:ph type="sldNum" sz="quarter" idx="12"/>
          </p:nvPr>
        </p:nvSpPr>
        <p:spPr/>
        <p:txBody>
          <a:bodyPr/>
          <a:lstStyle/>
          <a:p>
            <a:fld id="{E0997674-4A0C-428B-B6EB-8D84DA16CAF1}" type="slidenum">
              <a:rPr lang="en-IN" smtClean="0"/>
              <a:pPr/>
              <a:t>47</a:t>
            </a:fld>
            <a:endParaRPr lang="en-IN"/>
          </a:p>
        </p:txBody>
      </p:sp>
      <p:pic>
        <p:nvPicPr>
          <p:cNvPr id="2050" name="Picture 2" descr="dirt.asla.org/2018/02/21...">
            <a:extLst>
              <a:ext uri="{FF2B5EF4-FFF2-40B4-BE49-F238E27FC236}">
                <a16:creationId xmlns:a16="http://schemas.microsoft.com/office/drawing/2014/main" id="{C562342C-8791-43C2-B2C6-3273E8EF4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83" y="282364"/>
            <a:ext cx="6655323" cy="52511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AD6992-D4F2-4139-80D1-751CE85E04E7}"/>
              </a:ext>
            </a:extLst>
          </p:cNvPr>
          <p:cNvSpPr txBox="1"/>
          <p:nvPr/>
        </p:nvSpPr>
        <p:spPr>
          <a:xfrm>
            <a:off x="7041823" y="325846"/>
            <a:ext cx="4822804" cy="4893647"/>
          </a:xfrm>
          <a:prstGeom prst="rect">
            <a:avLst/>
          </a:prstGeom>
          <a:noFill/>
        </p:spPr>
        <p:txBody>
          <a:bodyPr wrap="square">
            <a:spAutoFit/>
          </a:bodyPr>
          <a:lstStyle/>
          <a:p>
            <a:pPr algn="just"/>
            <a:r>
              <a:rPr lang="en-US" sz="2600" b="1" dirty="0">
                <a:solidFill>
                  <a:srgbClr val="002060"/>
                </a:solidFill>
                <a:latin typeface="Times New Roman" panose="02020603050405020304" pitchFamily="18" charset="0"/>
                <a:cs typeface="Times New Roman" panose="02020603050405020304" pitchFamily="18" charset="0"/>
              </a:rPr>
              <a:t>City Planning &amp; the Grid System</a:t>
            </a:r>
          </a:p>
          <a:p>
            <a:pPr algn="jus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The </a:t>
            </a:r>
            <a:r>
              <a:rPr lang="en-US" sz="2600" b="1" dirty="0">
                <a:latin typeface="Times New Roman" panose="02020603050405020304" pitchFamily="18" charset="0"/>
                <a:cs typeface="Times New Roman" panose="02020603050405020304" pitchFamily="18" charset="0"/>
              </a:rPr>
              <a:t>1811 Commissioners’ Plan</a:t>
            </a:r>
            <a:r>
              <a:rPr lang="en-US" sz="2600" dirty="0">
                <a:latin typeface="Times New Roman" panose="02020603050405020304" pitchFamily="18" charset="0"/>
                <a:cs typeface="Times New Roman" panose="02020603050405020304" pitchFamily="18" charset="0"/>
              </a:rPr>
              <a:t> introduced a </a:t>
            </a:r>
            <a:r>
              <a:rPr lang="en-US" sz="2600" b="1" dirty="0">
                <a:latin typeface="Times New Roman" panose="02020603050405020304" pitchFamily="18" charset="0"/>
                <a:cs typeface="Times New Roman" panose="02020603050405020304" pitchFamily="18" charset="0"/>
              </a:rPr>
              <a:t>rigid grid layout</a:t>
            </a:r>
            <a:r>
              <a:rPr lang="en-US" sz="2600" dirty="0">
                <a:latin typeface="Times New Roman" panose="02020603050405020304" pitchFamily="18" charset="0"/>
                <a:cs typeface="Times New Roman" panose="02020603050405020304" pitchFamily="18" charset="0"/>
              </a:rPr>
              <a:t> of 12 avenues and 155 streets that still defines Manhattan today.</a:t>
            </a:r>
          </a:p>
          <a:p>
            <a:pPr algn="jus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This grid system is so iconic that the term </a:t>
            </a:r>
            <a:r>
              <a:rPr lang="en-US" sz="2600" i="1" dirty="0">
                <a:latin typeface="Times New Roman" panose="02020603050405020304" pitchFamily="18" charset="0"/>
                <a:cs typeface="Times New Roman" panose="02020603050405020304" pitchFamily="18" charset="0"/>
              </a:rPr>
              <a:t>Manhattan Distance</a:t>
            </a:r>
            <a:r>
              <a:rPr lang="en-US" sz="2600" dirty="0">
                <a:latin typeface="Times New Roman" panose="02020603050405020304" pitchFamily="18" charset="0"/>
                <a:cs typeface="Times New Roman" panose="02020603050405020304" pitchFamily="18" charset="0"/>
              </a:rPr>
              <a:t> in math/AI comes from it.</a:t>
            </a:r>
          </a:p>
          <a:p>
            <a:pPr algn="jus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Central Park (designed 1857) was carved into the grid as a massive green oasis.</a:t>
            </a:r>
          </a:p>
        </p:txBody>
      </p:sp>
    </p:spTree>
    <p:extLst>
      <p:ext uri="{BB962C8B-B14F-4D97-AF65-F5344CB8AC3E}">
        <p14:creationId xmlns:p14="http://schemas.microsoft.com/office/powerpoint/2010/main" val="118930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48</a:t>
            </a:fld>
            <a:endParaRPr lang="en-IN"/>
          </a:p>
        </p:txBody>
      </p:sp>
      <p:sp>
        <p:nvSpPr>
          <p:cNvPr id="5" name="Rectangle 4"/>
          <p:cNvSpPr/>
          <p:nvPr/>
        </p:nvSpPr>
        <p:spPr>
          <a:xfrm>
            <a:off x="388189" y="171906"/>
            <a:ext cx="11412747" cy="3712619"/>
          </a:xfrm>
          <a:prstGeom prst="rect">
            <a:avLst/>
          </a:prstGeom>
        </p:spPr>
        <p:txBody>
          <a:bodyPr wrap="square">
            <a:spAutoFit/>
          </a:bodyPr>
          <a:lstStyle/>
          <a:p>
            <a:pPr>
              <a:lnSpc>
                <a:spcPct val="115000"/>
              </a:lnSpc>
              <a:spcBef>
                <a:spcPts val="1000"/>
              </a:spcBef>
              <a:spcAft>
                <a:spcPts val="0"/>
              </a:spcAft>
            </a:pPr>
            <a:r>
              <a:rPr lang="en-US"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Example:</a:t>
            </a:r>
            <a:endParaRPr lang="en-IN"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MS Mincho"/>
                <a:cs typeface="Times New Roman" panose="02020603050405020304" pitchFamily="18" charset="0"/>
              </a:rPr>
              <a:t>Let x = (3, -4, 1), then:</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‖x‖₁ = |3| + |-4| + |1| = 3 + 4 + 1 = 8</a:t>
            </a:r>
            <a:endParaRPr lang="en-IN" sz="2400" dirty="0">
              <a:latin typeface="Times New Roman" panose="02020603050405020304" pitchFamily="18" charset="0"/>
              <a:ea typeface="MS Mincho"/>
              <a:cs typeface="Times New Roman" panose="02020603050405020304" pitchFamily="18" charset="0"/>
            </a:endParaRPr>
          </a:p>
          <a:p>
            <a:pPr>
              <a:lnSpc>
                <a:spcPct val="115000"/>
              </a:lnSpc>
              <a:spcBef>
                <a:spcPts val="1000"/>
              </a:spcBef>
              <a:spcAft>
                <a:spcPts val="0"/>
              </a:spcAft>
            </a:pPr>
            <a:r>
              <a:rPr lang="en-US"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Applications of L₁ Norm:</a:t>
            </a:r>
            <a:endParaRPr lang="en-IN"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MS Mincho"/>
                <a:cs typeface="Times New Roman" panose="02020603050405020304" pitchFamily="18" charset="0"/>
              </a:rPr>
              <a:t>• Sparse models in machine learning (e.g., Lasso regression)</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Optimization problems</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Computer vision and image processing</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Robust statistics</a:t>
            </a:r>
            <a:endParaRPr lang="en-IN" sz="2400" dirty="0">
              <a:effectLst/>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747191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49</a:t>
            </a:fld>
            <a:endParaRPr lang="en-IN"/>
          </a:p>
        </p:txBody>
      </p:sp>
      <p:sp>
        <p:nvSpPr>
          <p:cNvPr id="5" name="Rectangle 4"/>
          <p:cNvSpPr/>
          <p:nvPr/>
        </p:nvSpPr>
        <p:spPr>
          <a:xfrm>
            <a:off x="405442" y="318290"/>
            <a:ext cx="11438626" cy="5256632"/>
          </a:xfrm>
          <a:prstGeom prst="rect">
            <a:avLst/>
          </a:prstGeom>
        </p:spPr>
        <p:txBody>
          <a:bodyPr wrap="square">
            <a:spAutoFit/>
          </a:bodyPr>
          <a:lstStyle/>
          <a:p>
            <a:pPr algn="ctr">
              <a:lnSpc>
                <a:spcPct val="115000"/>
              </a:lnSpc>
              <a:spcBef>
                <a:spcPts val="2400"/>
              </a:spcBef>
              <a:spcAft>
                <a:spcPts val="0"/>
              </a:spcAft>
            </a:pPr>
            <a:r>
              <a:rPr lang="en-US" sz="3200" b="1" kern="0" dirty="0">
                <a:solidFill>
                  <a:srgbClr val="FF0000"/>
                </a:solidFill>
                <a:latin typeface="Times New Roman" panose="02020603050405020304" pitchFamily="18" charset="0"/>
                <a:ea typeface="MS Gothic" panose="020B0609070205080204" pitchFamily="49" charset="-128"/>
                <a:cs typeface="Times New Roman" panose="02020603050405020304" pitchFamily="18" charset="0"/>
              </a:rPr>
              <a:t>Euclidean Norm (L₂ Norm)</a:t>
            </a:r>
            <a:endParaRPr lang="en-IN" sz="2400" b="1" kern="0" dirty="0">
              <a:solidFill>
                <a:srgbClr val="FF0000"/>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Bef>
                <a:spcPts val="1000"/>
              </a:spcBef>
              <a:spcAft>
                <a:spcPts val="0"/>
              </a:spcAft>
            </a:pPr>
            <a:r>
              <a:rPr lang="en-US"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Definition:</a:t>
            </a:r>
            <a:endParaRPr lang="en-IN"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MS Mincho"/>
                <a:cs typeface="Times New Roman" panose="02020603050405020304" pitchFamily="18" charset="0"/>
              </a:rPr>
              <a:t>The Euclidean norm, also known as the L₂ norm, is the most common way of measuring the length (or magnitude) of a vector. It is derived from the Pythagorean theorem.</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For a vector:</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x = (x₁, x₂, ..., xₙ) ∈ ℝⁿ,</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The Euclidean norm is defined as:</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‖x‖₂ = √(x₁² + x₂² + ... + xₙ²)</a:t>
            </a:r>
            <a:endParaRPr lang="en-IN" sz="2400" dirty="0">
              <a:latin typeface="Times New Roman" panose="02020603050405020304" pitchFamily="18" charset="0"/>
              <a:ea typeface="MS Mincho"/>
              <a:cs typeface="Times New Roman" panose="02020603050405020304" pitchFamily="18" charset="0"/>
            </a:endParaRPr>
          </a:p>
          <a:p>
            <a:pPr>
              <a:lnSpc>
                <a:spcPct val="115000"/>
              </a:lnSpc>
              <a:spcBef>
                <a:spcPts val="1000"/>
              </a:spcBef>
              <a:spcAft>
                <a:spcPts val="0"/>
              </a:spcAft>
            </a:pPr>
            <a:r>
              <a:rPr lang="en-US"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Geometric Interpretation:</a:t>
            </a:r>
            <a:endParaRPr lang="en-IN"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MS Mincho"/>
                <a:cs typeface="Times New Roman" panose="02020603050405020304" pitchFamily="18" charset="0"/>
              </a:rPr>
              <a:t>The Euclidean norm represents the straight-line (or shortest) distance from the origin to the point defined by the vector in n-dimensional space.</a:t>
            </a:r>
            <a:endParaRPr lang="en-IN" sz="2400" dirty="0">
              <a:effectLst/>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83858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AD50E3-9037-4A32-AA25-FF922BF05451}"/>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33852DBE-B382-4CC5-AD48-47B58A341C7F}"/>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FD0BD318-687C-4F76-ACEB-8EB63F75D305}"/>
              </a:ext>
            </a:extLst>
          </p:cNvPr>
          <p:cNvSpPr>
            <a:spLocks noGrp="1"/>
          </p:cNvSpPr>
          <p:nvPr>
            <p:ph type="sldNum" sz="quarter" idx="12"/>
          </p:nvPr>
        </p:nvSpPr>
        <p:spPr/>
        <p:txBody>
          <a:bodyPr/>
          <a:lstStyle/>
          <a:p>
            <a:fld id="{E0997674-4A0C-428B-B6EB-8D84DA16CAF1}" type="slidenum">
              <a:rPr lang="en-IN" smtClean="0"/>
              <a:pPr/>
              <a:t>5</a:t>
            </a:fld>
            <a:endParaRPr lang="en-IN"/>
          </a:p>
        </p:txBody>
      </p:sp>
      <p:pic>
        <p:nvPicPr>
          <p:cNvPr id="2050" name="Picture 2" descr="medium.com/@junxie2/vect...">
            <a:extLst>
              <a:ext uri="{FF2B5EF4-FFF2-40B4-BE49-F238E27FC236}">
                <a16:creationId xmlns:a16="http://schemas.microsoft.com/office/drawing/2014/main" id="{CADEACA2-36E8-41B7-8879-4E545164E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02" y="194585"/>
            <a:ext cx="10543181" cy="46851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C449BD3-2D65-4283-8C54-0EBE9D778508}"/>
              </a:ext>
            </a:extLst>
          </p:cNvPr>
          <p:cNvSpPr txBox="1"/>
          <p:nvPr/>
        </p:nvSpPr>
        <p:spPr>
          <a:xfrm>
            <a:off x="339365" y="4851426"/>
            <a:ext cx="11774078" cy="156966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Vector as Input Embeddings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Raw data like words, images, audio gets encoded into </a:t>
            </a:r>
            <a:r>
              <a:rPr lang="en-US" sz="2400" b="1" dirty="0">
                <a:latin typeface="Times New Roman" panose="02020603050405020304" pitchFamily="18" charset="0"/>
                <a:cs typeface="Times New Roman" panose="02020603050405020304" pitchFamily="18" charset="0"/>
              </a:rPr>
              <a:t>dense vector embeddings</a:t>
            </a:r>
            <a:r>
              <a:rPr lang="en-US" sz="2400" dirty="0">
                <a:latin typeface="Times New Roman" panose="02020603050405020304" pitchFamily="18" charset="0"/>
                <a:cs typeface="Times New Roman" panose="02020603050405020304" pitchFamily="18" charset="0"/>
              </a:rPr>
              <a:t>. These vectors represent semantic meaning in a high‑dimensional space. For example, NLP embeddings place semantically similar words near each other</a:t>
            </a:r>
          </a:p>
        </p:txBody>
      </p:sp>
    </p:spTree>
    <p:extLst>
      <p:ext uri="{BB962C8B-B14F-4D97-AF65-F5344CB8AC3E}">
        <p14:creationId xmlns:p14="http://schemas.microsoft.com/office/powerpoint/2010/main" val="18187977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50</a:t>
            </a:fld>
            <a:endParaRPr lang="en-IN"/>
          </a:p>
        </p:txBody>
      </p:sp>
      <p:sp>
        <p:nvSpPr>
          <p:cNvPr id="5" name="Rectangle 4"/>
          <p:cNvSpPr/>
          <p:nvPr/>
        </p:nvSpPr>
        <p:spPr>
          <a:xfrm>
            <a:off x="232912" y="203028"/>
            <a:ext cx="11576649" cy="5277342"/>
          </a:xfrm>
          <a:prstGeom prst="rect">
            <a:avLst/>
          </a:prstGeom>
        </p:spPr>
        <p:txBody>
          <a:bodyPr wrap="square">
            <a:spAutoFit/>
          </a:bodyPr>
          <a:lstStyle/>
          <a:p>
            <a:pPr>
              <a:lnSpc>
                <a:spcPct val="115000"/>
              </a:lnSpc>
              <a:spcBef>
                <a:spcPts val="1000"/>
              </a:spcBef>
              <a:spcAft>
                <a:spcPts val="0"/>
              </a:spcAft>
            </a:pPr>
            <a:r>
              <a:rPr lang="en-US"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Example:</a:t>
            </a:r>
            <a:endParaRPr lang="en-IN"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MS Mincho"/>
                <a:cs typeface="Times New Roman" panose="02020603050405020304" pitchFamily="18" charset="0"/>
              </a:rPr>
              <a:t>Let x = (3, 4), then:</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‖x‖₂ = √(3² + 4²) = √(9 + 16) = √25 = 5</a:t>
            </a:r>
            <a:endParaRPr lang="en-IN" sz="2400" dirty="0">
              <a:latin typeface="Times New Roman" panose="02020603050405020304" pitchFamily="18" charset="0"/>
              <a:ea typeface="MS Mincho"/>
              <a:cs typeface="Times New Roman" panose="02020603050405020304" pitchFamily="18" charset="0"/>
            </a:endParaRPr>
          </a:p>
          <a:p>
            <a:pPr>
              <a:lnSpc>
                <a:spcPct val="115000"/>
              </a:lnSpc>
              <a:spcBef>
                <a:spcPts val="1000"/>
              </a:spcBef>
              <a:spcAft>
                <a:spcPts val="0"/>
              </a:spcAft>
            </a:pPr>
            <a:r>
              <a:rPr lang="en-US"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Comparison with Manhattan Norm (L₁):</a:t>
            </a:r>
            <a:endParaRPr lang="en-IN"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MS Mincho"/>
                <a:cs typeface="Times New Roman" panose="02020603050405020304" pitchFamily="18" charset="0"/>
              </a:rPr>
              <a:t>• L₂ norm measures straight-line distance (Euclidean distance).</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L₁ norm measures grid-like distance (sum of absolute values).</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L₂ is sensitive to outliers due to squaring components.</a:t>
            </a:r>
            <a:endParaRPr lang="en-IN" sz="2400" dirty="0">
              <a:latin typeface="Times New Roman" panose="02020603050405020304" pitchFamily="18" charset="0"/>
              <a:ea typeface="MS Mincho"/>
              <a:cs typeface="Times New Roman" panose="02020603050405020304" pitchFamily="18" charset="0"/>
            </a:endParaRPr>
          </a:p>
          <a:p>
            <a:pPr>
              <a:lnSpc>
                <a:spcPct val="115000"/>
              </a:lnSpc>
              <a:spcBef>
                <a:spcPts val="1000"/>
              </a:spcBef>
              <a:spcAft>
                <a:spcPts val="0"/>
              </a:spcAft>
            </a:pPr>
            <a:r>
              <a:rPr lang="en-US"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Applications of L₂ Norm:</a:t>
            </a:r>
            <a:endParaRPr lang="en-IN"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MS Mincho"/>
                <a:cs typeface="Times New Roman" panose="02020603050405020304" pitchFamily="18" charset="0"/>
              </a:rPr>
              <a:t>• Common in machine learning and statistics for measuring error (e.g., Mean Squared Error).</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Used in physics to calculate distances, lengths, and magnitudes.</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Important in optimization problems where smoothness is required.</a:t>
            </a:r>
            <a:endParaRPr lang="en-IN" sz="2400" dirty="0">
              <a:effectLst/>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1968689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0E1CD7-5789-42B6-B855-BF7BA5672936}"/>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D0DD63C2-23D6-409F-A420-BC5DC5DE3326}"/>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77C96E8E-F298-4020-B62A-54FFCABDDC9B}"/>
              </a:ext>
            </a:extLst>
          </p:cNvPr>
          <p:cNvSpPr>
            <a:spLocks noGrp="1"/>
          </p:cNvSpPr>
          <p:nvPr>
            <p:ph type="sldNum" sz="quarter" idx="12"/>
          </p:nvPr>
        </p:nvSpPr>
        <p:spPr/>
        <p:txBody>
          <a:bodyPr/>
          <a:lstStyle/>
          <a:p>
            <a:fld id="{E0997674-4A0C-428B-B6EB-8D84DA16CAF1}" type="slidenum">
              <a:rPr lang="en-IN" smtClean="0"/>
              <a:pPr/>
              <a:t>51</a:t>
            </a:fld>
            <a:endParaRPr lang="en-IN"/>
          </a:p>
        </p:txBody>
      </p:sp>
      <p:graphicFrame>
        <p:nvGraphicFramePr>
          <p:cNvPr id="13" name="Table 13">
            <a:extLst>
              <a:ext uri="{FF2B5EF4-FFF2-40B4-BE49-F238E27FC236}">
                <a16:creationId xmlns:a16="http://schemas.microsoft.com/office/drawing/2014/main" id="{A9E682FD-6A50-4164-BE72-BA4F446526E6}"/>
              </a:ext>
            </a:extLst>
          </p:cNvPr>
          <p:cNvGraphicFramePr>
            <a:graphicFrameLocks noGrp="1"/>
          </p:cNvGraphicFramePr>
          <p:nvPr>
            <p:extLst>
              <p:ext uri="{D42A27DB-BD31-4B8C-83A1-F6EECF244321}">
                <p14:modId xmlns:p14="http://schemas.microsoft.com/office/powerpoint/2010/main" val="1780471070"/>
              </p:ext>
            </p:extLst>
          </p:nvPr>
        </p:nvGraphicFramePr>
        <p:xfrm>
          <a:off x="0" y="1"/>
          <a:ext cx="12192000" cy="6985262"/>
        </p:xfrm>
        <a:graphic>
          <a:graphicData uri="http://schemas.openxmlformats.org/drawingml/2006/table">
            <a:tbl>
              <a:tblPr firstRow="1" bandRow="1">
                <a:tableStyleId>{93296810-A885-4BE3-A3E7-6D5BEEA58F35}</a:tableStyleId>
              </a:tblPr>
              <a:tblGrid>
                <a:gridCol w="6096000">
                  <a:extLst>
                    <a:ext uri="{9D8B030D-6E8A-4147-A177-3AD203B41FA5}">
                      <a16:colId xmlns:a16="http://schemas.microsoft.com/office/drawing/2014/main" val="1742609205"/>
                    </a:ext>
                  </a:extLst>
                </a:gridCol>
                <a:gridCol w="6096000">
                  <a:extLst>
                    <a:ext uri="{9D8B030D-6E8A-4147-A177-3AD203B41FA5}">
                      <a16:colId xmlns:a16="http://schemas.microsoft.com/office/drawing/2014/main" val="256567412"/>
                    </a:ext>
                  </a:extLst>
                </a:gridCol>
              </a:tblGrid>
              <a:tr h="6985262">
                <a:tc>
                  <a:txBody>
                    <a:bodyPr/>
                    <a:lstStyle/>
                    <a:p>
                      <a:r>
                        <a:rPr lang="en-US" sz="2400" b="1" kern="1200" dirty="0">
                          <a:solidFill>
                            <a:srgbClr val="002060"/>
                          </a:solidFill>
                          <a:effectLst/>
                          <a:latin typeface="Times New Roman" panose="02020603050405020304" pitchFamily="18" charset="0"/>
                          <a:ea typeface="+mn-ea"/>
                          <a:cs typeface="Times New Roman" panose="02020603050405020304" pitchFamily="18" charset="0"/>
                        </a:rPr>
                        <a:t>L1 Regularization (Lasso)</a:t>
                      </a:r>
                    </a:p>
                    <a:p>
                      <a:r>
                        <a:rPr lang="en-US" sz="2400" b="1" kern="1200" dirty="0">
                          <a:solidFill>
                            <a:schemeClr val="lt1"/>
                          </a:solidFill>
                          <a:effectLst/>
                          <a:latin typeface="Times New Roman" panose="02020603050405020304" pitchFamily="18" charset="0"/>
                          <a:ea typeface="+mn-ea"/>
                          <a:cs typeface="Times New Roman" panose="02020603050405020304" pitchFamily="18" charset="0"/>
                        </a:rPr>
                        <a:t>Loss function:</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chemeClr val="lt1"/>
                          </a:solidFill>
                          <a:effectLst/>
                          <a:latin typeface="Times New Roman" panose="02020603050405020304" pitchFamily="18" charset="0"/>
                          <a:ea typeface="+mn-ea"/>
                          <a:cs typeface="Times New Roman" panose="02020603050405020304" pitchFamily="18" charset="0"/>
                        </a:rPr>
                        <a:t>    L(θ) + λ ||w||₁ = L(θ) + λ </a:t>
                      </a:r>
                      <a:r>
                        <a:rPr lang="en-US" sz="2400" b="1" kern="1200" dirty="0" err="1">
                          <a:solidFill>
                            <a:schemeClr val="lt1"/>
                          </a:solidFill>
                          <a:effectLst/>
                          <a:latin typeface="Times New Roman" panose="02020603050405020304" pitchFamily="18" charset="0"/>
                          <a:ea typeface="+mn-ea"/>
                          <a:cs typeface="Times New Roman" panose="02020603050405020304" pitchFamily="18" charset="0"/>
                        </a:rPr>
                        <a:t>Σ|w</a:t>
                      </a:r>
                      <a:r>
                        <a:rPr lang="en-US" sz="2400" b="1" kern="1200" dirty="0">
                          <a:solidFill>
                            <a:schemeClr val="lt1"/>
                          </a:solidFill>
                          <a:effectLst/>
                          <a:latin typeface="Times New Roman" panose="02020603050405020304" pitchFamily="18" charset="0"/>
                          <a:ea typeface="+mn-ea"/>
                          <a:cs typeface="Times New Roman" panose="02020603050405020304" pitchFamily="18" charset="0"/>
                        </a:rPr>
                        <a:t>ᵢ|</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rgbClr val="002060"/>
                          </a:solidFill>
                          <a:effectLst/>
                          <a:latin typeface="Times New Roman" panose="02020603050405020304" pitchFamily="18" charset="0"/>
                          <a:ea typeface="+mn-ea"/>
                          <a:cs typeface="Times New Roman" panose="02020603050405020304" pitchFamily="18" charset="0"/>
                        </a:rPr>
                        <a:t>Effect:</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chemeClr val="lt1"/>
                          </a:solidFill>
                          <a:effectLst/>
                          <a:latin typeface="Times New Roman" panose="02020603050405020304" pitchFamily="18" charset="0"/>
                          <a:ea typeface="+mn-ea"/>
                          <a:cs typeface="Times New Roman" panose="02020603050405020304" pitchFamily="18" charset="0"/>
                        </a:rPr>
                        <a:t>Adds penalty proportional to absolute value of weights.</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chemeClr val="lt1"/>
                          </a:solidFill>
                          <a:effectLst/>
                          <a:latin typeface="Times New Roman" panose="02020603050405020304" pitchFamily="18" charset="0"/>
                          <a:ea typeface="+mn-ea"/>
                          <a:cs typeface="Times New Roman" panose="02020603050405020304" pitchFamily="18" charset="0"/>
                        </a:rPr>
                        <a:t>Gradient involves sign(w), which means constant pressure regardless of weight size.</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chemeClr val="lt1"/>
                          </a:solidFill>
                          <a:effectLst/>
                          <a:latin typeface="Times New Roman" panose="02020603050405020304" pitchFamily="18" charset="0"/>
                          <a:ea typeface="+mn-ea"/>
                          <a:cs typeface="Times New Roman" panose="02020603050405020304" pitchFamily="18" charset="0"/>
                        </a:rPr>
                        <a:t>Encourages sparsity: many weights become exactly 0.</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chemeClr val="lt1"/>
                          </a:solidFill>
                          <a:effectLst/>
                          <a:latin typeface="Times New Roman" panose="02020603050405020304" pitchFamily="18" charset="0"/>
                          <a:ea typeface="+mn-ea"/>
                          <a:cs typeface="Times New Roman" panose="02020603050405020304" pitchFamily="18" charset="0"/>
                        </a:rPr>
                        <a:t>Performs feature selection automatically.</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rgbClr val="002060"/>
                          </a:solidFill>
                          <a:effectLst/>
                          <a:latin typeface="Times New Roman" panose="02020603050405020304" pitchFamily="18" charset="0"/>
                          <a:ea typeface="+mn-ea"/>
                          <a:cs typeface="Times New Roman" panose="02020603050405020304" pitchFamily="18" charset="0"/>
                        </a:rPr>
                        <a:t>Geometric view:</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chemeClr val="lt1"/>
                          </a:solidFill>
                          <a:effectLst/>
                          <a:latin typeface="Times New Roman" panose="02020603050405020304" pitchFamily="18" charset="0"/>
                          <a:ea typeface="+mn-ea"/>
                          <a:cs typeface="Times New Roman" panose="02020603050405020304" pitchFamily="18" charset="0"/>
                        </a:rPr>
                        <a:t>Constraint region is a diamond (L1 ball).</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chemeClr val="lt1"/>
                          </a:solidFill>
                          <a:effectLst/>
                          <a:latin typeface="Times New Roman" panose="02020603050405020304" pitchFamily="18" charset="0"/>
                          <a:ea typeface="+mn-ea"/>
                          <a:cs typeface="Times New Roman" panose="02020603050405020304" pitchFamily="18" charset="0"/>
                        </a:rPr>
                        <a:t>Corners cause solutions to stick at zero.</a:t>
                      </a:r>
                    </a:p>
                    <a:p>
                      <a:endParaRPr lang="en-US" dirty="0"/>
                    </a:p>
                  </a:txBody>
                  <a:tcPr/>
                </a:tc>
                <a:tc>
                  <a:txBody>
                    <a:bodyPr/>
                    <a:lstStyle/>
                    <a:p>
                      <a:r>
                        <a:rPr lang="en-US" sz="2400" b="1" kern="1200" dirty="0">
                          <a:solidFill>
                            <a:srgbClr val="002060"/>
                          </a:solidFill>
                          <a:effectLst/>
                          <a:latin typeface="Times New Roman" panose="02020603050405020304" pitchFamily="18" charset="0"/>
                          <a:ea typeface="+mn-ea"/>
                          <a:cs typeface="Times New Roman" panose="02020603050405020304" pitchFamily="18" charset="0"/>
                        </a:rPr>
                        <a:t>L2 Regularization (Edge)</a:t>
                      </a:r>
                    </a:p>
                    <a:p>
                      <a:r>
                        <a:rPr lang="en-US" sz="2400" b="1" kern="1200" dirty="0">
                          <a:solidFill>
                            <a:schemeClr val="lt1"/>
                          </a:solidFill>
                          <a:effectLst/>
                          <a:latin typeface="Times New Roman" panose="02020603050405020304" pitchFamily="18" charset="0"/>
                          <a:ea typeface="+mn-ea"/>
                          <a:cs typeface="Times New Roman" panose="02020603050405020304" pitchFamily="18" charset="0"/>
                        </a:rPr>
                        <a:t>Loss function:</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chemeClr val="lt1"/>
                          </a:solidFill>
                          <a:effectLst/>
                          <a:latin typeface="Times New Roman" panose="02020603050405020304" pitchFamily="18" charset="0"/>
                          <a:ea typeface="+mn-ea"/>
                          <a:cs typeface="Times New Roman" panose="02020603050405020304" pitchFamily="18" charset="0"/>
                        </a:rPr>
                        <a:t>    L(θ) + λ ||w||₂² = L(θ) + λ Σ wᵢ²</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rgbClr val="002060"/>
                          </a:solidFill>
                          <a:effectLst/>
                          <a:latin typeface="Times New Roman" panose="02020603050405020304" pitchFamily="18" charset="0"/>
                          <a:ea typeface="+mn-ea"/>
                          <a:cs typeface="Times New Roman" panose="02020603050405020304" pitchFamily="18" charset="0"/>
                        </a:rPr>
                        <a:t>Effect:</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chemeClr val="lt1"/>
                          </a:solidFill>
                          <a:effectLst/>
                          <a:latin typeface="Times New Roman" panose="02020603050405020304" pitchFamily="18" charset="0"/>
                          <a:ea typeface="+mn-ea"/>
                          <a:cs typeface="Times New Roman" panose="02020603050405020304" pitchFamily="18" charset="0"/>
                        </a:rPr>
                        <a:t>Adds penalty proportional to square of weights.</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chemeClr val="lt1"/>
                          </a:solidFill>
                          <a:effectLst/>
                          <a:latin typeface="Times New Roman" panose="02020603050405020304" pitchFamily="18" charset="0"/>
                          <a:ea typeface="+mn-ea"/>
                          <a:cs typeface="Times New Roman" panose="02020603050405020304" pitchFamily="18" charset="0"/>
                        </a:rPr>
                        <a:t>Gradient is 2λwᵢ, so larger weights shrink more strongly.</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chemeClr val="lt1"/>
                          </a:solidFill>
                          <a:effectLst/>
                          <a:latin typeface="Times New Roman" panose="02020603050405020304" pitchFamily="18" charset="0"/>
                          <a:ea typeface="+mn-ea"/>
                          <a:cs typeface="Times New Roman" panose="02020603050405020304" pitchFamily="18" charset="0"/>
                        </a:rPr>
                        <a:t>Encourages small but nonzero weights (smooth shrinkage).</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chemeClr val="lt1"/>
                          </a:solidFill>
                          <a:effectLst/>
                          <a:latin typeface="Times New Roman" panose="02020603050405020304" pitchFamily="18" charset="0"/>
                          <a:ea typeface="+mn-ea"/>
                          <a:cs typeface="Times New Roman" panose="02020603050405020304" pitchFamily="18" charset="0"/>
                        </a:rPr>
                        <a:t>Prevents overfitting but does not produce sparsity.</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rgbClr val="002060"/>
                          </a:solidFill>
                          <a:effectLst/>
                          <a:latin typeface="Times New Roman" panose="02020603050405020304" pitchFamily="18" charset="0"/>
                          <a:ea typeface="+mn-ea"/>
                          <a:cs typeface="Times New Roman" panose="02020603050405020304" pitchFamily="18" charset="0"/>
                        </a:rPr>
                        <a:t>Geometric view:</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chemeClr val="lt1"/>
                          </a:solidFill>
                          <a:effectLst/>
                          <a:latin typeface="Times New Roman" panose="02020603050405020304" pitchFamily="18" charset="0"/>
                          <a:ea typeface="+mn-ea"/>
                          <a:cs typeface="Times New Roman" panose="02020603050405020304" pitchFamily="18" charset="0"/>
                        </a:rPr>
                        <a:t>Constraint region is a circle (L2 ball).</a:t>
                      </a:r>
                      <a:br>
                        <a:rPr lang="en-US" sz="2400" b="1" kern="1200" dirty="0">
                          <a:solidFill>
                            <a:schemeClr val="lt1"/>
                          </a:solidFill>
                          <a:effectLst/>
                          <a:latin typeface="Times New Roman" panose="02020603050405020304" pitchFamily="18" charset="0"/>
                          <a:ea typeface="+mn-ea"/>
                          <a:cs typeface="Times New Roman" panose="02020603050405020304" pitchFamily="18" charset="0"/>
                        </a:rPr>
                      </a:br>
                      <a:r>
                        <a:rPr lang="en-US" sz="2400" b="1" kern="1200" dirty="0">
                          <a:solidFill>
                            <a:schemeClr val="lt1"/>
                          </a:solidFill>
                          <a:effectLst/>
                          <a:latin typeface="Times New Roman" panose="02020603050405020304" pitchFamily="18" charset="0"/>
                          <a:ea typeface="+mn-ea"/>
                          <a:cs typeface="Times New Roman" panose="02020603050405020304" pitchFamily="18" charset="0"/>
                        </a:rPr>
                        <a:t>Smooth edges → weights shrink but don’t vanish.</a:t>
                      </a:r>
                    </a:p>
                  </a:txBody>
                  <a:tcPr/>
                </a:tc>
                <a:extLst>
                  <a:ext uri="{0D108BD9-81ED-4DB2-BD59-A6C34878D82A}">
                    <a16:rowId xmlns:a16="http://schemas.microsoft.com/office/drawing/2014/main" val="3511345531"/>
                  </a:ext>
                </a:extLst>
              </a:tr>
            </a:tbl>
          </a:graphicData>
        </a:graphic>
      </p:graphicFrame>
    </p:spTree>
    <p:extLst>
      <p:ext uri="{BB962C8B-B14F-4D97-AF65-F5344CB8AC3E}">
        <p14:creationId xmlns:p14="http://schemas.microsoft.com/office/powerpoint/2010/main" val="4215668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1CC6D3-17FC-4B09-951B-2CD66E150ADB}"/>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5D5CCB66-40EE-4C1F-B088-93FC58915FA8}"/>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45F20292-D716-4D70-8CB2-4EED6F3C9898}"/>
              </a:ext>
            </a:extLst>
          </p:cNvPr>
          <p:cNvSpPr>
            <a:spLocks noGrp="1"/>
          </p:cNvSpPr>
          <p:nvPr>
            <p:ph type="sldNum" sz="quarter" idx="12"/>
          </p:nvPr>
        </p:nvSpPr>
        <p:spPr/>
        <p:txBody>
          <a:bodyPr/>
          <a:lstStyle/>
          <a:p>
            <a:fld id="{E0997674-4A0C-428B-B6EB-8D84DA16CAF1}" type="slidenum">
              <a:rPr lang="en-IN" smtClean="0"/>
              <a:pPr/>
              <a:t>52</a:t>
            </a:fld>
            <a:endParaRPr lang="en-IN"/>
          </a:p>
        </p:txBody>
      </p:sp>
      <p:sp>
        <p:nvSpPr>
          <p:cNvPr id="6" name="TextBox 5">
            <a:extLst>
              <a:ext uri="{FF2B5EF4-FFF2-40B4-BE49-F238E27FC236}">
                <a16:creationId xmlns:a16="http://schemas.microsoft.com/office/drawing/2014/main" id="{E21D3352-AE7F-419D-9036-23383395BE05}"/>
              </a:ext>
            </a:extLst>
          </p:cNvPr>
          <p:cNvSpPr txBox="1"/>
          <p:nvPr/>
        </p:nvSpPr>
        <p:spPr>
          <a:xfrm>
            <a:off x="263951" y="188760"/>
            <a:ext cx="11755224" cy="3672672"/>
          </a:xfrm>
          <a:prstGeom prst="rect">
            <a:avLst/>
          </a:prstGeom>
          <a:noFill/>
        </p:spPr>
        <p:txBody>
          <a:bodyPr wrap="square">
            <a:spAutoFit/>
          </a:bodyPr>
          <a:lstStyle/>
          <a:p>
            <a:pPr marL="0" marR="0">
              <a:lnSpc>
                <a:spcPct val="107000"/>
              </a:lnSpc>
              <a:spcBef>
                <a:spcPts val="0"/>
              </a:spcBef>
              <a:spcAft>
                <a:spcPts val="800"/>
              </a:spcAft>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 weight vector in a neural network layer is:</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 = [0.5, -1.2, 0.8].</a:t>
            </a:r>
          </a:p>
          <a:p>
            <a:pPr marR="0" lvl="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 Compute ||w||</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 Discuss which norm would promote sparsity(zeros) in weights.</a:t>
            </a: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 Relate L</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L</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norms to regularization in ML models.</a:t>
            </a:r>
          </a:p>
          <a:p>
            <a:pPr marL="0" marR="0">
              <a:lnSpc>
                <a:spcPct val="115000"/>
              </a:lnSpc>
              <a:spcBef>
                <a:spcPts val="0"/>
              </a:spcBef>
              <a:spcAft>
                <a:spcPts val="1000"/>
              </a:spcAft>
            </a:pP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Solution: </a:t>
            </a:r>
            <a:r>
              <a:rPr lang="en-US" sz="2800" dirty="0">
                <a:latin typeface="Times New Roman" panose="02020603050405020304" pitchFamily="18" charset="0"/>
                <a:ea typeface="Calibri" panose="020F0502020204030204" pitchFamily="34" charset="0"/>
                <a:cs typeface="Times New Roman" panose="02020603050405020304" pitchFamily="18" charset="0"/>
              </a:rPr>
              <a:t>(a)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8660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884C22-ACA5-4221-ADC1-6239C985816A}"/>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FBCD1C19-0B73-46DC-9B77-ABCEE49AB9E6}"/>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E582D7F4-410C-4CAD-96FA-7BD4AB307EE9}"/>
              </a:ext>
            </a:extLst>
          </p:cNvPr>
          <p:cNvSpPr>
            <a:spLocks noGrp="1"/>
          </p:cNvSpPr>
          <p:nvPr>
            <p:ph type="sldNum" sz="quarter" idx="12"/>
          </p:nvPr>
        </p:nvSpPr>
        <p:spPr/>
        <p:txBody>
          <a:bodyPr/>
          <a:lstStyle/>
          <a:p>
            <a:fld id="{E0997674-4A0C-428B-B6EB-8D84DA16CAF1}" type="slidenum">
              <a:rPr lang="en-IN" smtClean="0"/>
              <a:pPr/>
              <a:t>53</a:t>
            </a:fld>
            <a:endParaRPr lang="en-IN"/>
          </a:p>
        </p:txBody>
      </p:sp>
      <p:sp>
        <p:nvSpPr>
          <p:cNvPr id="6" name="TextBox 5">
            <a:extLst>
              <a:ext uri="{FF2B5EF4-FFF2-40B4-BE49-F238E27FC236}">
                <a16:creationId xmlns:a16="http://schemas.microsoft.com/office/drawing/2014/main" id="{43B72004-DE7E-4727-8704-72EEC5478DB3}"/>
              </a:ext>
            </a:extLst>
          </p:cNvPr>
          <p:cNvSpPr txBox="1"/>
          <p:nvPr/>
        </p:nvSpPr>
        <p:spPr>
          <a:xfrm>
            <a:off x="235670" y="130225"/>
            <a:ext cx="11755225" cy="3491469"/>
          </a:xfrm>
          <a:prstGeom prst="rect">
            <a:avLst/>
          </a:prstGeom>
          <a:noFill/>
        </p:spPr>
        <p:txBody>
          <a:bodyPr wrap="square">
            <a:spAutoFit/>
          </a:bodyPr>
          <a:lstStyle/>
          <a:p>
            <a:pPr marL="0" marR="0">
              <a:lnSpc>
                <a:spcPct val="107000"/>
              </a:lnSpc>
              <a:spcBef>
                <a:spcPts val="0"/>
              </a:spcBef>
              <a:spcAft>
                <a:spcPts val="800"/>
              </a:spcAft>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 weight vector in a neural network layer is:</a:t>
            </a:r>
            <a:b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 = [-0.4, 0, 1.2, -0.8].</a:t>
            </a:r>
          </a:p>
          <a:p>
            <a:pPr marL="228600" marR="0" indent="-228600">
              <a:lnSpc>
                <a:spcPct val="115000"/>
              </a:lnSpc>
              <a:spcBef>
                <a:spcPts val="0"/>
              </a:spcBef>
              <a:spcAft>
                <a:spcPts val="0"/>
              </a:spcAft>
              <a:tabLst>
                <a:tab pos="228600" algn="l"/>
                <a:tab pos="45720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Compute ||w||₁ and ||w||₂.</a:t>
            </a:r>
          </a:p>
          <a:p>
            <a:pPr marL="228600" marR="0" indent="0">
              <a:lnSpc>
                <a:spcPct val="115000"/>
              </a:lnSpc>
              <a:spcBef>
                <a:spcPts val="0"/>
              </a:spcBef>
              <a:spcAft>
                <a:spcPts val="0"/>
              </a:spcAft>
              <a:tabLst>
                <a:tab pos="228600" algn="l"/>
                <a:tab pos="45720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 Which norm would shrink all weights uniformly, and why?</a:t>
            </a:r>
          </a:p>
          <a:p>
            <a:pPr marL="228600" marR="0" indent="0">
              <a:spcBef>
                <a:spcPts val="0"/>
              </a:spcBef>
              <a:tabLst>
                <a:tab pos="228600" algn="l"/>
                <a:tab pos="45720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 Explain how weight decay is mathematically related to one of these    </a:t>
            </a:r>
          </a:p>
          <a:p>
            <a:pPr marL="228600" marR="0" indent="0">
              <a:spcBef>
                <a:spcPts val="0"/>
              </a:spcBef>
              <a:tabLst>
                <a:tab pos="228600" algn="l"/>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norms.</a:t>
            </a:r>
          </a:p>
          <a:p>
            <a:pPr marL="228600">
              <a:lnSpc>
                <a:spcPct val="115000"/>
              </a:lnSpc>
              <a:spcAft>
                <a:spcPts val="1000"/>
              </a:spcAft>
              <a:tabLst>
                <a:tab pos="228600" algn="l"/>
                <a:tab pos="457200" algn="l"/>
              </a:tabLst>
            </a:pP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Solution: </a:t>
            </a:r>
            <a:r>
              <a:rPr lang="en-US" sz="2800" dirty="0">
                <a:latin typeface="Times New Roman" panose="02020603050405020304" pitchFamily="18" charset="0"/>
                <a:ea typeface="Calibri" panose="020F0502020204030204" pitchFamily="34" charset="0"/>
                <a:cs typeface="Times New Roman" panose="02020603050405020304" pitchFamily="18" charset="0"/>
              </a:rPr>
              <a:t>(a)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26295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A7DE0A-94F0-49F2-B2F4-2DBAEDEB0F11}"/>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B2CDDB3C-1276-40FD-8B9C-9917BCEFAB8C}"/>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B50AC500-9CD6-4CB3-989C-1A844C295BE0}"/>
              </a:ext>
            </a:extLst>
          </p:cNvPr>
          <p:cNvSpPr>
            <a:spLocks noGrp="1"/>
          </p:cNvSpPr>
          <p:nvPr>
            <p:ph type="sldNum" sz="quarter" idx="12"/>
          </p:nvPr>
        </p:nvSpPr>
        <p:spPr/>
        <p:txBody>
          <a:bodyPr/>
          <a:lstStyle/>
          <a:p>
            <a:fld id="{E0997674-4A0C-428B-B6EB-8D84DA16CAF1}" type="slidenum">
              <a:rPr lang="en-IN" smtClean="0"/>
              <a:pPr/>
              <a:t>54</a:t>
            </a:fld>
            <a:endParaRPr lang="en-IN"/>
          </a:p>
        </p:txBody>
      </p:sp>
      <p:sp>
        <p:nvSpPr>
          <p:cNvPr id="6" name="TextBox 5">
            <a:extLst>
              <a:ext uri="{FF2B5EF4-FFF2-40B4-BE49-F238E27FC236}">
                <a16:creationId xmlns:a16="http://schemas.microsoft.com/office/drawing/2014/main" id="{91B99990-F1A5-45CC-BF20-B2EDF3C18362}"/>
              </a:ext>
            </a:extLst>
          </p:cNvPr>
          <p:cNvSpPr txBox="1"/>
          <p:nvPr/>
        </p:nvSpPr>
        <p:spPr>
          <a:xfrm>
            <a:off x="160257" y="197193"/>
            <a:ext cx="11868348" cy="3620735"/>
          </a:xfrm>
          <a:prstGeom prst="rect">
            <a:avLst/>
          </a:prstGeom>
          <a:noFill/>
        </p:spPr>
        <p:txBody>
          <a:bodyPr wrap="square">
            <a:spAutoFit/>
          </a:bodyPr>
          <a:lstStyle/>
          <a:p>
            <a:pPr marL="0" marR="0">
              <a:lnSpc>
                <a:spcPct val="107000"/>
              </a:lnSpc>
              <a:spcBef>
                <a:spcPts val="0"/>
              </a:spcBef>
              <a:spcAft>
                <a:spcPts val="800"/>
              </a:spcAft>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Consider the weight vector of a model:</a:t>
            </a:r>
            <a:b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 = [1, -2, 0, 0, 3].</a:t>
            </a:r>
          </a:p>
          <a:p>
            <a:pPr marL="228600" marR="0" indent="-228600">
              <a:lnSpc>
                <a:spcPct val="115000"/>
              </a:lnSpc>
              <a:spcBef>
                <a:spcPts val="0"/>
              </a:spcBef>
              <a:spcAft>
                <a:spcPts val="0"/>
              </a:spcAft>
              <a:tabLst>
                <a:tab pos="228600" algn="l"/>
                <a:tab pos="45720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 Compute ||w||₁ and ||w||₂.</a:t>
            </a:r>
          </a:p>
          <a:p>
            <a:pPr marL="228600" marR="0" indent="0">
              <a:lnSpc>
                <a:spcPct val="115000"/>
              </a:lnSpc>
              <a:spcBef>
                <a:spcPts val="0"/>
              </a:spcBef>
              <a:spcAft>
                <a:spcPts val="0"/>
              </a:spcAft>
              <a:tabLst>
                <a:tab pos="228600" algn="l"/>
                <a:tab pos="45720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 Which norm would shrink all weights uniformly, and why?</a:t>
            </a:r>
          </a:p>
          <a:p>
            <a:pPr marL="228600" marR="0" indent="0">
              <a:spcBef>
                <a:spcPts val="0"/>
              </a:spcBef>
              <a:tabLst>
                <a:tab pos="228600" algn="l"/>
                <a:tab pos="45720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 Explain how weight decay is mathematically related to one of these    </a:t>
            </a:r>
          </a:p>
          <a:p>
            <a:pPr marL="228600" marR="0" indent="0">
              <a:spcBef>
                <a:spcPts val="0"/>
              </a:spcBef>
              <a:tabLst>
                <a:tab pos="228600" algn="l"/>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norms.</a:t>
            </a:r>
          </a:p>
          <a:p>
            <a:pPr marL="228600">
              <a:lnSpc>
                <a:spcPct val="115000"/>
              </a:lnSpc>
              <a:tabLst>
                <a:tab pos="228600" algn="l"/>
                <a:tab pos="457200" algn="l"/>
              </a:tabLst>
            </a:pP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Solution: </a:t>
            </a:r>
            <a:r>
              <a:rPr lang="en-US" sz="2800" dirty="0">
                <a:latin typeface="Times New Roman" panose="02020603050405020304" pitchFamily="18" charset="0"/>
                <a:ea typeface="Calibri" panose="020F0502020204030204" pitchFamily="34" charset="0"/>
                <a:cs typeface="Times New Roman" panose="02020603050405020304" pitchFamily="18" charset="0"/>
              </a:rPr>
              <a:t>(a)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7369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78E5EC-A765-4F61-A91C-C62C109DA0C3}"/>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5FF7F758-7642-4329-974F-F1CBB5D6177B}"/>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D99797A0-C52D-43B4-95DD-02D42BEA4296}"/>
              </a:ext>
            </a:extLst>
          </p:cNvPr>
          <p:cNvSpPr>
            <a:spLocks noGrp="1"/>
          </p:cNvSpPr>
          <p:nvPr>
            <p:ph type="sldNum" sz="quarter" idx="12"/>
          </p:nvPr>
        </p:nvSpPr>
        <p:spPr/>
        <p:txBody>
          <a:bodyPr/>
          <a:lstStyle/>
          <a:p>
            <a:fld id="{E0997674-4A0C-428B-B6EB-8D84DA16CAF1}" type="slidenum">
              <a:rPr lang="en-IN" smtClean="0"/>
              <a:pPr/>
              <a:t>55</a:t>
            </a:fld>
            <a:endParaRPr lang="en-IN"/>
          </a:p>
        </p:txBody>
      </p:sp>
      <p:sp>
        <p:nvSpPr>
          <p:cNvPr id="6" name="TextBox 5">
            <a:extLst>
              <a:ext uri="{FF2B5EF4-FFF2-40B4-BE49-F238E27FC236}">
                <a16:creationId xmlns:a16="http://schemas.microsoft.com/office/drawing/2014/main" id="{5C5F5086-4D1C-4B34-AF2D-1D377C06BA5E}"/>
              </a:ext>
            </a:extLst>
          </p:cNvPr>
          <p:cNvSpPr txBox="1"/>
          <p:nvPr/>
        </p:nvSpPr>
        <p:spPr>
          <a:xfrm>
            <a:off x="163396" y="101404"/>
            <a:ext cx="11924907" cy="5915466"/>
          </a:xfrm>
          <a:prstGeom prst="rect">
            <a:avLst/>
          </a:prstGeom>
          <a:noFill/>
        </p:spPr>
        <p:txBody>
          <a:bodyPr wrap="square">
            <a:spAutoFit/>
          </a:bodyPr>
          <a:lstStyle/>
          <a:p>
            <a:pPr marL="0" marR="0">
              <a:lnSpc>
                <a:spcPct val="107000"/>
              </a:lnSpc>
              <a:spcBef>
                <a:spcPts val="0"/>
              </a:spcBef>
              <a:spcAft>
                <a:spcPts val="800"/>
              </a:spcAft>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 Given the weight vector:</a:t>
            </a:r>
            <a:b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w = [2, -1, 2, -2].</a:t>
            </a:r>
          </a:p>
          <a:p>
            <a:pPr marR="0" lvl="0" algn="just">
              <a:lnSpc>
                <a:spcPct val="115000"/>
              </a:lnSpc>
              <a:spcBef>
                <a:spcPts val="0"/>
              </a:spcBef>
              <a:spcAft>
                <a:spcPts val="100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Compute ||w||</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 Discuss which norm would promote sparsity(zeros) in weights.</a:t>
            </a: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 Relate L</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L</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norms to regularization in ML models.</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For a weight vector:</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w = [0.1, -0.5, 0.9, -0.3, 0.7].</a:t>
            </a:r>
          </a:p>
          <a:p>
            <a:pPr marL="228600" marR="0" indent="-228600">
              <a:lnSpc>
                <a:spcPct val="115000"/>
              </a:lnSpc>
              <a:spcBef>
                <a:spcPts val="0"/>
              </a:spcBef>
              <a:spcAft>
                <a:spcPts val="0"/>
              </a:spcAft>
              <a:tabLst>
                <a:tab pos="228600" algn="l"/>
                <a:tab pos="457200" algn="l"/>
              </a:tabLs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Compute ||w||₁ and ||w||₂.</a:t>
            </a:r>
          </a:p>
          <a:p>
            <a:pPr marL="228600" marR="0" indent="0">
              <a:lnSpc>
                <a:spcPct val="115000"/>
              </a:lnSpc>
              <a:spcBef>
                <a:spcPts val="0"/>
              </a:spcBef>
              <a:spcAft>
                <a:spcPts val="0"/>
              </a:spcAft>
              <a:tabLst>
                <a:tab pos="228600" algn="l"/>
                <a:tab pos="45720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 Which norm would shrink all weights uniformly, and why?</a:t>
            </a:r>
          </a:p>
          <a:p>
            <a:pPr marL="228600" marR="0" indent="0">
              <a:spcBef>
                <a:spcPts val="0"/>
              </a:spcBef>
              <a:tabLst>
                <a:tab pos="228600" algn="l"/>
                <a:tab pos="45720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 Explain how weight decay is mathematically related to one of these    </a:t>
            </a:r>
          </a:p>
          <a:p>
            <a:pPr marL="228600" marR="0" indent="0">
              <a:spcBef>
                <a:spcPts val="0"/>
              </a:spcBef>
              <a:tabLst>
                <a:tab pos="228600" algn="l"/>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norms.</a:t>
            </a:r>
          </a:p>
        </p:txBody>
      </p:sp>
    </p:spTree>
    <p:extLst>
      <p:ext uri="{BB962C8B-B14F-4D97-AF65-F5344CB8AC3E}">
        <p14:creationId xmlns:p14="http://schemas.microsoft.com/office/powerpoint/2010/main" val="18569861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56</a:t>
            </a:fld>
            <a:endParaRPr lang="en-IN"/>
          </a:p>
        </p:txBody>
      </p:sp>
      <p:sp>
        <p:nvSpPr>
          <p:cNvPr id="5" name="Rectangle 4"/>
          <p:cNvSpPr/>
          <p:nvPr/>
        </p:nvSpPr>
        <p:spPr>
          <a:xfrm>
            <a:off x="101600" y="58378"/>
            <a:ext cx="11998959" cy="5915850"/>
          </a:xfrm>
          <a:prstGeom prst="rect">
            <a:avLst/>
          </a:prstGeom>
        </p:spPr>
        <p:txBody>
          <a:bodyPr wrap="square">
            <a:spAutoFit/>
          </a:bodyPr>
          <a:lstStyle/>
          <a:p>
            <a:pPr algn="ctr">
              <a:spcBef>
                <a:spcPts val="2400"/>
              </a:spcBef>
              <a:spcAft>
                <a:spcPts val="0"/>
              </a:spcAft>
            </a:pPr>
            <a:r>
              <a:rPr lang="en-US" sz="3600" b="1" kern="0" dirty="0">
                <a:solidFill>
                  <a:srgbClr val="FF0000"/>
                </a:solidFill>
                <a:latin typeface="Times New Roman" panose="02020603050405020304" pitchFamily="18" charset="0"/>
                <a:ea typeface="MS Gothic" panose="020B0609070205080204" pitchFamily="49" charset="-128"/>
                <a:cs typeface="Times New Roman" panose="02020603050405020304" pitchFamily="18" charset="0"/>
              </a:rPr>
              <a:t>Inner Products</a:t>
            </a:r>
          </a:p>
          <a:p>
            <a:pPr>
              <a:spcBef>
                <a:spcPts val="2400"/>
              </a:spcBef>
              <a:spcAft>
                <a:spcPts val="0"/>
              </a:spcAft>
            </a:pPr>
            <a:r>
              <a:rPr lang="en-US" sz="32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Definition:</a:t>
            </a:r>
            <a:endParaRPr lang="en-IN" sz="32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MS Mincho"/>
                <a:cs typeface="Times New Roman" panose="02020603050405020304" pitchFamily="18" charset="0"/>
              </a:rPr>
              <a:t>An inner product is a generalization of the dot product that allows the measurement of angles and lengths in vector spaces. It maps two vectors to a scalar and satisfies specific properties.</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For vectors:</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x = (x₁, x₂, ..., xₙ), y = (y₁, y₂, ..., yₙ) ∈ ℝⁿ,</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The inner product is defined as:</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⟨x, y⟩ = </a:t>
            </a:r>
            <a:r>
              <a:rPr lang="en-US" sz="2400" dirty="0" err="1">
                <a:latin typeface="Times New Roman" panose="02020603050405020304" pitchFamily="18" charset="0"/>
                <a:ea typeface="MS Mincho"/>
                <a:cs typeface="Times New Roman" panose="02020603050405020304" pitchFamily="18" charset="0"/>
              </a:rPr>
              <a:t>x₁y</a:t>
            </a:r>
            <a:r>
              <a:rPr lang="en-US" sz="2400" dirty="0">
                <a:latin typeface="Times New Roman" panose="02020603050405020304" pitchFamily="18" charset="0"/>
                <a:ea typeface="MS Mincho"/>
                <a:cs typeface="Times New Roman" panose="02020603050405020304" pitchFamily="18" charset="0"/>
              </a:rPr>
              <a:t>₁ + </a:t>
            </a:r>
            <a:r>
              <a:rPr lang="en-US" sz="2400" dirty="0" err="1">
                <a:latin typeface="Times New Roman" panose="02020603050405020304" pitchFamily="18" charset="0"/>
                <a:ea typeface="MS Mincho"/>
                <a:cs typeface="Times New Roman" panose="02020603050405020304" pitchFamily="18" charset="0"/>
              </a:rPr>
              <a:t>x₂y</a:t>
            </a:r>
            <a:r>
              <a:rPr lang="en-US" sz="2400" dirty="0">
                <a:latin typeface="Times New Roman" panose="02020603050405020304" pitchFamily="18" charset="0"/>
                <a:ea typeface="MS Mincho"/>
                <a:cs typeface="Times New Roman" panose="02020603050405020304" pitchFamily="18" charset="0"/>
              </a:rPr>
              <a:t>₂ + ... + </a:t>
            </a:r>
            <a:r>
              <a:rPr lang="en-US" sz="2400" dirty="0" err="1">
                <a:latin typeface="Times New Roman" panose="02020603050405020304" pitchFamily="18" charset="0"/>
                <a:ea typeface="MS Mincho"/>
                <a:cs typeface="Times New Roman" panose="02020603050405020304" pitchFamily="18" charset="0"/>
              </a:rPr>
              <a:t>xₙy</a:t>
            </a:r>
            <a:r>
              <a:rPr lang="en-US" sz="2400" dirty="0">
                <a:latin typeface="Times New Roman" panose="02020603050405020304" pitchFamily="18" charset="0"/>
                <a:ea typeface="MS Mincho"/>
                <a:cs typeface="Times New Roman" panose="02020603050405020304" pitchFamily="18" charset="0"/>
              </a:rPr>
              <a:t>ₙ</a:t>
            </a:r>
            <a:endParaRPr lang="en-IN" sz="2400" dirty="0">
              <a:latin typeface="Times New Roman" panose="02020603050405020304" pitchFamily="18" charset="0"/>
              <a:ea typeface="MS Mincho"/>
              <a:cs typeface="Times New Roman" panose="02020603050405020304" pitchFamily="18" charset="0"/>
            </a:endParaRPr>
          </a:p>
          <a:p>
            <a:pPr>
              <a:lnSpc>
                <a:spcPct val="115000"/>
              </a:lnSpc>
              <a:spcBef>
                <a:spcPts val="1000"/>
              </a:spcBef>
              <a:spcAft>
                <a:spcPts val="0"/>
              </a:spcAft>
            </a:pPr>
            <a:r>
              <a:rPr lang="en-US"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Properties of Inner Product:</a:t>
            </a:r>
            <a:endParaRPr lang="en-IN" sz="24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MS Mincho"/>
                <a:cs typeface="Times New Roman" panose="02020603050405020304" pitchFamily="18" charset="0"/>
              </a:rPr>
              <a:t>• Linearity: ⟨ax + by, z⟩ = </a:t>
            </a:r>
            <a:r>
              <a:rPr lang="en-US" sz="2400" dirty="0" err="1">
                <a:latin typeface="Times New Roman" panose="02020603050405020304" pitchFamily="18" charset="0"/>
                <a:ea typeface="MS Mincho"/>
                <a:cs typeface="Times New Roman" panose="02020603050405020304" pitchFamily="18" charset="0"/>
              </a:rPr>
              <a:t>a⟨x</a:t>
            </a:r>
            <a:r>
              <a:rPr lang="en-US" sz="2400" dirty="0">
                <a:latin typeface="Times New Roman" panose="02020603050405020304" pitchFamily="18" charset="0"/>
                <a:ea typeface="MS Mincho"/>
                <a:cs typeface="Times New Roman" panose="02020603050405020304" pitchFamily="18" charset="0"/>
              </a:rPr>
              <a:t>, z⟩ + </a:t>
            </a:r>
            <a:r>
              <a:rPr lang="en-US" sz="2400" dirty="0" err="1">
                <a:latin typeface="Times New Roman" panose="02020603050405020304" pitchFamily="18" charset="0"/>
                <a:ea typeface="MS Mincho"/>
                <a:cs typeface="Times New Roman" panose="02020603050405020304" pitchFamily="18" charset="0"/>
              </a:rPr>
              <a:t>b⟨y</a:t>
            </a:r>
            <a:r>
              <a:rPr lang="en-US" sz="2400" dirty="0">
                <a:latin typeface="Times New Roman" panose="02020603050405020304" pitchFamily="18" charset="0"/>
                <a:ea typeface="MS Mincho"/>
                <a:cs typeface="Times New Roman" panose="02020603050405020304" pitchFamily="18" charset="0"/>
              </a:rPr>
              <a:t>, z⟩</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Symmetry: ⟨x, y⟩ = ⟨y, x⟩</a:t>
            </a:r>
            <a:br>
              <a:rPr lang="en-US" sz="2400" dirty="0">
                <a:latin typeface="Times New Roman" panose="02020603050405020304" pitchFamily="18" charset="0"/>
                <a:ea typeface="MS Mincho"/>
                <a:cs typeface="Times New Roman" panose="02020603050405020304" pitchFamily="18" charset="0"/>
              </a:rPr>
            </a:br>
            <a:r>
              <a:rPr lang="en-US" sz="2400" dirty="0">
                <a:latin typeface="Times New Roman" panose="02020603050405020304" pitchFamily="18" charset="0"/>
                <a:ea typeface="MS Mincho"/>
                <a:cs typeface="Times New Roman" panose="02020603050405020304" pitchFamily="18" charset="0"/>
              </a:rPr>
              <a:t>• Positive Definiteness: ⟨x, x⟩ ≥ 0, and ⟨x, x⟩ = 0 iff  x = 0</a:t>
            </a:r>
            <a:endParaRPr lang="en-IN" sz="2400" dirty="0">
              <a:effectLst/>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060863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57</a:t>
            </a:fld>
            <a:endParaRPr lang="en-IN"/>
          </a:p>
        </p:txBody>
      </p:sp>
      <p:sp>
        <p:nvSpPr>
          <p:cNvPr id="9" name="Rectangle 8"/>
          <p:cNvSpPr/>
          <p:nvPr/>
        </p:nvSpPr>
        <p:spPr>
          <a:xfrm>
            <a:off x="138023" y="42825"/>
            <a:ext cx="11826815" cy="6278642"/>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Dot Product</a:t>
            </a:r>
          </a:p>
          <a:p>
            <a:r>
              <a:rPr lang="en-US" sz="2800" b="1" dirty="0">
                <a:solidFill>
                  <a:srgbClr val="002060"/>
                </a:solidFill>
                <a:latin typeface="Times New Roman" panose="02020603050405020304" pitchFamily="18" charset="0"/>
                <a:cs typeface="Times New Roman" panose="02020603050405020304" pitchFamily="18" charset="0"/>
              </a:rPr>
              <a:t>Definition</a:t>
            </a:r>
          </a:p>
          <a:p>
            <a:r>
              <a:rPr lang="en-US" sz="2600" dirty="0">
                <a:latin typeface="Times New Roman" panose="02020603050405020304" pitchFamily="18" charset="0"/>
                <a:cs typeface="Times New Roman" panose="02020603050405020304" pitchFamily="18" charset="0"/>
              </a:rPr>
              <a:t>The dot product is an algebraic operation that takes two equal-length vectors and returns a single number. It is a specific case of the inner product in Euclidean space.</a:t>
            </a:r>
          </a:p>
          <a:p>
            <a:r>
              <a:rPr lang="en-US" sz="2600" dirty="0">
                <a:latin typeface="Times New Roman" panose="02020603050405020304" pitchFamily="18" charset="0"/>
                <a:cs typeface="Times New Roman" panose="02020603050405020304" pitchFamily="18" charset="0"/>
              </a:rPr>
              <a:t>For vectors</a:t>
            </a:r>
          </a:p>
          <a:p>
            <a:r>
              <a:rPr lang="en-US" sz="2600" dirty="0">
                <a:latin typeface="Times New Roman" panose="02020603050405020304" pitchFamily="18" charset="0"/>
                <a:cs typeface="Times New Roman" panose="02020603050405020304" pitchFamily="18" charset="0"/>
              </a:rPr>
              <a:t>x = (x₁, x₂, ..., xₙ) and y = (y₁, y₂, ..., yₙ) in ℝⁿ,</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the dot product is defined as:</a:t>
            </a:r>
          </a:p>
          <a:p>
            <a:r>
              <a:rPr lang="en-US" sz="2600" dirty="0">
                <a:latin typeface="Times New Roman" panose="02020603050405020304" pitchFamily="18" charset="0"/>
                <a:cs typeface="Times New Roman" panose="02020603050405020304" pitchFamily="18" charset="0"/>
              </a:rPr>
              <a:t>x · y = </a:t>
            </a:r>
            <a:r>
              <a:rPr lang="en-US" sz="2600" dirty="0" err="1">
                <a:latin typeface="Times New Roman" panose="02020603050405020304" pitchFamily="18" charset="0"/>
                <a:cs typeface="Times New Roman" panose="02020603050405020304" pitchFamily="18" charset="0"/>
              </a:rPr>
              <a:t>x₁y</a:t>
            </a:r>
            <a:r>
              <a:rPr lang="en-US" sz="2600" dirty="0">
                <a:latin typeface="Times New Roman" panose="02020603050405020304" pitchFamily="18" charset="0"/>
                <a:cs typeface="Times New Roman" panose="02020603050405020304" pitchFamily="18" charset="0"/>
              </a:rPr>
              <a:t>₁ + </a:t>
            </a:r>
            <a:r>
              <a:rPr lang="en-US" sz="2600" dirty="0" err="1">
                <a:latin typeface="Times New Roman" panose="02020603050405020304" pitchFamily="18" charset="0"/>
                <a:cs typeface="Times New Roman" panose="02020603050405020304" pitchFamily="18" charset="0"/>
              </a:rPr>
              <a:t>x₂y</a:t>
            </a:r>
            <a:r>
              <a:rPr lang="en-US" sz="2600" dirty="0">
                <a:latin typeface="Times New Roman" panose="02020603050405020304" pitchFamily="18" charset="0"/>
                <a:cs typeface="Times New Roman" panose="02020603050405020304" pitchFamily="18" charset="0"/>
              </a:rPr>
              <a:t>₂ + ... + </a:t>
            </a:r>
            <a:r>
              <a:rPr lang="en-US" sz="2600" dirty="0" err="1">
                <a:latin typeface="Times New Roman" panose="02020603050405020304" pitchFamily="18" charset="0"/>
                <a:cs typeface="Times New Roman" panose="02020603050405020304" pitchFamily="18" charset="0"/>
              </a:rPr>
              <a:t>xₙy</a:t>
            </a:r>
            <a:r>
              <a:rPr lang="en-US" sz="2600" dirty="0">
                <a:latin typeface="Times New Roman" panose="02020603050405020304" pitchFamily="18" charset="0"/>
                <a:cs typeface="Times New Roman" panose="02020603050405020304" pitchFamily="18" charset="0"/>
              </a:rPr>
              <a:t>ₙ</a:t>
            </a:r>
          </a:p>
          <a:p>
            <a:endParaRPr lang="en-US" sz="2600" dirty="0">
              <a:latin typeface="Times New Roman" panose="02020603050405020304" pitchFamily="18" charset="0"/>
              <a:cs typeface="Times New Roman" panose="02020603050405020304" pitchFamily="18" charset="0"/>
            </a:endParaRPr>
          </a:p>
          <a:p>
            <a:r>
              <a:rPr lang="en-US" sz="2600" dirty="0">
                <a:solidFill>
                  <a:srgbClr val="002060"/>
                </a:solidFill>
                <a:latin typeface="Times New Roman" panose="02020603050405020304" pitchFamily="18" charset="0"/>
                <a:cs typeface="Times New Roman" panose="02020603050405020304" pitchFamily="18" charset="0"/>
              </a:rPr>
              <a:t>Properties of Dot Product:</a:t>
            </a:r>
          </a:p>
          <a:p>
            <a:r>
              <a:rPr lang="en-US" sz="2600" dirty="0">
                <a:latin typeface="Times New Roman" panose="02020603050405020304" pitchFamily="18" charset="0"/>
                <a:cs typeface="Times New Roman" panose="02020603050405020304" pitchFamily="18" charset="0"/>
              </a:rPr>
              <a:t>• Commutative: x · y = y · x</a:t>
            </a:r>
          </a:p>
          <a:p>
            <a:r>
              <a:rPr lang="en-US" sz="2600" dirty="0">
                <a:latin typeface="Times New Roman" panose="02020603050405020304" pitchFamily="18" charset="0"/>
                <a:cs typeface="Times New Roman" panose="02020603050405020304" pitchFamily="18" charset="0"/>
              </a:rPr>
              <a:t>• Distributive over addition: x · (y + z) = x · y + x · z</a:t>
            </a:r>
          </a:p>
          <a:p>
            <a:r>
              <a:rPr lang="en-US" sz="2600" dirty="0">
                <a:latin typeface="Times New Roman" panose="02020603050405020304" pitchFamily="18" charset="0"/>
                <a:cs typeface="Times New Roman" panose="02020603050405020304" pitchFamily="18" charset="0"/>
              </a:rPr>
              <a:t>• Scalar multiplication: (a · x) · y = a . (x · y)</a:t>
            </a:r>
          </a:p>
          <a:p>
            <a:r>
              <a:rPr lang="en-US" sz="2600" dirty="0">
                <a:latin typeface="Times New Roman" panose="02020603050405020304" pitchFamily="18" charset="0"/>
                <a:cs typeface="Times New Roman" panose="02020603050405020304" pitchFamily="18" charset="0"/>
              </a:rPr>
              <a:t>• Norm relation: x · x = ‖x‖² (square of the Euclidean norm)</a:t>
            </a:r>
          </a:p>
        </p:txBody>
      </p:sp>
    </p:spTree>
    <p:extLst>
      <p:ext uri="{BB962C8B-B14F-4D97-AF65-F5344CB8AC3E}">
        <p14:creationId xmlns:p14="http://schemas.microsoft.com/office/powerpoint/2010/main" val="27252355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latin typeface="Times New Roman" panose="02020603050405020304" pitchFamily="18" charset="0"/>
                <a:cs typeface="Times New Roman" panose="02020603050405020304" pitchFamily="18" charset="0"/>
              </a:rPr>
              <a:pPr/>
              <a:t>01-09-2025</a:t>
            </a:fld>
            <a:endParaRPr lang="en-IN">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IN">
                <a:latin typeface="Times New Roman" panose="02020603050405020304" pitchFamily="18" charset="0"/>
                <a:cs typeface="Times New Roman" panose="02020603050405020304" pitchFamily="18" charset="0"/>
              </a:rPr>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latin typeface="Times New Roman" panose="02020603050405020304" pitchFamily="18" charset="0"/>
                <a:cs typeface="Times New Roman" panose="02020603050405020304" pitchFamily="18" charset="0"/>
              </a:rPr>
              <a:pPr/>
              <a:t>58</a:t>
            </a:fld>
            <a:endParaRPr lang="en-IN">
              <a:latin typeface="Times New Roman" panose="02020603050405020304" pitchFamily="18" charset="0"/>
              <a:cs typeface="Times New Roman" panose="02020603050405020304" pitchFamily="18" charset="0"/>
            </a:endParaRPr>
          </a:p>
        </p:txBody>
      </p:sp>
      <p:sp>
        <p:nvSpPr>
          <p:cNvPr id="6" name="Rectangle 5"/>
          <p:cNvSpPr/>
          <p:nvPr/>
        </p:nvSpPr>
        <p:spPr>
          <a:xfrm>
            <a:off x="4004947" y="36744"/>
            <a:ext cx="4182107" cy="584775"/>
          </a:xfrm>
          <a:prstGeom prst="rect">
            <a:avLst/>
          </a:prstGeom>
        </p:spPr>
        <p:txBody>
          <a:bodyPr wrap="none">
            <a:spAutoFit/>
          </a:bodyPr>
          <a:lstStyle/>
          <a:p>
            <a:pPr algn="ctr"/>
            <a:r>
              <a:rPr lang="en-IN" sz="3200" b="1" dirty="0">
                <a:solidFill>
                  <a:srgbClr val="FF0000"/>
                </a:solidFill>
                <a:latin typeface="Times New Roman" panose="02020603050405020304" pitchFamily="18" charset="0"/>
                <a:cs typeface="Times New Roman" panose="02020603050405020304" pitchFamily="18" charset="0"/>
              </a:rPr>
              <a:t>General Inner Product</a:t>
            </a:r>
          </a:p>
        </p:txBody>
      </p:sp>
      <p:sp>
        <p:nvSpPr>
          <p:cNvPr id="7" name="Rectangle 6"/>
          <p:cNvSpPr/>
          <p:nvPr/>
        </p:nvSpPr>
        <p:spPr>
          <a:xfrm>
            <a:off x="173966" y="364381"/>
            <a:ext cx="11844067" cy="1631216"/>
          </a:xfrm>
          <a:prstGeom prst="rect">
            <a:avLst/>
          </a:prstGeom>
        </p:spPr>
        <p:txBody>
          <a:bodyPr wrap="square">
            <a:spAutoFit/>
          </a:bodyPr>
          <a:lstStyle/>
          <a:p>
            <a:r>
              <a:rPr lang="en-US" sz="2800" b="1" dirty="0">
                <a:solidFill>
                  <a:srgbClr val="002060"/>
                </a:solidFill>
                <a:latin typeface="Times New Roman" panose="02020603050405020304" pitchFamily="18" charset="0"/>
                <a:cs typeface="Times New Roman" panose="02020603050405020304" pitchFamily="18" charset="0"/>
              </a:rPr>
              <a:t>Definition</a:t>
            </a:r>
          </a:p>
          <a:p>
            <a:r>
              <a:rPr lang="en-US" sz="2400" dirty="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general inner product</a:t>
            </a:r>
            <a:r>
              <a:rPr lang="en-US" sz="2400" dirty="0">
                <a:latin typeface="Times New Roman" panose="02020603050405020304" pitchFamily="18" charset="0"/>
                <a:cs typeface="Times New Roman" panose="02020603050405020304" pitchFamily="18" charset="0"/>
              </a:rPr>
              <a:t> is a function that maps two vectors in a vector space to a scalar. It extends the concept of the dot product and is fundamental for defining </a:t>
            </a:r>
            <a:r>
              <a:rPr lang="en-US" sz="2400" b="1" dirty="0">
                <a:latin typeface="Times New Roman" panose="02020603050405020304" pitchFamily="18" charset="0"/>
                <a:cs typeface="Times New Roman" panose="02020603050405020304" pitchFamily="18" charset="0"/>
              </a:rPr>
              <a:t>length</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angle</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orthogonality</a:t>
            </a:r>
            <a:r>
              <a:rPr lang="en-US" sz="2400" dirty="0">
                <a:latin typeface="Times New Roman" panose="02020603050405020304" pitchFamily="18" charset="0"/>
                <a:cs typeface="Times New Roman" panose="02020603050405020304" pitchFamily="18" charset="0"/>
              </a:rPr>
              <a:t> in both real and complex vector spaces, including function spaces.</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534837" y="2032186"/>
            <a:ext cx="8609163" cy="830997"/>
          </a:xfrm>
          <a:prstGeom prst="rect">
            <a:avLst/>
          </a:prstGeom>
        </p:spPr>
        <p:txBody>
          <a:bodyPr wrap="square">
            <a:spAutoFit/>
          </a:bodyPr>
          <a:lstStyle/>
          <a:p>
            <a:r>
              <a:rPr lang="en-IN" sz="2400" dirty="0">
                <a:latin typeface="Times New Roman" panose="02020603050405020304" pitchFamily="18" charset="0"/>
                <a:cs typeface="Times New Roman" panose="02020603050405020304" pitchFamily="18" charset="0"/>
              </a:rPr>
              <a:t>Formally, for a real or complex vector space V, an inner product is a function:                    ⟨⋅ , ⋅⟩ : V × V → R or C</a:t>
            </a:r>
            <a:endParaRPr lang="en-IN"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431761" y="2862770"/>
                <a:ext cx="11222966" cy="3437992"/>
              </a:xfrm>
              <a:prstGeom prst="rect">
                <a:avLst/>
              </a:prstGeom>
            </p:spPr>
            <p:txBody>
              <a:bodyPr wrap="square">
                <a:spAutoFit/>
              </a:bodyPr>
              <a:lstStyle/>
              <a:p>
                <a:r>
                  <a:rPr lang="en-IN" sz="2400" b="1" dirty="0">
                    <a:latin typeface="Times New Roman" panose="02020603050405020304" pitchFamily="18" charset="0"/>
                    <a:cs typeface="Times New Roman" panose="02020603050405020304" pitchFamily="18" charset="0"/>
                  </a:rPr>
                  <a:t>Axioms of Inner Product</a:t>
                </a:r>
              </a:p>
              <a:p>
                <a:r>
                  <a:rPr lang="en-IN" sz="2400" dirty="0">
                    <a:latin typeface="Times New Roman" panose="02020603050405020304" pitchFamily="18" charset="0"/>
                    <a:cs typeface="Times New Roman" panose="02020603050405020304" pitchFamily="18" charset="0"/>
                  </a:rPr>
                  <a:t>Let u, v, w ∈ V,  </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R or C.</a:t>
                </a:r>
              </a:p>
              <a:p>
                <a:r>
                  <a:rPr lang="en-IN" sz="2400" dirty="0">
                    <a:latin typeface="Times New Roman" panose="02020603050405020304" pitchFamily="18" charset="0"/>
                    <a:cs typeface="Times New Roman" panose="02020603050405020304" pitchFamily="18" charset="0"/>
                  </a:rPr>
                  <a:t> The inner product satisfies:</a:t>
                </a:r>
              </a:p>
              <a:p>
                <a:pPr>
                  <a:buFont typeface="+mj-lt"/>
                  <a:buAutoNum type="arabicPeriod"/>
                </a:pPr>
                <a:r>
                  <a:rPr lang="en-IN" sz="2400" b="1" dirty="0">
                    <a:latin typeface="Times New Roman" panose="02020603050405020304" pitchFamily="18" charset="0"/>
                    <a:cs typeface="Times New Roman" panose="02020603050405020304" pitchFamily="18" charset="0"/>
                  </a:rPr>
                  <a:t>Linearity in the First Argument</a:t>
                </a:r>
                <a:r>
                  <a:rPr lang="en-IN" sz="2400" dirty="0">
                    <a:latin typeface="Times New Roman" panose="02020603050405020304" pitchFamily="18" charset="0"/>
                    <a:cs typeface="Times New Roman" panose="02020603050405020304" pitchFamily="18" charset="0"/>
                  </a:rPr>
                  <a:t> (Real Case):</a:t>
                </a:r>
              </a:p>
              <a:p>
                <a:r>
                  <a:rPr lang="en-IN"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α</a:t>
                </a:r>
                <a:r>
                  <a:rPr lang="en-IN" sz="2400" dirty="0">
                    <a:latin typeface="Times New Roman" panose="02020603050405020304" pitchFamily="18" charset="0"/>
                    <a:cs typeface="Times New Roman" panose="02020603050405020304" pitchFamily="18" charset="0"/>
                  </a:rPr>
                  <a:t>u + v,  w⟩  =  </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a:t>
                </a:r>
                <a:r>
                  <a:rPr lang="en-IN" sz="2400" dirty="0">
                    <a:latin typeface="Times New Roman" panose="02020603050405020304" pitchFamily="18" charset="0"/>
                    <a:cs typeface="Times New Roman" panose="02020603050405020304" pitchFamily="18" charset="0"/>
                  </a:rPr>
                  <a:t>u,  w⟩ + ⟨v,  w⟩</a:t>
                </a:r>
              </a:p>
              <a:p>
                <a:r>
                  <a:rPr lang="en-IN" sz="2400" b="1" dirty="0">
                    <a:latin typeface="Times New Roman" panose="02020603050405020304" pitchFamily="18" charset="0"/>
                    <a:cs typeface="Times New Roman" panose="02020603050405020304" pitchFamily="18" charset="0"/>
                  </a:rPr>
                  <a:t>2. Conjugate Symmetry</a:t>
                </a:r>
                <a:r>
                  <a:rPr lang="en-IN" sz="2400" dirty="0">
                    <a:latin typeface="Times New Roman" panose="02020603050405020304" pitchFamily="18" charset="0"/>
                    <a:cs typeface="Times New Roman" panose="02020603050405020304" pitchFamily="18" charset="0"/>
                  </a:rPr>
                  <a:t>:</a:t>
                </a:r>
              </a:p>
              <a:p>
                <a:r>
                  <a:rPr lang="en-IN" sz="2400" dirty="0">
                    <a:latin typeface="Times New Roman" panose="02020603050405020304" pitchFamily="18" charset="0"/>
                    <a:cs typeface="Times New Roman" panose="02020603050405020304" pitchFamily="18" charset="0"/>
                  </a:rPr>
                  <a:t>                                                                      ⟨</a:t>
                </a:r>
                <a:r>
                  <a:rPr lang="en-US" sz="2400" dirty="0"/>
                  <a:t> </a:t>
                </a:r>
                <a14:m>
                  <m:oMath xmlns:m="http://schemas.openxmlformats.org/officeDocument/2006/math">
                    <m:r>
                      <a:rPr lang="en-US" sz="2400" i="1">
                        <a:latin typeface="Cambria Math" panose="02040503050406030204" pitchFamily="18" charset="0"/>
                      </a:rPr>
                      <m:t>𝑢</m:t>
                    </m:r>
                  </m:oMath>
                </a14:m>
                <a:r>
                  <a:rPr lang="en-IN"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𝑣</m:t>
                    </m:r>
                    <m:r>
                      <a:rPr lang="en-US" sz="2400" i="1">
                        <a:latin typeface="Cambria Math" panose="02040503050406030204" pitchFamily="18" charset="0"/>
                      </a:rPr>
                      <m:t> </m:t>
                    </m:r>
                  </m:oMath>
                </a14:m>
                <a:r>
                  <a:rPr lang="en-IN" sz="2400" dirty="0">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IN" sz="2400" i="1">
                            <a:latin typeface="Cambria Math" panose="02040503050406030204" pitchFamily="18" charset="0"/>
                          </a:rPr>
                        </m:ctrlPr>
                      </m:accPr>
                      <m:e>
                        <m:d>
                          <m:dPr>
                            <m:begChr m:val="⟨"/>
                            <m:endChr m:val="⟩"/>
                            <m:ctrlPr>
                              <a:rPr lang="en-IN" sz="2400" i="1">
                                <a:latin typeface="Cambria Math" panose="02040503050406030204" pitchFamily="18" charset="0"/>
                              </a:rPr>
                            </m:ctrlPr>
                          </m:dPr>
                          <m:e>
                            <m:r>
                              <a:rPr lang="en-US" sz="2400" i="1">
                                <a:latin typeface="Cambria Math" panose="02040503050406030204" pitchFamily="18" charset="0"/>
                              </a:rPr>
                              <m:t>𝑣</m:t>
                            </m:r>
                            <m:r>
                              <a:rPr lang="en-US" sz="2400" i="1">
                                <a:latin typeface="Cambria Math" panose="02040503050406030204" pitchFamily="18" charset="0"/>
                              </a:rPr>
                              <m:t>,  </m:t>
                            </m:r>
                            <m:r>
                              <a:rPr lang="en-US" sz="2400" i="1">
                                <a:latin typeface="Cambria Math" panose="02040503050406030204" pitchFamily="18" charset="0"/>
                              </a:rPr>
                              <m:t>𝑢</m:t>
                            </m:r>
                          </m:e>
                        </m:d>
                      </m:e>
                    </m:acc>
                  </m:oMath>
                </a14:m>
                <a:endParaRPr lang="en-IN" sz="2400" dirty="0">
                  <a:latin typeface="Times New Roman" panose="02020603050405020304" pitchFamily="18"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3. Positive Definiteness</a:t>
                </a:r>
                <a:r>
                  <a:rPr lang="en-IN" sz="2400" dirty="0">
                    <a:latin typeface="Times New Roman" panose="02020603050405020304" pitchFamily="18" charset="0"/>
                    <a:cs typeface="Times New Roman" panose="02020603050405020304" pitchFamily="18" charset="0"/>
                  </a:rPr>
                  <a:t>:</a:t>
                </a:r>
              </a:p>
              <a:p>
                <a:r>
                  <a:rPr lang="en-IN" sz="2400" dirty="0">
                    <a:latin typeface="Times New Roman" panose="02020603050405020304" pitchFamily="18" charset="0"/>
                    <a:cs typeface="Times New Roman" panose="02020603050405020304" pitchFamily="18" charset="0"/>
                  </a:rPr>
                  <a:t>                                                               ⟨v, v⟩ ≥ 0 and ⟨v, v⟩ = 0  ⟺  v = 0</a:t>
                </a:r>
              </a:p>
            </p:txBody>
          </p:sp>
        </mc:Choice>
        <mc:Fallback xmlns="">
          <p:sp>
            <p:nvSpPr>
              <p:cNvPr id="9" name="Rectangle 8"/>
              <p:cNvSpPr>
                <a:spLocks noRot="1" noChangeAspect="1" noMove="1" noResize="1" noEditPoints="1" noAdjustHandles="1" noChangeArrowheads="1" noChangeShapeType="1" noTextEdit="1"/>
              </p:cNvSpPr>
              <p:nvPr/>
            </p:nvSpPr>
            <p:spPr>
              <a:xfrm>
                <a:off x="431761" y="2862770"/>
                <a:ext cx="11222966" cy="3437992"/>
              </a:xfrm>
              <a:prstGeom prst="rect">
                <a:avLst/>
              </a:prstGeom>
              <a:blipFill>
                <a:blip r:embed="rId2"/>
                <a:stretch>
                  <a:fillRect l="-869" t="-1418" b="-3191"/>
                </a:stretch>
              </a:blipFill>
            </p:spPr>
            <p:txBody>
              <a:bodyPr/>
              <a:lstStyle/>
              <a:p>
                <a:r>
                  <a:rPr lang="en-US">
                    <a:noFill/>
                  </a:rPr>
                  <a:t> </a:t>
                </a:r>
              </a:p>
            </p:txBody>
          </p:sp>
        </mc:Fallback>
      </mc:AlternateContent>
    </p:spTree>
    <p:extLst>
      <p:ext uri="{BB962C8B-B14F-4D97-AF65-F5344CB8AC3E}">
        <p14:creationId xmlns:p14="http://schemas.microsoft.com/office/powerpoint/2010/main" val="35188964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59</a:t>
            </a:fld>
            <a:endParaRPr lang="en-IN"/>
          </a:p>
        </p:txBody>
      </p:sp>
      <mc:AlternateContent xmlns:mc="http://schemas.openxmlformats.org/markup-compatibility/2006" xmlns:a14="http://schemas.microsoft.com/office/drawing/2010/main">
        <mc:Choice Requires="a14">
          <p:sp>
            <p:nvSpPr>
              <p:cNvPr id="7" name="Rectangle 6"/>
              <p:cNvSpPr/>
              <p:nvPr/>
            </p:nvSpPr>
            <p:spPr>
              <a:xfrm>
                <a:off x="141402" y="195464"/>
                <a:ext cx="11461126" cy="5922775"/>
              </a:xfrm>
              <a:prstGeom prst="rect">
                <a:avLst/>
              </a:prstGeom>
            </p:spPr>
            <p:txBody>
              <a:bodyPr wrap="square">
                <a:spAutoFit/>
              </a:bodyPr>
              <a:lstStyle/>
              <a:p>
                <a:r>
                  <a:rPr lang="en-IN" sz="2800" b="1" dirty="0">
                    <a:solidFill>
                      <a:srgbClr val="002060"/>
                    </a:solidFill>
                    <a:latin typeface="Times New Roman" panose="02020603050405020304" pitchFamily="18" charset="0"/>
                    <a:cs typeface="Times New Roman" panose="02020603050405020304" pitchFamily="18" charset="0"/>
                  </a:rPr>
                  <a:t>Norm from Inner Product:</a:t>
                </a:r>
              </a:p>
              <a:p>
                <a:r>
                  <a:rPr lang="en-IN" sz="2800" dirty="0">
                    <a:latin typeface="Times New Roman" panose="02020603050405020304" pitchFamily="18" charset="0"/>
                    <a:cs typeface="Times New Roman" panose="02020603050405020304" pitchFamily="18" charset="0"/>
                  </a:rPr>
                  <a:t>An inner product induces a norm:∥v∥= </a:t>
                </a:r>
                <a14:m>
                  <m:oMath xmlns:m="http://schemas.openxmlformats.org/officeDocument/2006/math">
                    <m:rad>
                      <m:radPr>
                        <m:degHide m:val="on"/>
                        <m:ctrlPr>
                          <a:rPr lang="en-IN" sz="2800" i="1" smtClean="0">
                            <a:latin typeface="Cambria Math" panose="02040503050406030204" pitchFamily="18" charset="0"/>
                            <a:cs typeface="Times New Roman" panose="02020603050405020304" pitchFamily="18" charset="0"/>
                          </a:rPr>
                        </m:ctrlPr>
                      </m:radPr>
                      <m:deg/>
                      <m:e>
                        <m:d>
                          <m:dPr>
                            <m:begChr m:val="⟨"/>
                            <m:endChr m:val="⟩"/>
                            <m:ctrlPr>
                              <a:rPr lang="en-IN" sz="280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𝑣</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𝑣</m:t>
                            </m:r>
                          </m:e>
                        </m:d>
                      </m:e>
                    </m:rad>
                  </m:oMath>
                </a14:m>
                <a:r>
                  <a:rPr lang="en-IN" sz="2800" dirty="0">
                    <a:latin typeface="Times New Roman" panose="02020603050405020304" pitchFamily="18" charset="0"/>
                    <a:cs typeface="Times New Roman" panose="02020603050405020304" pitchFamily="18" charset="0"/>
                  </a:rPr>
                  <a:t>​ This allows measurement of vector length and distance in abstract vector spaces.</a:t>
                </a:r>
              </a:p>
              <a:p>
                <a:pPr>
                  <a:lnSpc>
                    <a:spcPct val="150000"/>
                  </a:lnSpc>
                </a:pPr>
                <a:r>
                  <a:rPr lang="en-IN" sz="2800" b="1" dirty="0">
                    <a:solidFill>
                      <a:srgbClr val="002060"/>
                    </a:solidFill>
                    <a:latin typeface="Times New Roman" panose="02020603050405020304" pitchFamily="18" charset="0"/>
                    <a:cs typeface="Times New Roman" panose="02020603050405020304" pitchFamily="18" charset="0"/>
                  </a:rPr>
                  <a:t>Orthogonality:</a:t>
                </a:r>
              </a:p>
              <a:p>
                <a:pPr>
                  <a:lnSpc>
                    <a:spcPct val="150000"/>
                  </a:lnSpc>
                </a:pPr>
                <a:r>
                  <a:rPr lang="en-US" sz="2800" dirty="0">
                    <a:latin typeface="Times New Roman" panose="02020603050405020304" pitchFamily="18" charset="0"/>
                    <a:cs typeface="Times New Roman" panose="02020603050405020304" pitchFamily="18" charset="0"/>
                  </a:rPr>
                  <a:t>If the two vectors </a:t>
                </a:r>
                <a14:m>
                  <m:oMath xmlns:m="http://schemas.openxmlformats.org/officeDocument/2006/math">
                    <m:r>
                      <a:rPr lang="en-US" sz="2800" b="0" i="1" smtClean="0">
                        <a:latin typeface="Cambria Math" panose="02040503050406030204" pitchFamily="18" charset="0"/>
                      </a:rPr>
                      <m:t>𝑢</m:t>
                    </m:r>
                    <m:r>
                      <a:rPr lang="en-US" sz="2800" b="0" i="1" smtClean="0">
                        <a:latin typeface="Cambria Math" panose="02040503050406030204" pitchFamily="18" charset="0"/>
                      </a:rPr>
                      <m:t>, </m:t>
                    </m:r>
                    <m:r>
                      <a:rPr lang="en-US" sz="2800" b="0" i="1" smtClean="0">
                        <a:latin typeface="Cambria Math" panose="02040503050406030204" pitchFamily="18" charset="0"/>
                      </a:rPr>
                      <m:t>𝑣</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𝜖</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𝑉</m:t>
                    </m:r>
                    <m:r>
                      <a:rPr lang="en-US" sz="2800" b="0" i="1" smtClean="0">
                        <a:latin typeface="Cambria Math" panose="02040503050406030204" pitchFamily="18" charset="0"/>
                        <a:ea typeface="Cambria Math" panose="02040503050406030204" pitchFamily="18" charset="0"/>
                      </a:rPr>
                      <m:t> </m:t>
                    </m:r>
                  </m:oMath>
                </a14:m>
                <a:r>
                  <a:rPr lang="en-IN" sz="2800" dirty="0">
                    <a:latin typeface="Times New Roman" panose="02020603050405020304" pitchFamily="18" charset="0"/>
                    <a:cs typeface="Times New Roman" panose="02020603050405020304" pitchFamily="18" charset="0"/>
                  </a:rPr>
                  <a:t>are orthogonal if; </a:t>
                </a:r>
                <a14:m>
                  <m:oMath xmlns:m="http://schemas.openxmlformats.org/officeDocument/2006/math">
                    <m:d>
                      <m:dPr>
                        <m:begChr m:val="⟨"/>
                        <m:endChr m:val="⟩"/>
                        <m:ctrlPr>
                          <a:rPr lang="en-IN" sz="2800" i="1" smtClean="0">
                            <a:latin typeface="Cambria Math" panose="02040503050406030204" pitchFamily="18" charset="0"/>
                          </a:rPr>
                        </m:ctrlPr>
                      </m:dPr>
                      <m:e>
                        <m:r>
                          <a:rPr lang="en-US" sz="2800" b="0" i="1" smtClean="0">
                            <a:latin typeface="Cambria Math" panose="02040503050406030204" pitchFamily="18" charset="0"/>
                          </a:rPr>
                          <m:t>𝑢</m:t>
                        </m:r>
                        <m:r>
                          <a:rPr lang="en-US" sz="2800" b="0" i="1" smtClean="0">
                            <a:latin typeface="Cambria Math" panose="02040503050406030204" pitchFamily="18" charset="0"/>
                          </a:rPr>
                          <m:t>, </m:t>
                        </m:r>
                        <m:r>
                          <a:rPr lang="en-US" sz="2800" b="0" i="1" smtClean="0">
                            <a:latin typeface="Cambria Math" panose="02040503050406030204" pitchFamily="18" charset="0"/>
                          </a:rPr>
                          <m:t>𝑣</m:t>
                        </m:r>
                      </m:e>
                    </m:d>
                    <m:r>
                      <a:rPr lang="en-US" sz="2800" b="0" i="1" smtClean="0">
                        <a:latin typeface="Cambria Math" panose="02040503050406030204" pitchFamily="18" charset="0"/>
                      </a:rPr>
                      <m:t>=0</m:t>
                    </m:r>
                  </m:oMath>
                </a14:m>
                <a:r>
                  <a:rPr lang="en-IN" sz="2800" dirty="0">
                    <a:latin typeface="Times New Roman" panose="02020603050405020304" pitchFamily="18" charset="0"/>
                    <a:cs typeface="Times New Roman" panose="02020603050405020304" pitchFamily="18" charset="0"/>
                  </a:rPr>
                  <a:t> </a:t>
                </a:r>
                <a:endParaRPr lang="en-IN" sz="2800" b="1" dirty="0">
                  <a:latin typeface="Times New Roman" panose="02020603050405020304" pitchFamily="18" charset="0"/>
                  <a:cs typeface="Times New Roman" panose="02020603050405020304" pitchFamily="18" charset="0"/>
                </a:endParaRPr>
              </a:p>
              <a:p>
                <a:pPr>
                  <a:lnSpc>
                    <a:spcPct val="150000"/>
                  </a:lnSpc>
                </a:pPr>
                <a:r>
                  <a:rPr lang="en-IN" sz="2800" b="1" dirty="0">
                    <a:latin typeface="Times New Roman" panose="02020603050405020304" pitchFamily="18" charset="0"/>
                    <a:cs typeface="Times New Roman" panose="02020603050405020304" pitchFamily="18" charset="0"/>
                  </a:rPr>
                  <a:t>Applications:</a:t>
                </a:r>
              </a:p>
              <a:p>
                <a:pPr marL="342900" indent="-342900">
                  <a:lnSpc>
                    <a:spcPct val="150000"/>
                  </a:lnSpc>
                  <a:buFont typeface="Wingdings" panose="05000000000000000000" pitchFamily="2" charset="2"/>
                  <a:buChar char="v"/>
                </a:pPr>
                <a:r>
                  <a:rPr lang="en-IN" sz="2800" dirty="0">
                    <a:latin typeface="Times New Roman" panose="02020603050405020304" pitchFamily="18" charset="0"/>
                    <a:cs typeface="Times New Roman" panose="02020603050405020304" pitchFamily="18" charset="0"/>
                  </a:rPr>
                  <a:t>Geometry in higher-dimensional spaces</a:t>
                </a:r>
              </a:p>
              <a:p>
                <a:pPr marL="342900" indent="-342900">
                  <a:lnSpc>
                    <a:spcPct val="150000"/>
                  </a:lnSpc>
                  <a:buFont typeface="Wingdings" panose="05000000000000000000" pitchFamily="2" charset="2"/>
                  <a:buChar char="v"/>
                </a:pPr>
                <a:r>
                  <a:rPr lang="en-IN" sz="2800" dirty="0">
                    <a:latin typeface="Times New Roman" panose="02020603050405020304" pitchFamily="18" charset="0"/>
                    <a:cs typeface="Times New Roman" panose="02020603050405020304" pitchFamily="18" charset="0"/>
                  </a:rPr>
                  <a:t>Signal and image processing</a:t>
                </a:r>
              </a:p>
              <a:p>
                <a:pPr marL="342900" indent="-342900">
                  <a:lnSpc>
                    <a:spcPct val="150000"/>
                  </a:lnSpc>
                  <a:buFont typeface="Wingdings" panose="05000000000000000000" pitchFamily="2" charset="2"/>
                  <a:buChar char="v"/>
                </a:pPr>
                <a:r>
                  <a:rPr lang="en-IN" sz="2800" dirty="0">
                    <a:latin typeface="Times New Roman" panose="02020603050405020304" pitchFamily="18" charset="0"/>
                    <a:cs typeface="Times New Roman" panose="02020603050405020304" pitchFamily="18" charset="0"/>
                  </a:rPr>
                  <a:t>Machine learning (e.g., kernel methods, SVMs)</a:t>
                </a:r>
              </a:p>
              <a:p>
                <a:pPr marL="342900" indent="-342900">
                  <a:lnSpc>
                    <a:spcPct val="150000"/>
                  </a:lnSpc>
                  <a:buFont typeface="Wingdings" panose="05000000000000000000" pitchFamily="2" charset="2"/>
                  <a:buChar char="v"/>
                </a:pPr>
                <a:r>
                  <a:rPr lang="en-IN" sz="2800" dirty="0">
                    <a:latin typeface="Times New Roman" panose="02020603050405020304" pitchFamily="18" charset="0"/>
                    <a:cs typeface="Times New Roman" panose="02020603050405020304" pitchFamily="18" charset="0"/>
                  </a:rPr>
                  <a:t>Quantum mechanics (e.g., state vectors, inner products between states)</a:t>
                </a:r>
              </a:p>
            </p:txBody>
          </p:sp>
        </mc:Choice>
        <mc:Fallback xmlns="">
          <p:sp>
            <p:nvSpPr>
              <p:cNvPr id="7" name="Rectangle 6"/>
              <p:cNvSpPr>
                <a:spLocks noRot="1" noChangeAspect="1" noMove="1" noResize="1" noEditPoints="1" noAdjustHandles="1" noChangeArrowheads="1" noChangeShapeType="1" noTextEdit="1"/>
              </p:cNvSpPr>
              <p:nvPr/>
            </p:nvSpPr>
            <p:spPr>
              <a:xfrm>
                <a:off x="141402" y="195464"/>
                <a:ext cx="11461126" cy="5922775"/>
              </a:xfrm>
              <a:prstGeom prst="rect">
                <a:avLst/>
              </a:prstGeom>
              <a:blipFill>
                <a:blip r:embed="rId2"/>
                <a:stretch>
                  <a:fillRect l="-1064" t="-1029" b="-1955"/>
                </a:stretch>
              </a:blipFill>
            </p:spPr>
            <p:txBody>
              <a:bodyPr/>
              <a:lstStyle/>
              <a:p>
                <a:r>
                  <a:rPr lang="en-US">
                    <a:noFill/>
                  </a:rPr>
                  <a:t> </a:t>
                </a:r>
              </a:p>
            </p:txBody>
          </p:sp>
        </mc:Fallback>
      </mc:AlternateContent>
    </p:spTree>
    <p:extLst>
      <p:ext uri="{BB962C8B-B14F-4D97-AF65-F5344CB8AC3E}">
        <p14:creationId xmlns:p14="http://schemas.microsoft.com/office/powerpoint/2010/main" val="419444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22B59-9B29-45B2-84EA-E0973A70EC58}"/>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02ABD60C-5842-4E35-AA98-398D259C084A}"/>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7A15B58A-C8BE-4937-899D-108CE51EBE1A}"/>
              </a:ext>
            </a:extLst>
          </p:cNvPr>
          <p:cNvSpPr>
            <a:spLocks noGrp="1"/>
          </p:cNvSpPr>
          <p:nvPr>
            <p:ph type="sldNum" sz="quarter" idx="12"/>
          </p:nvPr>
        </p:nvSpPr>
        <p:spPr/>
        <p:txBody>
          <a:bodyPr/>
          <a:lstStyle/>
          <a:p>
            <a:fld id="{E0997674-4A0C-428B-B6EB-8D84DA16CAF1}" type="slidenum">
              <a:rPr lang="en-IN" smtClean="0"/>
              <a:pPr/>
              <a:t>6</a:t>
            </a:fld>
            <a:endParaRPr lang="en-IN"/>
          </a:p>
        </p:txBody>
      </p:sp>
      <p:pic>
        <p:nvPicPr>
          <p:cNvPr id="3074" name="Picture 2" descr="neptune.ai/blog/understa...">
            <a:extLst>
              <a:ext uri="{FF2B5EF4-FFF2-40B4-BE49-F238E27FC236}">
                <a16:creationId xmlns:a16="http://schemas.microsoft.com/office/drawing/2014/main" id="{CBBAC07D-4EB5-4CF4-993A-A54F2E7C4E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280" y="224456"/>
            <a:ext cx="10422275" cy="45078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BFE408-A3F1-45F2-B019-553DEDB6891E}"/>
              </a:ext>
            </a:extLst>
          </p:cNvPr>
          <p:cNvSpPr txBox="1"/>
          <p:nvPr/>
        </p:nvSpPr>
        <p:spPr>
          <a:xfrm>
            <a:off x="103694" y="4801403"/>
            <a:ext cx="11972041"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Vector Spaces &amp; Feature Representations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Vectors represent features (e.g. RGB for colors, user-item ratings, or text features). Machines analyze these using linear algebra operations like dot products, scaling, and projections</a:t>
            </a:r>
          </a:p>
        </p:txBody>
      </p:sp>
    </p:spTree>
    <p:extLst>
      <p:ext uri="{BB962C8B-B14F-4D97-AF65-F5344CB8AC3E}">
        <p14:creationId xmlns:p14="http://schemas.microsoft.com/office/powerpoint/2010/main" val="2520853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60</a:t>
            </a:fld>
            <a:endParaRPr lang="en-IN"/>
          </a:p>
        </p:txBody>
      </p:sp>
      <p:sp>
        <p:nvSpPr>
          <p:cNvPr id="5" name="Rectangle 4"/>
          <p:cNvSpPr/>
          <p:nvPr/>
        </p:nvSpPr>
        <p:spPr>
          <a:xfrm>
            <a:off x="241540" y="105138"/>
            <a:ext cx="11749177" cy="5470728"/>
          </a:xfrm>
          <a:prstGeom prst="rect">
            <a:avLst/>
          </a:prstGeom>
        </p:spPr>
        <p:txBody>
          <a:bodyPr wrap="square">
            <a:spAutoFit/>
          </a:bodyPr>
          <a:lstStyle/>
          <a:p>
            <a:pPr algn="ctr">
              <a:spcAft>
                <a:spcPts val="1500"/>
              </a:spcAft>
            </a:pPr>
            <a:r>
              <a:rPr lang="en-US" sz="3200" b="1" kern="1400" spc="25" dirty="0">
                <a:solidFill>
                  <a:srgbClr val="FF0000"/>
                </a:solidFill>
                <a:latin typeface="Times New Roman" panose="02020603050405020304" pitchFamily="18" charset="0"/>
                <a:ea typeface="MS Gothic" panose="020B0609070205080204" pitchFamily="49" charset="-128"/>
                <a:cs typeface="Times New Roman" panose="02020603050405020304" pitchFamily="18" charset="0"/>
              </a:rPr>
              <a:t>Symmetric Positive Definite Matrices</a:t>
            </a:r>
          </a:p>
          <a:p>
            <a:r>
              <a:rPr lang="en-US" sz="2800" b="1" dirty="0">
                <a:solidFill>
                  <a:srgbClr val="002060"/>
                </a:solidFill>
                <a:latin typeface="Times New Roman" panose="02020603050405020304" pitchFamily="18" charset="0"/>
                <a:cs typeface="Times New Roman" panose="02020603050405020304" pitchFamily="18" charset="0"/>
              </a:rPr>
              <a:t>1. Definition</a:t>
            </a:r>
            <a:endParaRPr lang="en-IN" sz="2800" b="1" dirty="0">
              <a:solidFill>
                <a:srgbClr val="002060"/>
              </a:solidFill>
              <a:latin typeface="Times New Roman" panose="02020603050405020304" pitchFamily="18" charset="0"/>
              <a:cs typeface="Times New Roman" panose="02020603050405020304" pitchFamily="18" charset="0"/>
            </a:endParaRPr>
          </a:p>
          <a:p>
            <a:pPr>
              <a:spcAft>
                <a:spcPts val="600"/>
              </a:spcAft>
            </a:pPr>
            <a:r>
              <a:rPr lang="en-US" sz="2800" dirty="0">
                <a:latin typeface="Times New Roman" panose="02020603050405020304" pitchFamily="18" charset="0"/>
                <a:cs typeface="Times New Roman" panose="02020603050405020304" pitchFamily="18" charset="0"/>
              </a:rPr>
              <a:t>A real symmetric matrix A ∈ ℝⁿˣⁿ is said to be positive definite (PD) if:</a:t>
            </a:r>
          </a:p>
          <a:p>
            <a:pPr>
              <a:spcAft>
                <a:spcPts val="600"/>
              </a:spcAft>
            </a:pPr>
            <a:r>
              <a:rPr lang="en-US" sz="2800" dirty="0">
                <a:latin typeface="Times New Roman" panose="02020603050405020304" pitchFamily="18" charset="0"/>
                <a:cs typeface="Times New Roman" panose="02020603050405020304" pitchFamily="18" charset="0"/>
              </a:rPr>
              <a:t>                                   xᵀ A x  &gt;  0 for all x ∈ ℝⁿ </a:t>
            </a:r>
          </a:p>
          <a:p>
            <a:pPr>
              <a:spcAft>
                <a:spcPts val="600"/>
              </a:spcAft>
            </a:pPr>
            <a:r>
              <a:rPr lang="en-US" sz="2800" dirty="0">
                <a:latin typeface="Times New Roman" panose="02020603050405020304" pitchFamily="18" charset="0"/>
                <a:cs typeface="Times New Roman" panose="02020603050405020304" pitchFamily="18" charset="0"/>
              </a:rPr>
              <a:t>That is, the quadratic form xᵀ A x is strictly positive for all non-zero vectors x.</a:t>
            </a:r>
          </a:p>
          <a:p>
            <a:pPr>
              <a:spcAft>
                <a:spcPts val="600"/>
              </a:spcAft>
            </a:pPr>
            <a:endParaRPr lang="en-IN" sz="2800" dirty="0">
              <a:latin typeface="Times New Roman" panose="02020603050405020304" pitchFamily="18" charset="0"/>
              <a:cs typeface="Times New Roman" panose="02020603050405020304" pitchFamily="18" charset="0"/>
            </a:endParaRPr>
          </a:p>
          <a:p>
            <a:pPr>
              <a:spcAft>
                <a:spcPts val="600"/>
              </a:spcAft>
            </a:pPr>
            <a:r>
              <a:rPr lang="en-US" sz="2800" b="1" dirty="0">
                <a:solidFill>
                  <a:srgbClr val="002060"/>
                </a:solidFill>
                <a:latin typeface="Times New Roman" panose="02020603050405020304" pitchFamily="18" charset="0"/>
                <a:cs typeface="Times New Roman" panose="02020603050405020304" pitchFamily="18" charset="0"/>
              </a:rPr>
              <a:t>2. Symmetric Matrix</a:t>
            </a:r>
            <a:endParaRPr lang="en-IN" sz="2800" b="1" dirty="0">
              <a:solidFill>
                <a:srgbClr val="002060"/>
              </a:solidFill>
              <a:latin typeface="Times New Roman" panose="02020603050405020304" pitchFamily="18" charset="0"/>
              <a:cs typeface="Times New Roman" panose="02020603050405020304" pitchFamily="18" charset="0"/>
            </a:endParaRPr>
          </a:p>
          <a:p>
            <a:pPr>
              <a:spcAft>
                <a:spcPts val="600"/>
              </a:spcAft>
            </a:pPr>
            <a:r>
              <a:rPr lang="en-US" sz="2800" dirty="0">
                <a:latin typeface="Times New Roman" panose="02020603050405020304" pitchFamily="18" charset="0"/>
                <a:cs typeface="Times New Roman" panose="02020603050405020304" pitchFamily="18" charset="0"/>
              </a:rPr>
              <a:t>A matrix A ∈ ℝⁿˣⁿ is symmetric if: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 = Aᵀ</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All positive definite matrices must be symmetric, but not all symmetric matrices are positive definite.</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141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61</a:t>
            </a:fld>
            <a:endParaRPr lang="en-IN"/>
          </a:p>
        </p:txBody>
      </p:sp>
      <mc:AlternateContent xmlns:mc="http://schemas.openxmlformats.org/markup-compatibility/2006" xmlns:a14="http://schemas.microsoft.com/office/drawing/2010/main">
        <mc:Choice Requires="a14">
          <p:sp>
            <p:nvSpPr>
              <p:cNvPr id="5" name="Rectangle 4"/>
              <p:cNvSpPr/>
              <p:nvPr/>
            </p:nvSpPr>
            <p:spPr>
              <a:xfrm>
                <a:off x="65988" y="41822"/>
                <a:ext cx="12126011" cy="6256328"/>
              </a:xfrm>
              <a:prstGeom prst="rect">
                <a:avLst/>
              </a:prstGeom>
            </p:spPr>
            <p:txBody>
              <a:bodyPr wrap="square">
                <a:spAutoFit/>
              </a:bodyPr>
              <a:lstStyle/>
              <a:p>
                <a:r>
                  <a:rPr lang="en-US" sz="2800" b="1" dirty="0">
                    <a:solidFill>
                      <a:srgbClr val="002060"/>
                    </a:solidFill>
                    <a:latin typeface="Times New Roman" panose="02020603050405020304" pitchFamily="18" charset="0"/>
                    <a:cs typeface="Times New Roman" panose="02020603050405020304" pitchFamily="18" charset="0"/>
                  </a:rPr>
                  <a:t>3. Example</a:t>
                </a:r>
                <a:endParaRPr lang="en-IN" sz="2800" b="1" dirty="0">
                  <a:solidFill>
                    <a:srgbClr val="00206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Example:              </a:t>
                </a:r>
                <a14:m>
                  <m:oMath xmlns:m="http://schemas.openxmlformats.org/officeDocument/2006/math">
                    <m:d>
                      <m:dPr>
                        <m:begChr m:val="["/>
                        <m:endChr m:val="]"/>
                        <m:ctrlPr>
                          <a:rPr lang="en-US" sz="2400" b="0" i="1" smtClean="0">
                            <a:latin typeface="Cambria Math" panose="02040503050406030204" pitchFamily="18" charset="0"/>
                            <a:cs typeface="Times New Roman" panose="02020603050405020304" pitchFamily="18" charset="0"/>
                          </a:rPr>
                        </m:ctrlPr>
                      </m:dPr>
                      <m:e>
                        <m:m>
                          <m:mPr>
                            <m:mcs>
                              <m:mc>
                                <m:mcPr>
                                  <m:count m:val="2"/>
                                  <m:mcJc m:val="center"/>
                                </m:mcPr>
                              </m:mc>
                            </m:mcs>
                            <m:ctrlPr>
                              <a:rPr lang="en-US" sz="2400" b="0" i="1" smtClean="0">
                                <a:latin typeface="Cambria Math" panose="02040503050406030204" pitchFamily="18" charset="0"/>
                                <a:cs typeface="Times New Roman" panose="02020603050405020304" pitchFamily="18" charset="0"/>
                              </a:rPr>
                            </m:ctrlPr>
                          </m:mPr>
                          <m:mr>
                            <m:e>
                              <m:r>
                                <m:rPr>
                                  <m:brk m:alnAt="7"/>
                                </m:rP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  </m:t>
                              </m:r>
                              <m:r>
                                <m:rPr>
                                  <m:brk m:alnAt="7"/>
                                </m:rPr>
                                <a:rPr lang="en-US" sz="2400" b="0" i="1" smtClean="0">
                                  <a:latin typeface="Cambria Math" panose="02040503050406030204" pitchFamily="18" charset="0"/>
                                  <a:cs typeface="Times New Roman" panose="02020603050405020304" pitchFamily="18" charset="0"/>
                                </a:rPr>
                                <m:t>2</m:t>
                              </m:r>
                            </m:e>
                            <m:e>
                              <m:r>
                                <a:rPr lang="en-US" sz="2400" b="0" i="1" smtClean="0">
                                  <a:latin typeface="Cambria Math" panose="02040503050406030204" pitchFamily="18" charset="0"/>
                                  <a:cs typeface="Times New Roman" panose="02020603050405020304" pitchFamily="18" charset="0"/>
                                </a:rPr>
                                <m:t>−1</m:t>
                              </m:r>
                            </m:e>
                          </m:mr>
                          <m:mr>
                            <m:e>
                              <m:r>
                                <a:rPr lang="en-US" sz="2400" b="0" i="1" smtClean="0">
                                  <a:latin typeface="Cambria Math" panose="02040503050406030204" pitchFamily="18" charset="0"/>
                                  <a:cs typeface="Times New Roman" panose="02020603050405020304" pitchFamily="18" charset="0"/>
                                </a:rPr>
                                <m:t>−1</m:t>
                              </m:r>
                            </m:e>
                            <m:e>
                              <m:r>
                                <a:rPr lang="en-US" sz="2400" b="0" i="1" smtClean="0">
                                  <a:latin typeface="Cambria Math" panose="02040503050406030204" pitchFamily="18" charset="0"/>
                                  <a:cs typeface="Times New Roman" panose="02020603050405020304" pitchFamily="18" charset="0"/>
                                </a:rPr>
                                <m:t>   2</m:t>
                              </m:r>
                            </m:e>
                          </m:mr>
                        </m:m>
                      </m:e>
                    </m:d>
                  </m:oMath>
                </a14:m>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Symmetric: Yes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For any non-zero x = </a:t>
                </a:r>
                <a14:m>
                  <m:oMath xmlns:m="http://schemas.openxmlformats.org/officeDocument/2006/math">
                    <m:d>
                      <m:dPr>
                        <m:begChr m:val="["/>
                        <m:endChr m:val="]"/>
                        <m:ctrlPr>
                          <a:rPr lang="en-US" sz="2400" i="1" smtClean="0">
                            <a:latin typeface="Cambria Math" panose="02040503050406030204" pitchFamily="18" charset="0"/>
                            <a:cs typeface="Times New Roman" panose="02020603050405020304" pitchFamily="18" charset="0"/>
                          </a:rPr>
                        </m:ctrlPr>
                      </m:dPr>
                      <m:e>
                        <m:m>
                          <m:mPr>
                            <m:mcs>
                              <m:mc>
                                <m:mcPr>
                                  <m:count m:val="1"/>
                                  <m:mcJc m:val="center"/>
                                </m:mcPr>
                              </m:mc>
                            </m:mcs>
                            <m:ctrlPr>
                              <a:rPr lang="en-US" sz="2400" i="1" smtClean="0">
                                <a:latin typeface="Cambria Math" panose="02040503050406030204" pitchFamily="18" charset="0"/>
                                <a:cs typeface="Times New Roman" panose="02020603050405020304" pitchFamily="18" charset="0"/>
                              </a:rPr>
                            </m:ctrlPr>
                          </m:mPr>
                          <m:mr>
                            <m:e>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cs typeface="Times New Roman" panose="02020603050405020304" pitchFamily="18" charset="0"/>
                                    </a:rPr>
                                    <m:t>1</m:t>
                                  </m:r>
                                </m:sub>
                              </m:sSub>
                            </m:e>
                          </m:mr>
                          <m:mr>
                            <m:e>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cs typeface="Times New Roman" panose="02020603050405020304" pitchFamily="18" charset="0"/>
                                    </a:rPr>
                                    <m:t>2</m:t>
                                  </m:r>
                                </m:sub>
                              </m:sSub>
                            </m:e>
                          </m:mr>
                        </m:m>
                      </m:e>
                    </m:d>
                  </m:oMath>
                </a14:m>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xᵀ A x = 2x₁² - 2x₁x₂ + 2x₂² = (x₁ - x₂)² + x₁² + x₂² &gt; 0</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Hence, positive definite.</a:t>
                </a:r>
              </a:p>
              <a:p>
                <a:r>
                  <a:rPr lang="en-US" sz="2600" b="1" kern="0" dirty="0">
                    <a:solidFill>
                      <a:srgbClr val="002060"/>
                    </a:solidFill>
                    <a:latin typeface="Times New Roman" panose="02020603050405020304" pitchFamily="18" charset="0"/>
                    <a:ea typeface="MS Gothic" panose="020B0609070205080204" pitchFamily="49" charset="-128"/>
                    <a:cs typeface="Times New Roman" panose="02020603050405020304" pitchFamily="18" charset="0"/>
                  </a:rPr>
                  <a:t>4. Characterizations of Positive Definiteness</a:t>
                </a:r>
                <a:endParaRPr lang="en-IN" sz="2600" b="1" kern="0" dirty="0">
                  <a:solidFill>
                    <a:srgbClr val="002060"/>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MS Mincho"/>
                    <a:cs typeface="Times New Roman" panose="02020603050405020304" pitchFamily="18" charset="0"/>
                  </a:rPr>
                  <a:t>A symmetric matrix A is positive definite iff any one of the following holds:</a:t>
                </a:r>
              </a:p>
              <a:p>
                <a:pPr marL="457200" indent="-457200">
                  <a:lnSpc>
                    <a:spcPct val="115000"/>
                  </a:lnSpc>
                  <a:spcAft>
                    <a:spcPts val="1000"/>
                  </a:spcAft>
                  <a:buFont typeface="Wingdings" panose="05000000000000000000" pitchFamily="2" charset="2"/>
                  <a:buChar char="v"/>
                </a:pPr>
                <a:r>
                  <a:rPr lang="en-US" sz="2400" dirty="0">
                    <a:latin typeface="Times New Roman" panose="02020603050405020304" pitchFamily="18" charset="0"/>
                    <a:ea typeface="MS Mincho"/>
                    <a:cs typeface="Times New Roman" panose="02020603050405020304" pitchFamily="18" charset="0"/>
                  </a:rPr>
                  <a:t>All eigenvalues of A are strictly positive.</a:t>
                </a:r>
              </a:p>
              <a:p>
                <a:pPr marL="457200" indent="-457200">
                  <a:lnSpc>
                    <a:spcPct val="115000"/>
                  </a:lnSpc>
                  <a:spcAft>
                    <a:spcPts val="1000"/>
                  </a:spcAft>
                  <a:buFont typeface="Wingdings" panose="05000000000000000000" pitchFamily="2" charset="2"/>
                  <a:buChar char="v"/>
                </a:pPr>
                <a:r>
                  <a:rPr lang="en-US" sz="2400" dirty="0">
                    <a:latin typeface="Times New Roman" panose="02020603050405020304" pitchFamily="18" charset="0"/>
                    <a:ea typeface="MS Mincho"/>
                    <a:cs typeface="Times New Roman" panose="02020603050405020304" pitchFamily="18" charset="0"/>
                  </a:rPr>
                  <a:t>All leading principal minors are positive.</a:t>
                </a:r>
              </a:p>
              <a:p>
                <a:pPr marL="457200" indent="-457200">
                  <a:lnSpc>
                    <a:spcPct val="115000"/>
                  </a:lnSpc>
                  <a:spcAft>
                    <a:spcPts val="1000"/>
                  </a:spcAft>
                  <a:buFont typeface="Wingdings" panose="05000000000000000000" pitchFamily="2" charset="2"/>
                  <a:buChar char="v"/>
                </a:pPr>
                <a:r>
                  <a:rPr lang="en-US" sz="2400" dirty="0">
                    <a:latin typeface="Times New Roman" panose="02020603050405020304" pitchFamily="18" charset="0"/>
                    <a:ea typeface="MS Mincho"/>
                    <a:cs typeface="Times New Roman" panose="02020603050405020304" pitchFamily="18" charset="0"/>
                  </a:rPr>
                  <a:t>A admits a Cholesky decomposition: A = LLᵀ, where L is lower triangular with positive diagonal entries.</a:t>
                </a:r>
              </a:p>
              <a:p>
                <a:pPr marL="457200" indent="-457200">
                  <a:lnSpc>
                    <a:spcPct val="115000"/>
                  </a:lnSpc>
                  <a:spcAft>
                    <a:spcPts val="1000"/>
                  </a:spcAft>
                  <a:buFont typeface="Wingdings" panose="05000000000000000000" pitchFamily="2" charset="2"/>
                  <a:buChar char="v"/>
                </a:pPr>
                <a:r>
                  <a:rPr lang="en-US" sz="2400" dirty="0">
                    <a:latin typeface="Times New Roman" panose="02020603050405020304" pitchFamily="18" charset="0"/>
                    <a:ea typeface="MS Mincho"/>
                    <a:cs typeface="Times New Roman" panose="02020603050405020304" pitchFamily="18" charset="0"/>
                  </a:rPr>
                  <a:t>The quadratic form xᵀ A x  &gt;  0 for all non zero x.</a:t>
                </a:r>
                <a:endParaRPr lang="en-IN" sz="2400" dirty="0">
                  <a:latin typeface="Times New Roman" panose="02020603050405020304" pitchFamily="18" charset="0"/>
                  <a:ea typeface="MS Mincho"/>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5988" y="41822"/>
                <a:ext cx="12126011" cy="6256328"/>
              </a:xfrm>
              <a:prstGeom prst="rect">
                <a:avLst/>
              </a:prstGeom>
              <a:blipFill>
                <a:blip r:embed="rId2"/>
                <a:stretch>
                  <a:fillRect l="-1056" t="-1072" b="-1852"/>
                </a:stretch>
              </a:blipFill>
            </p:spPr>
            <p:txBody>
              <a:bodyPr/>
              <a:lstStyle/>
              <a:p>
                <a:r>
                  <a:rPr lang="en-US">
                    <a:noFill/>
                  </a:rPr>
                  <a:t> </a:t>
                </a:r>
              </a:p>
            </p:txBody>
          </p:sp>
        </mc:Fallback>
      </mc:AlternateContent>
    </p:spTree>
    <p:extLst>
      <p:ext uri="{BB962C8B-B14F-4D97-AF65-F5344CB8AC3E}">
        <p14:creationId xmlns:p14="http://schemas.microsoft.com/office/powerpoint/2010/main" val="6929173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62</a:t>
            </a:fld>
            <a:endParaRPr lang="en-IN"/>
          </a:p>
        </p:txBody>
      </p:sp>
      <p:sp>
        <p:nvSpPr>
          <p:cNvPr id="8" name="Rectangle 7"/>
          <p:cNvSpPr/>
          <p:nvPr/>
        </p:nvSpPr>
        <p:spPr>
          <a:xfrm>
            <a:off x="241540" y="121779"/>
            <a:ext cx="11688792" cy="5164684"/>
          </a:xfrm>
          <a:prstGeom prst="rect">
            <a:avLst/>
          </a:prstGeom>
        </p:spPr>
        <p:txBody>
          <a:bodyPr wrap="square">
            <a:spAutoFit/>
          </a:bodyPr>
          <a:lstStyle/>
          <a:p>
            <a:pPr>
              <a:lnSpc>
                <a:spcPct val="115000"/>
              </a:lnSpc>
              <a:spcBef>
                <a:spcPts val="2400"/>
              </a:spcBef>
              <a:spcAft>
                <a:spcPts val="0"/>
              </a:spcAft>
            </a:pPr>
            <a:r>
              <a:rPr lang="en-US" sz="28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rPr>
              <a:t>5. Positive Semi-Definite (PSD) Matrix</a:t>
            </a:r>
            <a:endParaRPr lang="en-IN" sz="28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800" dirty="0">
                <a:latin typeface="Times New Roman" panose="02020603050405020304" pitchFamily="18" charset="0"/>
                <a:ea typeface="MS Mincho"/>
                <a:cs typeface="Times New Roman" panose="02020603050405020304" pitchFamily="18" charset="0"/>
              </a:rPr>
              <a:t>A symmetric matrix A is positive semi-definite if:</a:t>
            </a:r>
            <a:br>
              <a:rPr lang="en-US" sz="2800" dirty="0">
                <a:latin typeface="Times New Roman" panose="02020603050405020304" pitchFamily="18" charset="0"/>
                <a:ea typeface="MS Mincho"/>
                <a:cs typeface="Times New Roman" panose="02020603050405020304" pitchFamily="18" charset="0"/>
              </a:rPr>
            </a:br>
            <a:r>
              <a:rPr lang="en-US" sz="2800" dirty="0">
                <a:latin typeface="Times New Roman" panose="02020603050405020304" pitchFamily="18" charset="0"/>
                <a:ea typeface="MS Mincho"/>
                <a:cs typeface="Times New Roman" panose="02020603050405020304" pitchFamily="18" charset="0"/>
              </a:rPr>
              <a:t>    xᵀ A x  ≥  0 for all x ∈ ℝⁿ</a:t>
            </a:r>
            <a:br>
              <a:rPr lang="en-US" sz="2800" dirty="0">
                <a:latin typeface="Times New Roman" panose="02020603050405020304" pitchFamily="18" charset="0"/>
                <a:ea typeface="MS Mincho"/>
                <a:cs typeface="Times New Roman" panose="02020603050405020304" pitchFamily="18" charset="0"/>
              </a:rPr>
            </a:br>
            <a:r>
              <a:rPr lang="en-US" sz="2800" dirty="0">
                <a:latin typeface="Times New Roman" panose="02020603050405020304" pitchFamily="18" charset="0"/>
                <a:ea typeface="MS Mincho"/>
                <a:cs typeface="Times New Roman" panose="02020603050405020304" pitchFamily="18" charset="0"/>
              </a:rPr>
              <a:t>It allows xᵀ A x = 0 for some non-zero x, unlike PD matrices.</a:t>
            </a:r>
          </a:p>
          <a:p>
            <a:pPr>
              <a:lnSpc>
                <a:spcPct val="115000"/>
              </a:lnSpc>
              <a:spcAft>
                <a:spcPts val="1000"/>
              </a:spcAft>
            </a:pPr>
            <a:endParaRPr lang="en-US" sz="2800" dirty="0">
              <a:latin typeface="Times New Roman" panose="02020603050405020304" pitchFamily="18" charset="0"/>
              <a:ea typeface="MS Mincho"/>
              <a:cs typeface="Times New Roman" panose="02020603050405020304" pitchFamily="18" charset="0"/>
            </a:endParaRPr>
          </a:p>
          <a:p>
            <a:pPr algn="just">
              <a:lnSpc>
                <a:spcPct val="115000"/>
              </a:lnSpc>
              <a:spcAft>
                <a:spcPts val="1000"/>
              </a:spcAft>
            </a:pPr>
            <a:r>
              <a:rPr lang="en-US" sz="2800" dirty="0">
                <a:solidFill>
                  <a:srgbClr val="002060"/>
                </a:solidFill>
                <a:latin typeface="Times New Roman" panose="02020603050405020304" pitchFamily="18" charset="0"/>
                <a:cs typeface="Times New Roman" panose="02020603050405020304" pitchFamily="18" charset="0"/>
              </a:rPr>
              <a:t>NOTE : </a:t>
            </a:r>
            <a:r>
              <a:rPr lang="en-US" sz="2800" dirty="0">
                <a:latin typeface="Times New Roman" panose="02020603050405020304" pitchFamily="18" charset="0"/>
                <a:cs typeface="Times New Roman" panose="02020603050405020304" pitchFamily="18" charset="0"/>
              </a:rPr>
              <a:t>The inner product is used in ML because it provides the </a:t>
            </a:r>
            <a:r>
              <a:rPr lang="en-US" sz="2800" b="1" dirty="0">
                <a:latin typeface="Times New Roman" panose="02020603050405020304" pitchFamily="18" charset="0"/>
                <a:cs typeface="Times New Roman" panose="02020603050405020304" pitchFamily="18" charset="0"/>
              </a:rPr>
              <a:t>algebraic tool</a:t>
            </a:r>
            <a:r>
              <a:rPr lang="en-US" sz="2800" dirty="0">
                <a:latin typeface="Times New Roman" panose="02020603050405020304" pitchFamily="18" charset="0"/>
                <a:cs typeface="Times New Roman" panose="02020603050405020304" pitchFamily="18" charset="0"/>
              </a:rPr>
              <a:t> to measure similarity, length, distance, projections, and to build models like linear regression, SVMs, PCA, and even neural networks. It is the bridge between geometry and learning.</a:t>
            </a:r>
          </a:p>
          <a:p>
            <a:pPr>
              <a:lnSpc>
                <a:spcPct val="115000"/>
              </a:lnSpc>
              <a:spcAft>
                <a:spcPts val="1000"/>
              </a:spcAft>
            </a:pPr>
            <a:endParaRPr lang="en-US" sz="1400" dirty="0">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7762943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63</a:t>
            </a:fld>
            <a:endParaRPr lang="en-IN"/>
          </a:p>
        </p:txBody>
      </p:sp>
      <mc:AlternateContent xmlns:mc="http://schemas.openxmlformats.org/markup-compatibility/2006" xmlns:a14="http://schemas.microsoft.com/office/drawing/2010/main">
        <mc:Choice Requires="a14">
          <p:sp>
            <p:nvSpPr>
              <p:cNvPr id="5" name="Rectangle 4"/>
              <p:cNvSpPr/>
              <p:nvPr/>
            </p:nvSpPr>
            <p:spPr>
              <a:xfrm>
                <a:off x="232913" y="107374"/>
                <a:ext cx="11766430" cy="3489353"/>
              </a:xfrm>
              <a:prstGeom prst="rect">
                <a:avLst/>
              </a:prstGeom>
            </p:spPr>
            <p:txBody>
              <a:bodyPr wrap="square">
                <a:spAutoFit/>
              </a:bodyPr>
              <a:lstStyle/>
              <a:p>
                <a:pPr>
                  <a:lnSpc>
                    <a:spcPct val="107000"/>
                  </a:lnSpc>
                  <a:spcAft>
                    <a:spcPts val="800"/>
                  </a:spcAft>
                </a:pPr>
                <a:r>
                  <a:rPr lang="en-I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Given the matrix</a:t>
                </a:r>
                <a:endPar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IN" sz="2800" i="1">
                        <a:effectLst/>
                        <a:latin typeface="Cambria Math" panose="02040503050406030204" pitchFamily="18" charset="0"/>
                        <a:ea typeface="Calibri" panose="020F0502020204030204" pitchFamily="34" charset="0"/>
                        <a:cs typeface="Times New Roman" panose="02020603050405020304" pitchFamily="18" charset="0"/>
                      </a:rPr>
                      <m:t>𝐴</m:t>
                    </m:r>
                    <m:r>
                      <a:rPr lang="en-IN" sz="2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800" i="1">
                                  <a:effectLst/>
                                  <a:latin typeface="Cambria Math" panose="02040503050406030204" pitchFamily="18" charset="0"/>
                                  <a:ea typeface="Calibri" panose="020F0502020204030204" pitchFamily="34" charset="0"/>
                                  <a:cs typeface="Times New Roman" panose="02020603050405020304" pitchFamily="18" charset="0"/>
                                </a:rPr>
                                <m:t>4</m:t>
                              </m:r>
                            </m:e>
                            <m:e>
                              <m:r>
                                <a:rPr lang="en-IN" sz="28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8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800" i="1">
                                  <a:effectLst/>
                                  <a:latin typeface="Cambria Math" panose="02040503050406030204" pitchFamily="18" charset="0"/>
                                  <a:ea typeface="Calibri" panose="020F0502020204030204" pitchFamily="34" charset="0"/>
                                  <a:cs typeface="Times New Roman" panose="02020603050405020304" pitchFamily="18" charset="0"/>
                                </a:rPr>
                                <m:t>3</m:t>
                              </m:r>
                            </m:e>
                          </m:mr>
                        </m:m>
                      </m:e>
                    </m:d>
                  </m:oMath>
                </a14:m>
                <a:br>
                  <a:rPr lang="en-IN" sz="2800" dirty="0">
                    <a:effectLst/>
                    <a:latin typeface="Times New Roman" panose="02020603050405020304" pitchFamily="18" charset="0"/>
                    <a:ea typeface="Calibri" panose="020F0502020204030204" pitchFamily="34" charset="0"/>
                    <a:cs typeface="Times New Roman" panose="02020603050405020304" pitchFamily="18" charset="0"/>
                  </a:rPr>
                </a:b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(a) Show that A is symmetric.</a:t>
                </a:r>
                <a:br>
                  <a:rPr lang="en-IN" sz="2800" dirty="0">
                    <a:effectLst/>
                    <a:latin typeface="Times New Roman" panose="02020603050405020304" pitchFamily="18" charset="0"/>
                    <a:ea typeface="Calibri" panose="020F0502020204030204" pitchFamily="34" charset="0"/>
                    <a:cs typeface="Times New Roman" panose="02020603050405020304" pitchFamily="18" charset="0"/>
                  </a:rPr>
                </a:b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(b) Verify whether A is positive definite using the leading principal minors test.</a:t>
                </a:r>
                <a:br>
                  <a:rPr lang="en-IN" sz="2800" dirty="0">
                    <a:effectLst/>
                    <a:latin typeface="Times New Roman" panose="02020603050405020304" pitchFamily="18" charset="0"/>
                    <a:ea typeface="Calibri" panose="020F0502020204030204" pitchFamily="34" charset="0"/>
                    <a:cs typeface="Times New Roman" panose="02020603050405020304" pitchFamily="18" charset="0"/>
                  </a:rPr>
                </a:b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(c) Confirm your result by computing the eigenvalues of A.</a:t>
                </a:r>
              </a:p>
              <a:p>
                <a:pPr>
                  <a:lnSpc>
                    <a:spcPct val="107000"/>
                  </a:lnSpc>
                  <a:spcAft>
                    <a:spcPts val="800"/>
                  </a:spcAft>
                </a:pPr>
                <a:r>
                  <a:rPr lang="en-IN" sz="2800" dirty="0">
                    <a:latin typeface="Times New Roman" panose="02020603050405020304" pitchFamily="18" charset="0"/>
                    <a:ea typeface="Calibri" panose="020F0502020204030204" pitchFamily="34" charset="0"/>
                    <a:cs typeface="Times New Roman" panose="02020603050405020304" pitchFamily="18" charset="0"/>
                  </a:rPr>
                  <a:t>(a) </a:t>
                </a:r>
                <a:r>
                  <a:rPr lang="en-IN"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Solution</a:t>
                </a:r>
                <a:r>
                  <a:rPr lang="en-IN" sz="2800" dirty="0">
                    <a:latin typeface="Times New Roman" panose="02020603050405020304" pitchFamily="18" charset="0"/>
                    <a:ea typeface="Calibri" panose="020F0502020204030204" pitchFamily="34" charset="0"/>
                    <a:cs typeface="Times New Roman" panose="02020603050405020304" pitchFamily="18" charset="0"/>
                  </a:rPr>
                  <a:t>:</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IN" sz="1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32913" y="107374"/>
                <a:ext cx="11766430" cy="3489353"/>
              </a:xfrm>
              <a:prstGeom prst="rect">
                <a:avLst/>
              </a:prstGeom>
              <a:blipFill>
                <a:blip r:embed="rId2"/>
                <a:stretch>
                  <a:fillRect l="-1036" t="-1923"/>
                </a:stretch>
              </a:blipFill>
            </p:spPr>
            <p:txBody>
              <a:bodyPr/>
              <a:lstStyle/>
              <a:p>
                <a:r>
                  <a:rPr lang="en-US">
                    <a:noFill/>
                  </a:rPr>
                  <a:t> </a:t>
                </a:r>
              </a:p>
            </p:txBody>
          </p:sp>
        </mc:Fallback>
      </mc:AlternateContent>
    </p:spTree>
    <p:extLst>
      <p:ext uri="{BB962C8B-B14F-4D97-AF65-F5344CB8AC3E}">
        <p14:creationId xmlns:p14="http://schemas.microsoft.com/office/powerpoint/2010/main" val="40972381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F68D9-E409-4107-9033-27E54194098B}"/>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6B5F5B13-9277-49D5-B5CA-4FE18ECF7A7F}"/>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824EA651-9DC9-4F00-847C-A7188147697A}"/>
              </a:ext>
            </a:extLst>
          </p:cNvPr>
          <p:cNvSpPr>
            <a:spLocks noGrp="1"/>
          </p:cNvSpPr>
          <p:nvPr>
            <p:ph type="sldNum" sz="quarter" idx="12"/>
          </p:nvPr>
        </p:nvSpPr>
        <p:spPr/>
        <p:txBody>
          <a:bodyPr/>
          <a:lstStyle/>
          <a:p>
            <a:fld id="{E0997674-4A0C-428B-B6EB-8D84DA16CAF1}" type="slidenum">
              <a:rPr lang="en-IN" smtClean="0"/>
              <a:pPr/>
              <a:t>64</a:t>
            </a:fld>
            <a:endParaRPr lang="en-IN"/>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F19CDDA-4763-4359-B7AF-8B24906155F5}"/>
                  </a:ext>
                </a:extLst>
              </p:cNvPr>
              <p:cNvSpPr txBox="1"/>
              <p:nvPr/>
            </p:nvSpPr>
            <p:spPr>
              <a:xfrm>
                <a:off x="84841" y="98425"/>
                <a:ext cx="12038029" cy="5889113"/>
              </a:xfrm>
              <a:prstGeom prst="rect">
                <a:avLst/>
              </a:prstGeom>
              <a:noFill/>
            </p:spPr>
            <p:txBody>
              <a:bodyPr wrap="square">
                <a:spAutoFit/>
              </a:bodyPr>
              <a:lstStyle/>
              <a:p>
                <a:pPr>
                  <a:lnSpc>
                    <a:spcPct val="107000"/>
                  </a:lnSpc>
                  <a:spcAft>
                    <a:spcPts val="800"/>
                  </a:spcAft>
                </a:pPr>
                <a:r>
                  <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Covariance as Inner product</a:t>
                </a:r>
              </a:p>
              <a:p>
                <a:pPr>
                  <a:lnSpc>
                    <a:spcPct val="107000"/>
                  </a:lnSpc>
                  <a:spcAft>
                    <a:spcPts val="800"/>
                  </a:spcAft>
                </a:pPr>
                <a:r>
                  <a:rPr lang="en-IN"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IN" sz="2700" dirty="0">
                    <a:latin typeface="Times New Roman" panose="02020603050405020304" pitchFamily="18" charset="0"/>
                    <a:ea typeface="Calibri" panose="020F0502020204030204" pitchFamily="34" charset="0"/>
                    <a:cs typeface="Times New Roman" panose="02020603050405020304" pitchFamily="18" charset="0"/>
                  </a:rPr>
                  <a:t>The </a:t>
                </a:r>
                <a:r>
                  <a:rPr lang="en-US" sz="2700" dirty="0">
                    <a:latin typeface="Times New Roman" panose="02020603050405020304" pitchFamily="18" charset="0"/>
                    <a:cs typeface="Times New Roman" panose="02020603050405020304" pitchFamily="18" charset="0"/>
                  </a:rPr>
                  <a:t>Centered(</a:t>
                </a:r>
                <a:r>
                  <a:rPr lang="en-US" sz="2800" dirty="0">
                    <a:latin typeface="Times New Roman" panose="02020603050405020304" pitchFamily="18" charset="0"/>
                    <a:cs typeface="Times New Roman" panose="02020603050405020304" pitchFamily="18" charset="0"/>
                  </a:rPr>
                  <a:t>mean is shifted to zero)</a:t>
                </a:r>
                <a:r>
                  <a:rPr lang="en-IN" sz="2700" dirty="0">
                    <a:latin typeface="Times New Roman" panose="02020603050405020304" pitchFamily="18" charset="0"/>
                    <a:ea typeface="Calibri" panose="020F0502020204030204" pitchFamily="34" charset="0"/>
                    <a:cs typeface="Times New Roman" panose="02020603050405020304" pitchFamily="18" charset="0"/>
                  </a:rPr>
                  <a:t> data matrix is given by</a:t>
                </a:r>
              </a:p>
              <a:p>
                <a:pPr>
                  <a:lnSpc>
                    <a:spcPct val="107000"/>
                  </a:lnSpc>
                  <a:spcAft>
                    <a:spcPts val="800"/>
                  </a:spcAft>
                </a:pPr>
                <a:r>
                  <a:rPr lang="en-IN" sz="27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700" b="0" i="1" smtClean="0">
                        <a:effectLst/>
                        <a:latin typeface="Cambria Math" panose="02040503050406030204" pitchFamily="18" charset="0"/>
                        <a:ea typeface="Calibri" panose="020F0502020204030204" pitchFamily="34" charset="0"/>
                        <a:cs typeface="Times New Roman" panose="02020603050405020304" pitchFamily="18" charset="0"/>
                      </a:rPr>
                      <m:t>𝑋</m:t>
                    </m:r>
                    <m:r>
                      <a:rPr lang="en-US" sz="2700" b="0" i="1"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700" b="0"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2700" b="0" i="1" smtClean="0">
                                <a:effectLst/>
                                <a:latin typeface="Cambria Math" panose="02040503050406030204" pitchFamily="18" charset="0"/>
                                <a:cs typeface="Times New Roman" panose="02020603050405020304" pitchFamily="18" charset="0"/>
                              </a:rPr>
                            </m:ctrlPr>
                          </m:mPr>
                          <m:mr>
                            <m:e>
                              <m:r>
                                <m:rPr>
                                  <m:brk m:alnAt="7"/>
                                </m:rPr>
                                <a:rPr lang="en-US" sz="2700" b="0" i="1" smtClean="0">
                                  <a:effectLst/>
                                  <a:latin typeface="Cambria Math" panose="02040503050406030204" pitchFamily="18" charset="0"/>
                                  <a:cs typeface="Times New Roman" panose="02020603050405020304" pitchFamily="18" charset="0"/>
                                </a:rPr>
                                <m:t> </m:t>
                              </m:r>
                              <m:r>
                                <a:rPr lang="en-US" sz="2700" b="0" i="1" smtClean="0">
                                  <a:effectLst/>
                                  <a:latin typeface="Cambria Math" panose="02040503050406030204" pitchFamily="18" charset="0"/>
                                  <a:cs typeface="Times New Roman" panose="02020603050405020304" pitchFamily="18" charset="0"/>
                                </a:rPr>
                                <m:t>  2</m:t>
                              </m:r>
                            </m:e>
                          </m:mr>
                          <m:mr>
                            <m:e>
                              <m:r>
                                <a:rPr lang="en-US" sz="2700" b="0" i="1" smtClean="0">
                                  <a:effectLst/>
                                  <a:latin typeface="Cambria Math" panose="02040503050406030204" pitchFamily="18" charset="0"/>
                                  <a:cs typeface="Times New Roman" panose="02020603050405020304" pitchFamily="18" charset="0"/>
                                </a:rPr>
                                <m:t>   0</m:t>
                              </m:r>
                            </m:e>
                          </m:mr>
                          <m:mr>
                            <m:e>
                              <m:m>
                                <m:mPr>
                                  <m:mcs>
                                    <m:mc>
                                      <m:mcPr>
                                        <m:count m:val="1"/>
                                        <m:mcJc m:val="center"/>
                                      </m:mcPr>
                                    </m:mc>
                                  </m:mcs>
                                  <m:ctrlPr>
                                    <a:rPr lang="en-US" sz="2700" b="0" i="1" smtClean="0">
                                      <a:effectLst/>
                                      <a:latin typeface="Cambria Math" panose="02040503050406030204" pitchFamily="18" charset="0"/>
                                      <a:cs typeface="Times New Roman" panose="02020603050405020304" pitchFamily="18" charset="0"/>
                                    </a:rPr>
                                  </m:ctrlPr>
                                </m:mPr>
                                <m:mr>
                                  <m:e>
                                    <m:r>
                                      <m:rPr>
                                        <m:brk m:alnAt="7"/>
                                      </m:rPr>
                                      <a:rPr lang="en-US" sz="2700" b="0" i="1" smtClean="0">
                                        <a:effectLst/>
                                        <a:latin typeface="Cambria Math" panose="02040503050406030204" pitchFamily="18" charset="0"/>
                                        <a:cs typeface="Times New Roman" panose="02020603050405020304" pitchFamily="18" charset="0"/>
                                      </a:rPr>
                                      <m:t> </m:t>
                                    </m:r>
                                    <m:r>
                                      <a:rPr lang="en-US" sz="2700" b="0" i="1" smtClean="0">
                                        <a:effectLst/>
                                        <a:latin typeface="Cambria Math" panose="02040503050406030204" pitchFamily="18" charset="0"/>
                                        <a:cs typeface="Times New Roman" panose="02020603050405020304" pitchFamily="18" charset="0"/>
                                      </a:rPr>
                                      <m:t>  1</m:t>
                                    </m:r>
                                  </m:e>
                                </m:mr>
                                <m:mr>
                                  <m:e>
                                    <m:r>
                                      <a:rPr lang="en-US" sz="2700" b="0" i="1" smtClean="0">
                                        <a:effectLst/>
                                        <a:latin typeface="Cambria Math" panose="02040503050406030204" pitchFamily="18" charset="0"/>
                                        <a:cs typeface="Times New Roman" panose="02020603050405020304" pitchFamily="18" charset="0"/>
                                      </a:rPr>
                                      <m:t>−1</m:t>
                                    </m:r>
                                  </m:e>
                                </m:mr>
                              </m:m>
                            </m:e>
                          </m:mr>
                        </m:m>
                        <m:r>
                          <a:rPr lang="en-US" sz="2700" b="0" i="1" smtClean="0">
                            <a:effectLst/>
                            <a:latin typeface="Cambria Math" panose="02040503050406030204" pitchFamily="18" charset="0"/>
                            <a:cs typeface="Times New Roman" panose="02020603050405020304" pitchFamily="18" charset="0"/>
                          </a:rPr>
                          <m:t>    </m:t>
                        </m:r>
                        <m:m>
                          <m:mPr>
                            <m:mcs>
                              <m:mc>
                                <m:mcPr>
                                  <m:count m:val="1"/>
                                  <m:mcJc m:val="center"/>
                                </m:mcPr>
                              </m:mc>
                            </m:mcs>
                            <m:ctrlPr>
                              <a:rPr lang="en-US" sz="2700" b="0" i="1" smtClean="0">
                                <a:effectLst/>
                                <a:latin typeface="Cambria Math" panose="02040503050406030204" pitchFamily="18" charset="0"/>
                                <a:cs typeface="Times New Roman" panose="02020603050405020304" pitchFamily="18" charset="0"/>
                              </a:rPr>
                            </m:ctrlPr>
                          </m:mPr>
                          <m:mr>
                            <m:e>
                              <m:r>
                                <m:rPr>
                                  <m:brk m:alnAt="7"/>
                                </m:rPr>
                                <a:rPr lang="en-US" sz="2700" b="0" i="1" smtClean="0">
                                  <a:effectLst/>
                                  <a:latin typeface="Cambria Math" panose="02040503050406030204" pitchFamily="18" charset="0"/>
                                  <a:cs typeface="Times New Roman" panose="02020603050405020304" pitchFamily="18" charset="0"/>
                                </a:rPr>
                                <m:t> </m:t>
                              </m:r>
                              <m:r>
                                <a:rPr lang="en-US" sz="2700" b="0" i="1" smtClean="0">
                                  <a:effectLst/>
                                  <a:latin typeface="Cambria Math" panose="02040503050406030204" pitchFamily="18" charset="0"/>
                                  <a:cs typeface="Times New Roman" panose="02020603050405020304" pitchFamily="18" charset="0"/>
                                </a:rPr>
                                <m:t>  0</m:t>
                              </m:r>
                            </m:e>
                          </m:mr>
                          <m:mr>
                            <m:e>
                              <m:r>
                                <a:rPr lang="en-US" sz="2700" b="0" i="1" smtClean="0">
                                  <a:effectLst/>
                                  <a:latin typeface="Cambria Math" panose="02040503050406030204" pitchFamily="18" charset="0"/>
                                  <a:cs typeface="Times New Roman" panose="02020603050405020304" pitchFamily="18" charset="0"/>
                                </a:rPr>
                                <m:t>   2</m:t>
                              </m:r>
                            </m:e>
                          </m:mr>
                          <m:mr>
                            <m:e>
                              <m:m>
                                <m:mPr>
                                  <m:mcs>
                                    <m:mc>
                                      <m:mcPr>
                                        <m:count m:val="1"/>
                                        <m:mcJc m:val="center"/>
                                      </m:mcPr>
                                    </m:mc>
                                  </m:mcs>
                                  <m:ctrlPr>
                                    <a:rPr lang="en-US" sz="2700" b="0" i="1" smtClean="0">
                                      <a:effectLst/>
                                      <a:latin typeface="Cambria Math" panose="02040503050406030204" pitchFamily="18" charset="0"/>
                                      <a:cs typeface="Times New Roman" panose="02020603050405020304" pitchFamily="18" charset="0"/>
                                    </a:rPr>
                                  </m:ctrlPr>
                                </m:mPr>
                                <m:mr>
                                  <m:e>
                                    <m:r>
                                      <m:rPr>
                                        <m:brk m:alnAt="7"/>
                                      </m:rPr>
                                      <a:rPr lang="en-US" sz="2700" b="0" i="1" smtClean="0">
                                        <a:effectLst/>
                                        <a:latin typeface="Cambria Math" panose="02040503050406030204" pitchFamily="18" charset="0"/>
                                        <a:cs typeface="Times New Roman" panose="02020603050405020304" pitchFamily="18" charset="0"/>
                                      </a:rPr>
                                      <m:t> </m:t>
                                    </m:r>
                                    <m:r>
                                      <a:rPr lang="en-US" sz="2700" b="0" i="1" smtClean="0">
                                        <a:effectLst/>
                                        <a:latin typeface="Cambria Math" panose="02040503050406030204" pitchFamily="18" charset="0"/>
                                        <a:cs typeface="Times New Roman" panose="02020603050405020304" pitchFamily="18" charset="0"/>
                                      </a:rPr>
                                      <m:t>  1</m:t>
                                    </m:r>
                                  </m:e>
                                </m:mr>
                                <m:mr>
                                  <m:e>
                                    <m:r>
                                      <a:rPr lang="en-US" sz="2700" b="0" i="1" smtClean="0">
                                        <a:effectLst/>
                                        <a:latin typeface="Cambria Math" panose="02040503050406030204" pitchFamily="18" charset="0"/>
                                        <a:cs typeface="Times New Roman" panose="02020603050405020304" pitchFamily="18" charset="0"/>
                                      </a:rPr>
                                      <m:t>−1</m:t>
                                    </m:r>
                                  </m:e>
                                </m:mr>
                              </m:m>
                            </m:e>
                          </m:mr>
                        </m:m>
                      </m:e>
                    </m:d>
                    <m:r>
                      <a:rPr lang="en-US" sz="2700" b="0" i="1" smtClean="0">
                        <a:effectLst/>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sz="2700" b="0" i="1"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700" b="0" i="1" smtClean="0">
                            <a:effectLst/>
                            <a:latin typeface="Cambria Math" panose="02040503050406030204" pitchFamily="18" charset="0"/>
                            <a:ea typeface="Cambria Math" panose="02040503050406030204" pitchFamily="18" charset="0"/>
                            <a:cs typeface="Times New Roman" panose="02020603050405020304" pitchFamily="18" charset="0"/>
                          </a:rPr>
                          <m:t>𝑅</m:t>
                        </m:r>
                      </m:e>
                      <m:sup>
                        <m:r>
                          <a:rPr lang="en-US" sz="2700" b="0" i="1" smtClean="0">
                            <a:effectLst/>
                            <a:latin typeface="Cambria Math" panose="02040503050406030204" pitchFamily="18" charset="0"/>
                            <a:ea typeface="Cambria Math" panose="02040503050406030204" pitchFamily="18" charset="0"/>
                            <a:cs typeface="Times New Roman" panose="02020603050405020304" pitchFamily="18" charset="0"/>
                          </a:rPr>
                          <m:t>4</m:t>
                        </m:r>
                        <m:r>
                          <a:rPr lang="en-US" sz="2700" b="0" i="1" smtClean="0">
                            <a:effectLst/>
                            <a:latin typeface="Cambria Math" panose="02040503050406030204" pitchFamily="18" charset="0"/>
                            <a:ea typeface="Cambria Math" panose="02040503050406030204" pitchFamily="18" charset="0"/>
                            <a:cs typeface="Times New Roman" panose="02020603050405020304" pitchFamily="18" charset="0"/>
                          </a:rPr>
                          <m:t>𝑋</m:t>
                        </m:r>
                        <m:r>
                          <a:rPr lang="en-US" sz="2700" b="0" i="1" smtClean="0">
                            <a:effectLst/>
                            <a:latin typeface="Cambria Math" panose="02040503050406030204" pitchFamily="18" charset="0"/>
                            <a:ea typeface="Cambria Math" panose="02040503050406030204" pitchFamily="18" charset="0"/>
                            <a:cs typeface="Times New Roman" panose="02020603050405020304" pitchFamily="18" charset="0"/>
                          </a:rPr>
                          <m:t>2</m:t>
                        </m:r>
                      </m:sup>
                    </m:sSup>
                  </m:oMath>
                </a14:m>
                <a:endParaRPr lang="en-IN" sz="27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lphaLcParenBoth"/>
                </a:pPr>
                <a:r>
                  <a:rPr lang="en-IN" sz="2700" dirty="0">
                    <a:latin typeface="Times New Roman" panose="02020603050405020304" pitchFamily="18" charset="0"/>
                    <a:ea typeface="Calibri" panose="020F0502020204030204" pitchFamily="34" charset="0"/>
                    <a:cs typeface="Times New Roman" panose="02020603050405020304" pitchFamily="18" charset="0"/>
                  </a:rPr>
                  <a:t> Form the sample covariance S, Show that S is Positive semidefinite</a:t>
                </a:r>
              </a:p>
              <a:p>
                <a:pPr marL="342900" indent="-342900">
                  <a:lnSpc>
                    <a:spcPct val="107000"/>
                  </a:lnSpc>
                  <a:spcAft>
                    <a:spcPts val="800"/>
                  </a:spcAft>
                  <a:buAutoNum type="alphaLcParenBoth"/>
                </a:pPr>
                <a:r>
                  <a:rPr lang="en-IN" sz="2700" dirty="0">
                    <a:effectLst/>
                    <a:latin typeface="Times New Roman" panose="02020603050405020304" pitchFamily="18" charset="0"/>
                    <a:ea typeface="Calibri" panose="020F0502020204030204" pitchFamily="34" charset="0"/>
                    <a:cs typeface="Times New Roman" panose="02020603050405020304" pitchFamily="18" charset="0"/>
                  </a:rPr>
                  <a:t>Compute Eigen</a:t>
                </a:r>
                <a:r>
                  <a:rPr lang="en-IN" sz="2700" dirty="0">
                    <a:latin typeface="Times New Roman" panose="02020603050405020304" pitchFamily="18" charset="0"/>
                    <a:ea typeface="Calibri" panose="020F0502020204030204" pitchFamily="34" charset="0"/>
                    <a:cs typeface="Times New Roman" panose="02020603050405020304" pitchFamily="18" charset="0"/>
                  </a:rPr>
                  <a:t>values/Eigenvectors of S and identify the first principal component</a:t>
                </a:r>
              </a:p>
              <a:p>
                <a:pPr marL="342900" indent="-342900">
                  <a:lnSpc>
                    <a:spcPct val="107000"/>
                  </a:lnSpc>
                  <a:spcAft>
                    <a:spcPts val="800"/>
                  </a:spcAft>
                  <a:buAutoNum type="alphaLcParenBoth"/>
                </a:pPr>
                <a:r>
                  <a:rPr lang="en-IN" sz="2700" dirty="0">
                    <a:effectLst/>
                    <a:latin typeface="Times New Roman" panose="02020603050405020304" pitchFamily="18" charset="0"/>
                    <a:ea typeface="Calibri" panose="020F0502020204030204" pitchFamily="34" charset="0"/>
                    <a:cs typeface="Times New Roman" panose="02020603050405020304" pitchFamily="18" charset="0"/>
                  </a:rPr>
                  <a:t>Project all samples onto the first </a:t>
                </a:r>
                <a:r>
                  <a:rPr lang="en-IN" sz="2700" dirty="0">
                    <a:latin typeface="Times New Roman" panose="02020603050405020304" pitchFamily="18" charset="0"/>
                    <a:ea typeface="Calibri" panose="020F0502020204030204" pitchFamily="34" charset="0"/>
                    <a:cs typeface="Times New Roman" panose="02020603050405020304" pitchFamily="18" charset="0"/>
                  </a:rPr>
                  <a:t>principal component using the inner product. List the projected coordinates.</a:t>
                </a:r>
              </a:p>
              <a:p>
                <a:pPr marL="342900" indent="-342900">
                  <a:lnSpc>
                    <a:spcPct val="107000"/>
                  </a:lnSpc>
                  <a:spcAft>
                    <a:spcPts val="800"/>
                  </a:spcAft>
                  <a:buAutoNum type="alphaLcParenBoth"/>
                </a:pPr>
                <a:r>
                  <a:rPr lang="en-IN" sz="2700" dirty="0">
                    <a:effectLst/>
                    <a:latin typeface="Times New Roman" panose="02020603050405020304" pitchFamily="18" charset="0"/>
                    <a:ea typeface="Calibri" panose="020F0502020204030204" pitchFamily="34" charset="0"/>
                    <a:cs typeface="Times New Roman" panose="02020603050405020304" pitchFamily="18" charset="0"/>
                  </a:rPr>
                  <a:t>Briefly justify why PSD of X matters for PCA and downstream conve</a:t>
                </a:r>
                <a:r>
                  <a:rPr lang="en-IN" sz="2700" dirty="0">
                    <a:latin typeface="Times New Roman" panose="02020603050405020304" pitchFamily="18" charset="0"/>
                    <a:ea typeface="Calibri" panose="020F0502020204030204" pitchFamily="34" charset="0"/>
                    <a:cs typeface="Times New Roman" panose="02020603050405020304" pitchFamily="18" charset="0"/>
                  </a:rPr>
                  <a:t>x optimization.</a:t>
                </a:r>
                <a:endParaRPr lang="en-IN" sz="27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F19CDDA-4763-4359-B7AF-8B24906155F5}"/>
                  </a:ext>
                </a:extLst>
              </p:cNvPr>
              <p:cNvSpPr txBox="1">
                <a:spLocks noRot="1" noChangeAspect="1" noMove="1" noResize="1" noEditPoints="1" noAdjustHandles="1" noChangeArrowheads="1" noChangeShapeType="1" noTextEdit="1"/>
              </p:cNvSpPr>
              <p:nvPr/>
            </p:nvSpPr>
            <p:spPr>
              <a:xfrm>
                <a:off x="84841" y="98425"/>
                <a:ext cx="12038029" cy="5889113"/>
              </a:xfrm>
              <a:prstGeom prst="rect">
                <a:avLst/>
              </a:prstGeom>
              <a:blipFill>
                <a:blip r:embed="rId2"/>
                <a:stretch>
                  <a:fillRect l="-1063" t="-1035" r="-304" b="-2070"/>
                </a:stretch>
              </a:blipFill>
            </p:spPr>
            <p:txBody>
              <a:bodyPr/>
              <a:lstStyle/>
              <a:p>
                <a:r>
                  <a:rPr lang="en-US">
                    <a:noFill/>
                  </a:rPr>
                  <a:t> </a:t>
                </a:r>
              </a:p>
            </p:txBody>
          </p:sp>
        </mc:Fallback>
      </mc:AlternateContent>
    </p:spTree>
    <p:extLst>
      <p:ext uri="{BB962C8B-B14F-4D97-AF65-F5344CB8AC3E}">
        <p14:creationId xmlns:p14="http://schemas.microsoft.com/office/powerpoint/2010/main" val="931644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A7A161-8354-4AD6-848C-25D95024546D}"/>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76FB1438-6620-4E8D-8D68-3558ACFF298E}"/>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E2361E96-1322-41AF-964D-A2CFC1948669}"/>
              </a:ext>
            </a:extLst>
          </p:cNvPr>
          <p:cNvSpPr>
            <a:spLocks noGrp="1"/>
          </p:cNvSpPr>
          <p:nvPr>
            <p:ph type="sldNum" sz="quarter" idx="12"/>
          </p:nvPr>
        </p:nvSpPr>
        <p:spPr/>
        <p:txBody>
          <a:bodyPr/>
          <a:lstStyle/>
          <a:p>
            <a:fld id="{E0997674-4A0C-428B-B6EB-8D84DA16CAF1}" type="slidenum">
              <a:rPr lang="en-IN" smtClean="0"/>
              <a:pPr/>
              <a:t>65</a:t>
            </a:fld>
            <a:endParaRPr lang="en-IN"/>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47929C3-9C5C-4730-9B16-A03939203E4D}"/>
                  </a:ext>
                </a:extLst>
              </p:cNvPr>
              <p:cNvSpPr txBox="1"/>
              <p:nvPr/>
            </p:nvSpPr>
            <p:spPr>
              <a:xfrm>
                <a:off x="141402" y="79225"/>
                <a:ext cx="11887200" cy="6524543"/>
              </a:xfrm>
              <a:prstGeom prst="rect">
                <a:avLst/>
              </a:prstGeom>
              <a:noFill/>
            </p:spPr>
            <p:txBody>
              <a:bodyPr wrap="square">
                <a:spAutoFit/>
              </a:bodyPr>
              <a:lstStyle/>
              <a:p>
                <a:pPr>
                  <a:lnSpc>
                    <a:spcPct val="107000"/>
                  </a:lnSpc>
                  <a:spcAft>
                    <a:spcPts val="800"/>
                  </a:spcAft>
                </a:pPr>
                <a:r>
                  <a:rPr lang="en-IN" sz="27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Covariance as Inner product</a:t>
                </a:r>
              </a:p>
              <a:p>
                <a:pPr>
                  <a:lnSpc>
                    <a:spcPct val="107000"/>
                  </a:lnSpc>
                  <a:spcAft>
                    <a:spcPts val="800"/>
                  </a:spcAft>
                </a:pPr>
                <a:r>
                  <a:rPr lang="en-IN" sz="2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IN" sz="2700" dirty="0">
                    <a:latin typeface="Times New Roman" panose="02020603050405020304" pitchFamily="18" charset="0"/>
                    <a:ea typeface="Calibri" panose="020F0502020204030204" pitchFamily="34" charset="0"/>
                    <a:cs typeface="Times New Roman" panose="02020603050405020304" pitchFamily="18" charset="0"/>
                  </a:rPr>
                  <a:t>The </a:t>
                </a:r>
                <a:r>
                  <a:rPr lang="en-US" sz="2700" dirty="0">
                    <a:latin typeface="Times New Roman" panose="02020603050405020304" pitchFamily="18" charset="0"/>
                    <a:cs typeface="Times New Roman" panose="02020603050405020304" pitchFamily="18" charset="0"/>
                  </a:rPr>
                  <a:t>Centered(mean is shifted to zero)</a:t>
                </a:r>
                <a:r>
                  <a:rPr lang="en-IN" sz="2700" dirty="0">
                    <a:latin typeface="Times New Roman" panose="02020603050405020304" pitchFamily="18" charset="0"/>
                    <a:ea typeface="Calibri" panose="020F0502020204030204" pitchFamily="34" charset="0"/>
                    <a:cs typeface="Times New Roman" panose="02020603050405020304" pitchFamily="18" charset="0"/>
                  </a:rPr>
                  <a:t> data matrix is given by</a:t>
                </a:r>
              </a:p>
              <a:p>
                <a:pPr>
                  <a:lnSpc>
                    <a:spcPct val="107000"/>
                  </a:lnSpc>
                  <a:spcAft>
                    <a:spcPts val="800"/>
                  </a:spcAft>
                </a:pPr>
                <a:r>
                  <a:rPr lang="en-IN" sz="27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700" b="0" i="1" smtClean="0">
                        <a:effectLst/>
                        <a:latin typeface="Cambria Math" panose="02040503050406030204" pitchFamily="18" charset="0"/>
                        <a:ea typeface="Calibri" panose="020F0502020204030204" pitchFamily="34" charset="0"/>
                        <a:cs typeface="Times New Roman" panose="02020603050405020304" pitchFamily="18" charset="0"/>
                      </a:rPr>
                      <m:t>𝑋</m:t>
                    </m:r>
                    <m:r>
                      <a:rPr lang="en-US" sz="2700" b="0" i="1"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700" b="0"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2700" b="0" i="1" smtClean="0">
                                <a:effectLst/>
                                <a:latin typeface="Cambria Math" panose="02040503050406030204" pitchFamily="18" charset="0"/>
                                <a:cs typeface="Times New Roman" panose="02020603050405020304" pitchFamily="18" charset="0"/>
                              </a:rPr>
                            </m:ctrlPr>
                          </m:mPr>
                          <m:mr>
                            <m:e>
                              <m:r>
                                <a:rPr lang="en-US" sz="2700" b="0" i="1" smtClean="0">
                                  <a:effectLst/>
                                  <a:latin typeface="Cambria Math" panose="02040503050406030204" pitchFamily="18" charset="0"/>
                                  <a:cs typeface="Times New Roman" panose="02020603050405020304" pitchFamily="18" charset="0"/>
                                </a:rPr>
                                <m:t>2</m:t>
                              </m:r>
                            </m:e>
                          </m:mr>
                          <m:mr>
                            <m:e>
                              <m:r>
                                <a:rPr lang="en-US" sz="2700" b="0" i="1" smtClean="0">
                                  <a:effectLst/>
                                  <a:latin typeface="Cambria Math" panose="02040503050406030204" pitchFamily="18" charset="0"/>
                                  <a:cs typeface="Times New Roman" panose="02020603050405020304" pitchFamily="18" charset="0"/>
                                </a:rPr>
                                <m:t>1</m:t>
                              </m:r>
                            </m:e>
                          </m:mr>
                          <m:mr>
                            <m:e>
                              <m:m>
                                <m:mPr>
                                  <m:mcs>
                                    <m:mc>
                                      <m:mcPr>
                                        <m:count m:val="1"/>
                                        <m:mcJc m:val="center"/>
                                      </m:mcPr>
                                    </m:mc>
                                  </m:mcs>
                                  <m:ctrlPr>
                                    <a:rPr lang="en-US" sz="2700" b="0" i="1" smtClean="0">
                                      <a:effectLst/>
                                      <a:latin typeface="Cambria Math" panose="02040503050406030204" pitchFamily="18" charset="0"/>
                                      <a:cs typeface="Times New Roman" panose="02020603050405020304" pitchFamily="18" charset="0"/>
                                    </a:rPr>
                                  </m:ctrlPr>
                                </m:mPr>
                                <m:mr>
                                  <m:e>
                                    <m:r>
                                      <a:rPr lang="en-US" sz="2700" b="0" i="1" smtClean="0">
                                        <a:effectLst/>
                                        <a:latin typeface="Cambria Math" panose="02040503050406030204" pitchFamily="18" charset="0"/>
                                        <a:cs typeface="Times New Roman" panose="02020603050405020304" pitchFamily="18" charset="0"/>
                                      </a:rPr>
                                      <m:t>0</m:t>
                                    </m:r>
                                  </m:e>
                                </m:mr>
                                <m:mr>
                                  <m:e>
                                    <m:r>
                                      <a:rPr lang="en-US" sz="2700" b="0" i="1" smtClean="0">
                                        <a:effectLst/>
                                        <a:latin typeface="Cambria Math" panose="02040503050406030204" pitchFamily="18" charset="0"/>
                                        <a:cs typeface="Times New Roman" panose="02020603050405020304" pitchFamily="18" charset="0"/>
                                      </a:rPr>
                                      <m:t>1</m:t>
                                    </m:r>
                                  </m:e>
                                </m:mr>
                              </m:m>
                            </m:e>
                          </m:mr>
                        </m:m>
                        <m:r>
                          <a:rPr lang="en-US" sz="2700" b="0" i="1" smtClean="0">
                            <a:effectLst/>
                            <a:latin typeface="Cambria Math" panose="02040503050406030204" pitchFamily="18" charset="0"/>
                            <a:cs typeface="Times New Roman" panose="02020603050405020304" pitchFamily="18" charset="0"/>
                          </a:rPr>
                          <m:t>    </m:t>
                        </m:r>
                        <m:m>
                          <m:mPr>
                            <m:mcs>
                              <m:mc>
                                <m:mcPr>
                                  <m:count m:val="1"/>
                                  <m:mcJc m:val="center"/>
                                </m:mcPr>
                              </m:mc>
                            </m:mcs>
                            <m:ctrlPr>
                              <a:rPr lang="en-US" sz="2700" b="0" i="1" smtClean="0">
                                <a:effectLst/>
                                <a:latin typeface="Cambria Math" panose="02040503050406030204" pitchFamily="18" charset="0"/>
                                <a:cs typeface="Times New Roman" panose="02020603050405020304" pitchFamily="18" charset="0"/>
                              </a:rPr>
                            </m:ctrlPr>
                          </m:mPr>
                          <m:mr>
                            <m:e>
                              <m:r>
                                <m:rPr>
                                  <m:brk m:alnAt="7"/>
                                </m:rPr>
                                <a:rPr lang="en-US" sz="2700" b="0" i="1" smtClean="0">
                                  <a:effectLst/>
                                  <a:latin typeface="Cambria Math" panose="02040503050406030204" pitchFamily="18" charset="0"/>
                                  <a:cs typeface="Times New Roman" panose="02020603050405020304" pitchFamily="18" charset="0"/>
                                </a:rPr>
                                <m:t> </m:t>
                              </m:r>
                              <m:r>
                                <a:rPr lang="en-US" sz="2700" b="0" i="1" smtClean="0">
                                  <a:effectLst/>
                                  <a:latin typeface="Cambria Math" panose="02040503050406030204" pitchFamily="18" charset="0"/>
                                  <a:cs typeface="Times New Roman" panose="02020603050405020304" pitchFamily="18" charset="0"/>
                                </a:rPr>
                                <m:t>  0</m:t>
                              </m:r>
                            </m:e>
                          </m:mr>
                          <m:mr>
                            <m:e>
                              <m:r>
                                <a:rPr lang="en-US" sz="2700" b="0" i="1" smtClean="0">
                                  <a:effectLst/>
                                  <a:latin typeface="Cambria Math" panose="02040503050406030204" pitchFamily="18" charset="0"/>
                                  <a:cs typeface="Times New Roman" panose="02020603050405020304" pitchFamily="18" charset="0"/>
                                </a:rPr>
                                <m:t>−1</m:t>
                              </m:r>
                            </m:e>
                          </m:mr>
                          <m:mr>
                            <m:e>
                              <m:m>
                                <m:mPr>
                                  <m:mcs>
                                    <m:mc>
                                      <m:mcPr>
                                        <m:count m:val="1"/>
                                        <m:mcJc m:val="center"/>
                                      </m:mcPr>
                                    </m:mc>
                                  </m:mcs>
                                  <m:ctrlPr>
                                    <a:rPr lang="en-US" sz="2700" b="0" i="1" smtClean="0">
                                      <a:effectLst/>
                                      <a:latin typeface="Cambria Math" panose="02040503050406030204" pitchFamily="18" charset="0"/>
                                      <a:cs typeface="Times New Roman" panose="02020603050405020304" pitchFamily="18" charset="0"/>
                                    </a:rPr>
                                  </m:ctrlPr>
                                </m:mPr>
                                <m:mr>
                                  <m:e>
                                    <m:r>
                                      <m:rPr>
                                        <m:brk m:alnAt="7"/>
                                      </m:rPr>
                                      <a:rPr lang="en-US" sz="2700" b="0" i="1" smtClean="0">
                                        <a:effectLst/>
                                        <a:latin typeface="Cambria Math" panose="02040503050406030204" pitchFamily="18" charset="0"/>
                                        <a:cs typeface="Times New Roman" panose="02020603050405020304" pitchFamily="18" charset="0"/>
                                      </a:rPr>
                                      <m:t> </m:t>
                                    </m:r>
                                    <m:r>
                                      <a:rPr lang="en-US" sz="2700" b="0" i="1" smtClean="0">
                                        <a:effectLst/>
                                        <a:latin typeface="Cambria Math" panose="02040503050406030204" pitchFamily="18" charset="0"/>
                                        <a:cs typeface="Times New Roman" panose="02020603050405020304" pitchFamily="18" charset="0"/>
                                      </a:rPr>
                                      <m:t>  2</m:t>
                                    </m:r>
                                  </m:e>
                                </m:mr>
                                <m:mr>
                                  <m:e>
                                    <m:r>
                                      <a:rPr lang="en-US" sz="2700" b="0" i="1" smtClean="0">
                                        <a:effectLst/>
                                        <a:latin typeface="Cambria Math" panose="02040503050406030204" pitchFamily="18" charset="0"/>
                                        <a:cs typeface="Times New Roman" panose="02020603050405020304" pitchFamily="18" charset="0"/>
                                      </a:rPr>
                                      <m:t>−1</m:t>
                                    </m:r>
                                  </m:e>
                                </m:mr>
                              </m:m>
                            </m:e>
                          </m:mr>
                        </m:m>
                      </m:e>
                    </m:d>
                    <m:r>
                      <a:rPr lang="en-US" sz="2700" b="0" i="1" smtClean="0">
                        <a:effectLst/>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sz="2700" b="0" i="1"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700" b="0" i="1" smtClean="0">
                            <a:effectLst/>
                            <a:latin typeface="Cambria Math" panose="02040503050406030204" pitchFamily="18" charset="0"/>
                            <a:ea typeface="Cambria Math" panose="02040503050406030204" pitchFamily="18" charset="0"/>
                            <a:cs typeface="Times New Roman" panose="02020603050405020304" pitchFamily="18" charset="0"/>
                          </a:rPr>
                          <m:t>𝑅</m:t>
                        </m:r>
                      </m:e>
                      <m:sup>
                        <m:r>
                          <a:rPr lang="en-US" sz="2700" b="0" i="1" smtClean="0">
                            <a:effectLst/>
                            <a:latin typeface="Cambria Math" panose="02040503050406030204" pitchFamily="18" charset="0"/>
                            <a:ea typeface="Cambria Math" panose="02040503050406030204" pitchFamily="18" charset="0"/>
                            <a:cs typeface="Times New Roman" panose="02020603050405020304" pitchFamily="18" charset="0"/>
                          </a:rPr>
                          <m:t>4</m:t>
                        </m:r>
                        <m:r>
                          <a:rPr lang="en-US" sz="2700" b="0" i="1" smtClean="0">
                            <a:effectLst/>
                            <a:latin typeface="Cambria Math" panose="02040503050406030204" pitchFamily="18" charset="0"/>
                            <a:ea typeface="Cambria Math" panose="02040503050406030204" pitchFamily="18" charset="0"/>
                            <a:cs typeface="Times New Roman" panose="02020603050405020304" pitchFamily="18" charset="0"/>
                          </a:rPr>
                          <m:t>𝑋</m:t>
                        </m:r>
                        <m:r>
                          <a:rPr lang="en-US" sz="2700" b="0" i="1" smtClean="0">
                            <a:effectLst/>
                            <a:latin typeface="Cambria Math" panose="02040503050406030204" pitchFamily="18" charset="0"/>
                            <a:ea typeface="Cambria Math" panose="02040503050406030204" pitchFamily="18" charset="0"/>
                            <a:cs typeface="Times New Roman" panose="02020603050405020304" pitchFamily="18" charset="0"/>
                          </a:rPr>
                          <m:t>2</m:t>
                        </m:r>
                      </m:sup>
                    </m:sSup>
                  </m:oMath>
                </a14:m>
                <a:endParaRPr lang="en-IN" sz="27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lphaLcParenBoth"/>
                </a:pPr>
                <a:r>
                  <a:rPr lang="en-IN" sz="2700" dirty="0">
                    <a:latin typeface="Times New Roman" panose="02020603050405020304" pitchFamily="18" charset="0"/>
                    <a:ea typeface="Calibri" panose="020F0502020204030204" pitchFamily="34" charset="0"/>
                    <a:cs typeface="Times New Roman" panose="02020603050405020304" pitchFamily="18" charset="0"/>
                  </a:rPr>
                  <a:t> Form the sample covariance S, Show that S is Positive semidefinite</a:t>
                </a:r>
              </a:p>
              <a:p>
                <a:pPr marL="342900" indent="-342900">
                  <a:lnSpc>
                    <a:spcPct val="107000"/>
                  </a:lnSpc>
                  <a:spcAft>
                    <a:spcPts val="800"/>
                  </a:spcAft>
                  <a:buAutoNum type="alphaLcParenBoth"/>
                </a:pPr>
                <a:r>
                  <a:rPr lang="en-IN" sz="2700" dirty="0">
                    <a:effectLst/>
                    <a:latin typeface="Times New Roman" panose="02020603050405020304" pitchFamily="18" charset="0"/>
                    <a:ea typeface="Calibri" panose="020F0502020204030204" pitchFamily="34" charset="0"/>
                    <a:cs typeface="Times New Roman" panose="02020603050405020304" pitchFamily="18" charset="0"/>
                  </a:rPr>
                  <a:t>Compute Eigen</a:t>
                </a:r>
                <a:r>
                  <a:rPr lang="en-IN" sz="2700" dirty="0">
                    <a:latin typeface="Times New Roman" panose="02020603050405020304" pitchFamily="18" charset="0"/>
                    <a:ea typeface="Calibri" panose="020F0502020204030204" pitchFamily="34" charset="0"/>
                    <a:cs typeface="Times New Roman" panose="02020603050405020304" pitchFamily="18" charset="0"/>
                  </a:rPr>
                  <a:t>values/Eigenvectors of S and identify the first principal component</a:t>
                </a:r>
              </a:p>
              <a:p>
                <a:pPr marL="342900" indent="-342900">
                  <a:lnSpc>
                    <a:spcPct val="107000"/>
                  </a:lnSpc>
                  <a:spcAft>
                    <a:spcPts val="800"/>
                  </a:spcAft>
                  <a:buAutoNum type="alphaLcParenBoth"/>
                </a:pPr>
                <a:r>
                  <a:rPr lang="en-IN" sz="2700" dirty="0">
                    <a:effectLst/>
                    <a:latin typeface="Times New Roman" panose="02020603050405020304" pitchFamily="18" charset="0"/>
                    <a:ea typeface="Calibri" panose="020F0502020204030204" pitchFamily="34" charset="0"/>
                    <a:cs typeface="Times New Roman" panose="02020603050405020304" pitchFamily="18" charset="0"/>
                  </a:rPr>
                  <a:t>Project all samples onto the first </a:t>
                </a:r>
                <a:r>
                  <a:rPr lang="en-IN" sz="2700" dirty="0">
                    <a:latin typeface="Times New Roman" panose="02020603050405020304" pitchFamily="18" charset="0"/>
                    <a:ea typeface="Calibri" panose="020F0502020204030204" pitchFamily="34" charset="0"/>
                    <a:cs typeface="Times New Roman" panose="02020603050405020304" pitchFamily="18" charset="0"/>
                  </a:rPr>
                  <a:t>principal component using the inner product. List the projected coordinates.</a:t>
                </a:r>
              </a:p>
              <a:p>
                <a:pPr marL="342900" indent="-342900">
                  <a:lnSpc>
                    <a:spcPct val="107000"/>
                  </a:lnSpc>
                  <a:spcAft>
                    <a:spcPts val="800"/>
                  </a:spcAft>
                  <a:buAutoNum type="alphaLcParenBoth"/>
                </a:pPr>
                <a:r>
                  <a:rPr lang="en-IN" sz="2700" dirty="0">
                    <a:effectLst/>
                    <a:latin typeface="Times New Roman" panose="02020603050405020304" pitchFamily="18" charset="0"/>
                    <a:ea typeface="Calibri" panose="020F0502020204030204" pitchFamily="34" charset="0"/>
                    <a:cs typeface="Times New Roman" panose="02020603050405020304" pitchFamily="18" charset="0"/>
                  </a:rPr>
                  <a:t>Briefly justify why PSD of X matters for PCA and downstream conve</a:t>
                </a:r>
                <a:r>
                  <a:rPr lang="en-IN" sz="2700" dirty="0">
                    <a:latin typeface="Times New Roman" panose="02020603050405020304" pitchFamily="18" charset="0"/>
                    <a:ea typeface="Calibri" panose="020F0502020204030204" pitchFamily="34" charset="0"/>
                    <a:cs typeface="Times New Roman" panose="02020603050405020304" pitchFamily="18" charset="0"/>
                  </a:rPr>
                  <a:t>x optimization.</a:t>
                </a:r>
                <a:endParaRPr lang="en-IN" sz="27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47929C3-9C5C-4730-9B16-A03939203E4D}"/>
                  </a:ext>
                </a:extLst>
              </p:cNvPr>
              <p:cNvSpPr txBox="1">
                <a:spLocks noRot="1" noChangeAspect="1" noMove="1" noResize="1" noEditPoints="1" noAdjustHandles="1" noChangeArrowheads="1" noChangeShapeType="1" noTextEdit="1"/>
              </p:cNvSpPr>
              <p:nvPr/>
            </p:nvSpPr>
            <p:spPr>
              <a:xfrm>
                <a:off x="141402" y="79225"/>
                <a:ext cx="11887200" cy="6524543"/>
              </a:xfrm>
              <a:prstGeom prst="rect">
                <a:avLst/>
              </a:prstGeom>
              <a:blipFill>
                <a:blip r:embed="rId2"/>
                <a:stretch>
                  <a:fillRect l="-974" t="-935" r="-1590"/>
                </a:stretch>
              </a:blipFill>
            </p:spPr>
            <p:txBody>
              <a:bodyPr/>
              <a:lstStyle/>
              <a:p>
                <a:r>
                  <a:rPr lang="en-US">
                    <a:noFill/>
                  </a:rPr>
                  <a:t> </a:t>
                </a:r>
              </a:p>
            </p:txBody>
          </p:sp>
        </mc:Fallback>
      </mc:AlternateContent>
    </p:spTree>
    <p:extLst>
      <p:ext uri="{BB962C8B-B14F-4D97-AF65-F5344CB8AC3E}">
        <p14:creationId xmlns:p14="http://schemas.microsoft.com/office/powerpoint/2010/main" val="2007228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0DB44-EA79-4BCF-BAF4-40370DEF9E5C}"/>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CC29B444-EE59-4A8B-8F3A-D6F8DA365638}"/>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914029CD-3648-4FA2-B902-DA278A080AD8}"/>
              </a:ext>
            </a:extLst>
          </p:cNvPr>
          <p:cNvSpPr>
            <a:spLocks noGrp="1"/>
          </p:cNvSpPr>
          <p:nvPr>
            <p:ph type="sldNum" sz="quarter" idx="12"/>
          </p:nvPr>
        </p:nvSpPr>
        <p:spPr/>
        <p:txBody>
          <a:bodyPr/>
          <a:lstStyle/>
          <a:p>
            <a:fld id="{E0997674-4A0C-428B-B6EB-8D84DA16CAF1}" type="slidenum">
              <a:rPr lang="en-IN" smtClean="0"/>
              <a:pPr/>
              <a:t>66</a:t>
            </a:fld>
            <a:endParaRPr lang="en-IN"/>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B63C053-578D-452B-83D1-6ADAC499D3D6}"/>
                  </a:ext>
                </a:extLst>
              </p:cNvPr>
              <p:cNvSpPr txBox="1"/>
              <p:nvPr/>
            </p:nvSpPr>
            <p:spPr>
              <a:xfrm>
                <a:off x="379429" y="139637"/>
                <a:ext cx="6094428" cy="1452962"/>
              </a:xfrm>
              <a:prstGeom prst="rect">
                <a:avLst/>
              </a:prstGeom>
              <a:noFill/>
            </p:spPr>
            <p:txBody>
              <a:bodyPr wrap="square">
                <a:spAutoFit/>
              </a:bodyPr>
              <a:lstStyle/>
              <a:p>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4.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𝑋</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b="0"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2400" b="0" i="1" smtClean="0">
                                <a:effectLst/>
                                <a:latin typeface="Cambria Math" panose="02040503050406030204" pitchFamily="18" charset="0"/>
                                <a:cs typeface="Times New Roman" panose="02020603050405020304" pitchFamily="18" charset="0"/>
                              </a:rPr>
                            </m:ctrlPr>
                          </m:mPr>
                          <m:mr>
                            <m:e>
                              <m:r>
                                <a:rPr lang="en-US" sz="2400" b="0" i="1" smtClean="0">
                                  <a:effectLst/>
                                  <a:latin typeface="Cambria Math" panose="02040503050406030204" pitchFamily="18" charset="0"/>
                                  <a:cs typeface="Times New Roman" panose="02020603050405020304" pitchFamily="18" charset="0"/>
                                </a:rPr>
                                <m:t>−2</m:t>
                              </m:r>
                            </m:e>
                          </m:mr>
                          <m:mr>
                            <m:e>
                              <m:r>
                                <a:rPr lang="en-US" sz="2400" b="0" i="1" smtClean="0">
                                  <a:effectLst/>
                                  <a:latin typeface="Cambria Math" panose="02040503050406030204" pitchFamily="18" charset="0"/>
                                  <a:cs typeface="Times New Roman" panose="02020603050405020304" pitchFamily="18" charset="0"/>
                                </a:rPr>
                                <m:t>   0</m:t>
                              </m:r>
                            </m:e>
                          </m:mr>
                          <m:mr>
                            <m:e>
                              <m:m>
                                <m:mPr>
                                  <m:mcs>
                                    <m:mc>
                                      <m:mcPr>
                                        <m:count m:val="1"/>
                                        <m:mcJc m:val="center"/>
                                      </m:mcPr>
                                    </m:mc>
                                  </m:mcs>
                                  <m:ctrlPr>
                                    <a:rPr lang="en-US" sz="2400" b="0" i="1" smtClean="0">
                                      <a:effectLst/>
                                      <a:latin typeface="Cambria Math" panose="02040503050406030204" pitchFamily="18" charset="0"/>
                                      <a:cs typeface="Times New Roman" panose="02020603050405020304" pitchFamily="18" charset="0"/>
                                    </a:rPr>
                                  </m:ctrlPr>
                                </m:mPr>
                                <m:mr>
                                  <m:e>
                                    <m:r>
                                      <m:rPr>
                                        <m:brk m:alnAt="7"/>
                                      </m:rPr>
                                      <a:rPr lang="en-US" sz="2400" b="0" i="1" smtClean="0">
                                        <a:effectLst/>
                                        <a:latin typeface="Cambria Math" panose="02040503050406030204" pitchFamily="18" charset="0"/>
                                        <a:cs typeface="Times New Roman" panose="02020603050405020304" pitchFamily="18" charset="0"/>
                                      </a:rPr>
                                      <m:t> </m:t>
                                    </m:r>
                                    <m:r>
                                      <a:rPr lang="en-US" sz="2400" b="0" i="1" smtClean="0">
                                        <a:effectLst/>
                                        <a:latin typeface="Cambria Math" panose="02040503050406030204" pitchFamily="18" charset="0"/>
                                        <a:cs typeface="Times New Roman" panose="02020603050405020304" pitchFamily="18" charset="0"/>
                                      </a:rPr>
                                      <m:t>  2</m:t>
                                    </m:r>
                                  </m:e>
                                </m:mr>
                                <m:mr>
                                  <m:e>
                                    <m:r>
                                      <a:rPr lang="en-US" sz="2400" b="0" i="1" smtClean="0">
                                        <a:effectLst/>
                                        <a:latin typeface="Cambria Math" panose="02040503050406030204" pitchFamily="18" charset="0"/>
                                        <a:cs typeface="Times New Roman" panose="02020603050405020304" pitchFamily="18" charset="0"/>
                                      </a:rPr>
                                      <m:t>   0</m:t>
                                    </m:r>
                                  </m:e>
                                </m:mr>
                              </m:m>
                            </m:e>
                          </m:mr>
                        </m:m>
                        <m:r>
                          <a:rPr lang="en-US" sz="2400" b="0" i="1" smtClean="0">
                            <a:effectLst/>
                            <a:latin typeface="Cambria Math" panose="02040503050406030204" pitchFamily="18" charset="0"/>
                            <a:cs typeface="Times New Roman" panose="02020603050405020304" pitchFamily="18" charset="0"/>
                          </a:rPr>
                          <m:t>    </m:t>
                        </m:r>
                        <m:m>
                          <m:mPr>
                            <m:mcs>
                              <m:mc>
                                <m:mcPr>
                                  <m:count m:val="1"/>
                                  <m:mcJc m:val="center"/>
                                </m:mcPr>
                              </m:mc>
                            </m:mcs>
                            <m:ctrlPr>
                              <a:rPr lang="en-US" sz="2400" b="0" i="1" smtClean="0">
                                <a:effectLst/>
                                <a:latin typeface="Cambria Math" panose="02040503050406030204" pitchFamily="18" charset="0"/>
                                <a:cs typeface="Times New Roman" panose="02020603050405020304" pitchFamily="18" charset="0"/>
                              </a:rPr>
                            </m:ctrlPr>
                          </m:mPr>
                          <m:mr>
                            <m:e>
                              <m:r>
                                <m:rPr>
                                  <m:brk m:alnAt="7"/>
                                </m:rPr>
                                <a:rPr lang="en-US" sz="2400" b="0" i="1" smtClean="0">
                                  <a:effectLst/>
                                  <a:latin typeface="Cambria Math" panose="02040503050406030204" pitchFamily="18" charset="0"/>
                                  <a:cs typeface="Times New Roman" panose="02020603050405020304" pitchFamily="18" charset="0"/>
                                </a:rPr>
                                <m:t> </m:t>
                              </m:r>
                              <m:r>
                                <a:rPr lang="en-US" sz="2400" b="0" i="1" smtClean="0">
                                  <a:effectLst/>
                                  <a:latin typeface="Cambria Math" panose="02040503050406030204" pitchFamily="18" charset="0"/>
                                  <a:cs typeface="Times New Roman" panose="02020603050405020304" pitchFamily="18" charset="0"/>
                                </a:rPr>
                                <m:t>  1</m:t>
                              </m:r>
                            </m:e>
                          </m:mr>
                          <m:mr>
                            <m:e>
                              <m:r>
                                <a:rPr lang="en-US" sz="2400" b="0" i="1" smtClean="0">
                                  <a:effectLst/>
                                  <a:latin typeface="Cambria Math" panose="02040503050406030204" pitchFamily="18" charset="0"/>
                                  <a:cs typeface="Times New Roman" panose="02020603050405020304" pitchFamily="18" charset="0"/>
                                </a:rPr>
                                <m:t>   1</m:t>
                              </m:r>
                            </m:e>
                          </m:mr>
                          <m:mr>
                            <m:e>
                              <m:m>
                                <m:mPr>
                                  <m:mcs>
                                    <m:mc>
                                      <m:mcPr>
                                        <m:count m:val="1"/>
                                        <m:mcJc m:val="center"/>
                                      </m:mcPr>
                                    </m:mc>
                                  </m:mcs>
                                  <m:ctrlPr>
                                    <a:rPr lang="en-US" sz="2400" b="0" i="1" smtClean="0">
                                      <a:effectLst/>
                                      <a:latin typeface="Cambria Math" panose="02040503050406030204" pitchFamily="18" charset="0"/>
                                      <a:cs typeface="Times New Roman" panose="02020603050405020304" pitchFamily="18" charset="0"/>
                                    </a:rPr>
                                  </m:ctrlPr>
                                </m:mPr>
                                <m:mr>
                                  <m:e>
                                    <m:r>
                                      <a:rPr lang="en-US" sz="2400" b="0" i="1" smtClean="0">
                                        <a:effectLst/>
                                        <a:latin typeface="Cambria Math" panose="02040503050406030204" pitchFamily="18" charset="0"/>
                                        <a:cs typeface="Times New Roman" panose="02020603050405020304" pitchFamily="18" charset="0"/>
                                      </a:rPr>
                                      <m:t>−1</m:t>
                                    </m:r>
                                  </m:e>
                                </m:mr>
                                <m:mr>
                                  <m:e>
                                    <m:r>
                                      <a:rPr lang="en-US" sz="2400" b="0" i="1" smtClean="0">
                                        <a:effectLst/>
                                        <a:latin typeface="Cambria Math" panose="02040503050406030204" pitchFamily="18" charset="0"/>
                                        <a:cs typeface="Times New Roman" panose="02020603050405020304" pitchFamily="18" charset="0"/>
                                      </a:rPr>
                                      <m:t>−1</m:t>
                                    </m:r>
                                  </m:e>
                                </m:mr>
                              </m:m>
                            </m:e>
                          </m:mr>
                        </m:m>
                      </m:e>
                    </m:d>
                    <m:r>
                      <a:rPr lang="en-US" sz="2400" b="0" i="1" smtClean="0">
                        <a:effectLst/>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sz="2400" b="0" i="1"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effectLst/>
                            <a:latin typeface="Cambria Math" panose="02040503050406030204" pitchFamily="18" charset="0"/>
                            <a:ea typeface="Cambria Math" panose="02040503050406030204" pitchFamily="18" charset="0"/>
                            <a:cs typeface="Times New Roman" panose="02020603050405020304" pitchFamily="18" charset="0"/>
                          </a:rPr>
                          <m:t>𝑅</m:t>
                        </m:r>
                      </m:e>
                      <m:sup>
                        <m:r>
                          <a:rPr lang="en-US" sz="2400" b="0" i="1" smtClean="0">
                            <a:effectLst/>
                            <a:latin typeface="Cambria Math" panose="02040503050406030204" pitchFamily="18" charset="0"/>
                            <a:ea typeface="Cambria Math" panose="02040503050406030204" pitchFamily="18" charset="0"/>
                            <a:cs typeface="Times New Roman" panose="02020603050405020304" pitchFamily="18" charset="0"/>
                          </a:rPr>
                          <m:t>4</m:t>
                        </m:r>
                        <m:r>
                          <a:rPr lang="en-US" sz="2400" b="0" i="1" smtClean="0">
                            <a:effectLst/>
                            <a:latin typeface="Cambria Math" panose="02040503050406030204" pitchFamily="18" charset="0"/>
                            <a:ea typeface="Cambria Math" panose="02040503050406030204" pitchFamily="18" charset="0"/>
                            <a:cs typeface="Times New Roman" panose="02020603050405020304" pitchFamily="18" charset="0"/>
                          </a:rPr>
                          <m:t>𝑋</m:t>
                        </m:r>
                        <m:r>
                          <a:rPr lang="en-US" sz="2400" b="0" i="1" smtClean="0">
                            <a:effectLst/>
                            <a:latin typeface="Cambria Math" panose="02040503050406030204" pitchFamily="18" charset="0"/>
                            <a:ea typeface="Cambria Math" panose="02040503050406030204" pitchFamily="18" charset="0"/>
                            <a:cs typeface="Times New Roman" panose="02020603050405020304" pitchFamily="18" charset="0"/>
                          </a:rPr>
                          <m:t>2</m:t>
                        </m:r>
                      </m:sup>
                    </m:sSup>
                  </m:oMath>
                </a14:m>
                <a:endParaRPr lang="en-US"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3B63C053-578D-452B-83D1-6ADAC499D3D6}"/>
                  </a:ext>
                </a:extLst>
              </p:cNvPr>
              <p:cNvSpPr txBox="1">
                <a:spLocks noRot="1" noChangeAspect="1" noMove="1" noResize="1" noEditPoints="1" noAdjustHandles="1" noChangeArrowheads="1" noChangeShapeType="1" noTextEdit="1"/>
              </p:cNvSpPr>
              <p:nvPr/>
            </p:nvSpPr>
            <p:spPr>
              <a:xfrm>
                <a:off x="379429" y="139637"/>
                <a:ext cx="6094428" cy="1452962"/>
              </a:xfrm>
              <a:prstGeom prst="rect">
                <a:avLst/>
              </a:prstGeom>
              <a:blipFill>
                <a:blip r:embed="rId2"/>
                <a:stretch>
                  <a:fillRect l="-1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1185C34-C175-453E-82A3-11881F3AE581}"/>
                  </a:ext>
                </a:extLst>
              </p:cNvPr>
              <p:cNvSpPr txBox="1"/>
              <p:nvPr/>
            </p:nvSpPr>
            <p:spPr>
              <a:xfrm>
                <a:off x="332293" y="2658137"/>
                <a:ext cx="6094428" cy="1452962"/>
              </a:xfrm>
              <a:prstGeom prst="rect">
                <a:avLst/>
              </a:prstGeom>
              <a:noFill/>
            </p:spPr>
            <p:txBody>
              <a:bodyPr wrap="square">
                <a:spAutoFit/>
              </a:bodyPr>
              <a:lstStyle/>
              <a:p>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5.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𝑋</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b="0"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2400" b="0" i="1" smtClean="0">
                                <a:effectLst/>
                                <a:latin typeface="Cambria Math" panose="02040503050406030204" pitchFamily="18" charset="0"/>
                                <a:cs typeface="Times New Roman" panose="02020603050405020304" pitchFamily="18" charset="0"/>
                              </a:rPr>
                            </m:ctrlPr>
                          </m:mPr>
                          <m:mr>
                            <m:e>
                              <m:r>
                                <m:rPr>
                                  <m:brk m:alnAt="7"/>
                                </m:rPr>
                                <a:rPr lang="en-US" sz="2400" b="0" i="1" smtClean="0">
                                  <a:effectLst/>
                                  <a:latin typeface="Cambria Math" panose="02040503050406030204" pitchFamily="18" charset="0"/>
                                  <a:cs typeface="Times New Roman" panose="02020603050405020304" pitchFamily="18" charset="0"/>
                                </a:rPr>
                                <m:t> </m:t>
                              </m:r>
                              <m:r>
                                <a:rPr lang="en-US" sz="2400" b="0" i="1" smtClean="0">
                                  <a:effectLst/>
                                  <a:latin typeface="Cambria Math" panose="02040503050406030204" pitchFamily="18" charset="0"/>
                                  <a:cs typeface="Times New Roman" panose="02020603050405020304" pitchFamily="18" charset="0"/>
                                </a:rPr>
                                <m:t>  2</m:t>
                              </m:r>
                            </m:e>
                          </m:mr>
                          <m:mr>
                            <m:e>
                              <m:r>
                                <a:rPr lang="en-US" sz="2400" b="0" i="1" smtClean="0">
                                  <a:effectLst/>
                                  <a:latin typeface="Cambria Math" panose="02040503050406030204" pitchFamily="18" charset="0"/>
                                  <a:cs typeface="Times New Roman" panose="02020603050405020304" pitchFamily="18" charset="0"/>
                                </a:rPr>
                                <m:t>   1</m:t>
                              </m:r>
                            </m:e>
                          </m:mr>
                          <m:mr>
                            <m:e>
                              <m:m>
                                <m:mPr>
                                  <m:mcs>
                                    <m:mc>
                                      <m:mcPr>
                                        <m:count m:val="1"/>
                                        <m:mcJc m:val="center"/>
                                      </m:mcPr>
                                    </m:mc>
                                  </m:mcs>
                                  <m:ctrlPr>
                                    <a:rPr lang="en-US" sz="2400" b="0" i="1" smtClean="0">
                                      <a:effectLst/>
                                      <a:latin typeface="Cambria Math" panose="02040503050406030204" pitchFamily="18" charset="0"/>
                                      <a:cs typeface="Times New Roman" panose="02020603050405020304" pitchFamily="18" charset="0"/>
                                    </a:rPr>
                                  </m:ctrlPr>
                                </m:mPr>
                                <m:mr>
                                  <m:e>
                                    <m:r>
                                      <a:rPr lang="en-US" sz="2400" b="0" i="1" smtClean="0">
                                        <a:effectLst/>
                                        <a:latin typeface="Cambria Math" panose="02040503050406030204" pitchFamily="18" charset="0"/>
                                        <a:cs typeface="Times New Roman" panose="02020603050405020304" pitchFamily="18" charset="0"/>
                                      </a:rPr>
                                      <m:t>−3</m:t>
                                    </m:r>
                                  </m:e>
                                </m:mr>
                                <m:mr>
                                  <m:e>
                                    <m:r>
                                      <a:rPr lang="en-US" sz="2400" b="0" i="1" smtClean="0">
                                        <a:effectLst/>
                                        <a:latin typeface="Cambria Math" panose="02040503050406030204" pitchFamily="18" charset="0"/>
                                        <a:cs typeface="Times New Roman" panose="02020603050405020304" pitchFamily="18" charset="0"/>
                                      </a:rPr>
                                      <m:t>   0</m:t>
                                    </m:r>
                                  </m:e>
                                </m:mr>
                              </m:m>
                            </m:e>
                          </m:mr>
                        </m:m>
                        <m:r>
                          <a:rPr lang="en-US" sz="2400" b="0" i="1" smtClean="0">
                            <a:effectLst/>
                            <a:latin typeface="Cambria Math" panose="02040503050406030204" pitchFamily="18" charset="0"/>
                            <a:cs typeface="Times New Roman" panose="02020603050405020304" pitchFamily="18" charset="0"/>
                          </a:rPr>
                          <m:t>    </m:t>
                        </m:r>
                        <m:m>
                          <m:mPr>
                            <m:mcs>
                              <m:mc>
                                <m:mcPr>
                                  <m:count m:val="1"/>
                                  <m:mcJc m:val="center"/>
                                </m:mcPr>
                              </m:mc>
                            </m:mcs>
                            <m:ctrlPr>
                              <a:rPr lang="en-US" sz="2400" b="0" i="1" smtClean="0">
                                <a:effectLst/>
                                <a:latin typeface="Cambria Math" panose="02040503050406030204" pitchFamily="18" charset="0"/>
                                <a:cs typeface="Times New Roman" panose="02020603050405020304" pitchFamily="18" charset="0"/>
                              </a:rPr>
                            </m:ctrlPr>
                          </m:mPr>
                          <m:mr>
                            <m:e>
                              <m:r>
                                <a:rPr lang="en-US" sz="2400" b="0" i="1" smtClean="0">
                                  <a:effectLst/>
                                  <a:latin typeface="Cambria Math" panose="02040503050406030204" pitchFamily="18" charset="0"/>
                                  <a:cs typeface="Times New Roman" panose="02020603050405020304" pitchFamily="18" charset="0"/>
                                </a:rPr>
                                <m:t>−2</m:t>
                              </m:r>
                            </m:e>
                          </m:mr>
                          <m:mr>
                            <m:e>
                              <m:r>
                                <a:rPr lang="en-US" sz="2400" b="0" i="1" smtClean="0">
                                  <a:effectLst/>
                                  <a:latin typeface="Cambria Math" panose="02040503050406030204" pitchFamily="18" charset="0"/>
                                  <a:cs typeface="Times New Roman" panose="02020603050405020304" pitchFamily="18" charset="0"/>
                                </a:rPr>
                                <m:t>0</m:t>
                              </m:r>
                            </m:e>
                          </m:mr>
                          <m:mr>
                            <m:e>
                              <m:m>
                                <m:mPr>
                                  <m:mcs>
                                    <m:mc>
                                      <m:mcPr>
                                        <m:count m:val="1"/>
                                        <m:mcJc m:val="center"/>
                                      </m:mcPr>
                                    </m:mc>
                                  </m:mcs>
                                  <m:ctrlPr>
                                    <a:rPr lang="en-US" sz="2400" b="0" i="1" smtClean="0">
                                      <a:effectLst/>
                                      <a:latin typeface="Cambria Math" panose="02040503050406030204" pitchFamily="18" charset="0"/>
                                      <a:cs typeface="Times New Roman" panose="02020603050405020304" pitchFamily="18" charset="0"/>
                                    </a:rPr>
                                  </m:ctrlPr>
                                </m:mPr>
                                <m:mr>
                                  <m:e>
                                    <m:r>
                                      <a:rPr lang="en-US" sz="2400" b="0" i="1" smtClean="0">
                                        <a:effectLst/>
                                        <a:latin typeface="Cambria Math" panose="02040503050406030204" pitchFamily="18" charset="0"/>
                                        <a:cs typeface="Times New Roman" panose="02020603050405020304" pitchFamily="18" charset="0"/>
                                      </a:rPr>
                                      <m:t>2</m:t>
                                    </m:r>
                                  </m:e>
                                </m:mr>
                                <m:mr>
                                  <m:e>
                                    <m:r>
                                      <a:rPr lang="en-US" sz="2400" b="0" i="1" smtClean="0">
                                        <a:effectLst/>
                                        <a:latin typeface="Cambria Math" panose="02040503050406030204" pitchFamily="18" charset="0"/>
                                        <a:cs typeface="Times New Roman" panose="02020603050405020304" pitchFamily="18" charset="0"/>
                                      </a:rPr>
                                      <m:t>0</m:t>
                                    </m:r>
                                  </m:e>
                                </m:mr>
                              </m:m>
                            </m:e>
                          </m:mr>
                        </m:m>
                      </m:e>
                    </m:d>
                    <m:r>
                      <a:rPr lang="en-US" sz="2400" b="0" i="1" smtClean="0">
                        <a:effectLst/>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sz="2400" b="0" i="1"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effectLst/>
                            <a:latin typeface="Cambria Math" panose="02040503050406030204" pitchFamily="18" charset="0"/>
                            <a:ea typeface="Cambria Math" panose="02040503050406030204" pitchFamily="18" charset="0"/>
                            <a:cs typeface="Times New Roman" panose="02020603050405020304" pitchFamily="18" charset="0"/>
                          </a:rPr>
                          <m:t>𝑅</m:t>
                        </m:r>
                      </m:e>
                      <m:sup>
                        <m:r>
                          <a:rPr lang="en-US" sz="2400" b="0" i="1" smtClean="0">
                            <a:effectLst/>
                            <a:latin typeface="Cambria Math" panose="02040503050406030204" pitchFamily="18" charset="0"/>
                            <a:ea typeface="Cambria Math" panose="02040503050406030204" pitchFamily="18" charset="0"/>
                            <a:cs typeface="Times New Roman" panose="02020603050405020304" pitchFamily="18" charset="0"/>
                          </a:rPr>
                          <m:t>4</m:t>
                        </m:r>
                        <m:r>
                          <a:rPr lang="en-US" sz="2400" b="0" i="1" smtClean="0">
                            <a:effectLst/>
                            <a:latin typeface="Cambria Math" panose="02040503050406030204" pitchFamily="18" charset="0"/>
                            <a:ea typeface="Cambria Math" panose="02040503050406030204" pitchFamily="18" charset="0"/>
                            <a:cs typeface="Times New Roman" panose="02020603050405020304" pitchFamily="18" charset="0"/>
                          </a:rPr>
                          <m:t>𝑋</m:t>
                        </m:r>
                        <m:r>
                          <a:rPr lang="en-US" sz="2400" b="0" i="1" smtClean="0">
                            <a:effectLst/>
                            <a:latin typeface="Cambria Math" panose="02040503050406030204" pitchFamily="18" charset="0"/>
                            <a:ea typeface="Cambria Math" panose="02040503050406030204" pitchFamily="18" charset="0"/>
                            <a:cs typeface="Times New Roman" panose="02020603050405020304" pitchFamily="18" charset="0"/>
                          </a:rPr>
                          <m:t>2</m:t>
                        </m:r>
                      </m:sup>
                    </m:sSup>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51185C34-C175-453E-82A3-11881F3AE581}"/>
                  </a:ext>
                </a:extLst>
              </p:cNvPr>
              <p:cNvSpPr txBox="1">
                <a:spLocks noRot="1" noChangeAspect="1" noMove="1" noResize="1" noEditPoints="1" noAdjustHandles="1" noChangeArrowheads="1" noChangeShapeType="1" noTextEdit="1"/>
              </p:cNvSpPr>
              <p:nvPr/>
            </p:nvSpPr>
            <p:spPr>
              <a:xfrm>
                <a:off x="332293" y="2658137"/>
                <a:ext cx="6094428" cy="1452962"/>
              </a:xfrm>
              <a:prstGeom prst="rect">
                <a:avLst/>
              </a:prstGeom>
              <a:blipFill>
                <a:blip r:embed="rId3"/>
                <a:stretch>
                  <a:fillRect l="-1602"/>
                </a:stretch>
              </a:blipFill>
            </p:spPr>
            <p:txBody>
              <a:bodyPr/>
              <a:lstStyle/>
              <a:p>
                <a:r>
                  <a:rPr lang="en-US">
                    <a:noFill/>
                  </a:rPr>
                  <a:t> </a:t>
                </a:r>
              </a:p>
            </p:txBody>
          </p:sp>
        </mc:Fallback>
      </mc:AlternateContent>
    </p:spTree>
    <p:extLst>
      <p:ext uri="{BB962C8B-B14F-4D97-AF65-F5344CB8AC3E}">
        <p14:creationId xmlns:p14="http://schemas.microsoft.com/office/powerpoint/2010/main" val="3174526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F7C71A-4BBA-437B-B004-E498C914793F}"/>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61117595-7352-4994-8CA1-9239CB0A431B}"/>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78FDB85E-0EFF-47F5-9C39-FCD6B36670EC}"/>
              </a:ext>
            </a:extLst>
          </p:cNvPr>
          <p:cNvSpPr>
            <a:spLocks noGrp="1"/>
          </p:cNvSpPr>
          <p:nvPr>
            <p:ph type="sldNum" sz="quarter" idx="12"/>
          </p:nvPr>
        </p:nvSpPr>
        <p:spPr/>
        <p:txBody>
          <a:bodyPr/>
          <a:lstStyle/>
          <a:p>
            <a:fld id="{E0997674-4A0C-428B-B6EB-8D84DA16CAF1}" type="slidenum">
              <a:rPr lang="en-IN" smtClean="0"/>
              <a:pPr/>
              <a:t>67</a:t>
            </a:fld>
            <a:endParaRPr lang="en-I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FCC792F-1AF9-4052-B67A-C7BAFB5616AB}"/>
                  </a:ext>
                </a:extLst>
              </p:cNvPr>
              <p:cNvSpPr txBox="1"/>
              <p:nvPr/>
            </p:nvSpPr>
            <p:spPr>
              <a:xfrm>
                <a:off x="207390" y="73957"/>
                <a:ext cx="11632676" cy="6403612"/>
              </a:xfrm>
              <a:prstGeom prst="rect">
                <a:avLst/>
              </a:prstGeom>
              <a:noFill/>
            </p:spPr>
            <p:txBody>
              <a:bodyPr wrap="square">
                <a:spAutoFit/>
              </a:bodyPr>
              <a:lstStyle/>
              <a:p>
                <a:pPr>
                  <a:lnSpc>
                    <a:spcPct val="107000"/>
                  </a:lnSpc>
                  <a:spcAft>
                    <a:spcPts val="800"/>
                  </a:spcAft>
                </a:pPr>
                <a:r>
                  <a:rPr lang="en-I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 A 3 – Sample dataset records two sensors (temperature, vibration) for a machine. After centre </a:t>
                </a:r>
                <a:r>
                  <a:rPr lang="en-IN"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allowing PCA to correctly capture directions of variation around zero)</a:t>
                </a:r>
                <a:endParaRPr lang="en-IN"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𝑋</m:t>
                    </m:r>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b="0"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2800" b="0" i="1" smtClean="0">
                                <a:effectLst/>
                                <a:latin typeface="Cambria Math" panose="02040503050406030204" pitchFamily="18" charset="0"/>
                                <a:cs typeface="Times New Roman" panose="02020603050405020304" pitchFamily="18" charset="0"/>
                              </a:rPr>
                            </m:ctrlPr>
                          </m:mPr>
                          <m:mr>
                            <m:e>
                              <m:r>
                                <m:rPr>
                                  <m:brk m:alnAt="7"/>
                                </m:rPr>
                                <a:rPr lang="en-US" sz="2800" b="0" i="1" smtClean="0">
                                  <a:effectLst/>
                                  <a:latin typeface="Cambria Math" panose="02040503050406030204" pitchFamily="18" charset="0"/>
                                  <a:cs typeface="Times New Roman" panose="02020603050405020304" pitchFamily="18" charset="0"/>
                                </a:rPr>
                                <m:t> </m:t>
                              </m:r>
                              <m:r>
                                <a:rPr lang="en-US" sz="2800" b="0" i="1" smtClean="0">
                                  <a:effectLst/>
                                  <a:latin typeface="Cambria Math" panose="02040503050406030204" pitchFamily="18" charset="0"/>
                                  <a:cs typeface="Times New Roman" panose="02020603050405020304" pitchFamily="18" charset="0"/>
                                </a:rPr>
                                <m:t>  1</m:t>
                              </m:r>
                            </m:e>
                          </m:mr>
                          <m:mr>
                            <m:e>
                              <m:r>
                                <a:rPr lang="en-US" sz="2800" b="0" i="1" smtClean="0">
                                  <a:effectLst/>
                                  <a:latin typeface="Cambria Math" panose="02040503050406030204" pitchFamily="18" charset="0"/>
                                  <a:cs typeface="Times New Roman" panose="02020603050405020304" pitchFamily="18" charset="0"/>
                                </a:rPr>
                                <m:t>   2</m:t>
                              </m:r>
                            </m:e>
                          </m:mr>
                          <m:mr>
                            <m:e>
                              <m:r>
                                <a:rPr lang="en-US" sz="2800" b="0" i="1" smtClean="0">
                                  <a:effectLst/>
                                  <a:latin typeface="Cambria Math" panose="02040503050406030204" pitchFamily="18" charset="0"/>
                                  <a:cs typeface="Times New Roman" panose="02020603050405020304" pitchFamily="18" charset="0"/>
                                </a:rPr>
                                <m:t>−3</m:t>
                              </m:r>
                            </m:e>
                          </m:mr>
                        </m:m>
                        <m:r>
                          <a:rPr lang="en-US" sz="2800" b="0" i="1" smtClean="0">
                            <a:effectLst/>
                            <a:latin typeface="Cambria Math" panose="02040503050406030204" pitchFamily="18" charset="0"/>
                            <a:cs typeface="Times New Roman" panose="02020603050405020304" pitchFamily="18" charset="0"/>
                          </a:rPr>
                          <m:t>    </m:t>
                        </m:r>
                        <m:m>
                          <m:mPr>
                            <m:mcs>
                              <m:mc>
                                <m:mcPr>
                                  <m:count m:val="1"/>
                                  <m:mcJc m:val="center"/>
                                </m:mcPr>
                              </m:mc>
                            </m:mcs>
                            <m:ctrlPr>
                              <a:rPr lang="en-US" sz="2800" b="0" i="1" smtClean="0">
                                <a:effectLst/>
                                <a:latin typeface="Cambria Math" panose="02040503050406030204" pitchFamily="18" charset="0"/>
                                <a:cs typeface="Times New Roman" panose="02020603050405020304" pitchFamily="18" charset="0"/>
                              </a:rPr>
                            </m:ctrlPr>
                          </m:mPr>
                          <m:mr>
                            <m:e>
                              <m:r>
                                <a:rPr lang="en-US" sz="2800" b="0" i="1" smtClean="0">
                                  <a:effectLst/>
                                  <a:latin typeface="Cambria Math" panose="02040503050406030204" pitchFamily="18" charset="0"/>
                                  <a:cs typeface="Times New Roman" panose="02020603050405020304" pitchFamily="18" charset="0"/>
                                </a:rPr>
                                <m:t>  −1</m:t>
                              </m:r>
                            </m:e>
                          </m:mr>
                          <m:mr>
                            <m:e>
                              <m:r>
                                <a:rPr lang="en-US" sz="2800" b="0" i="1" smtClean="0">
                                  <a:effectLst/>
                                  <a:latin typeface="Cambria Math" panose="02040503050406030204" pitchFamily="18" charset="0"/>
                                  <a:cs typeface="Times New Roman" panose="02020603050405020304" pitchFamily="18" charset="0"/>
                                </a:rPr>
                                <m:t>     0</m:t>
                              </m:r>
                            </m:e>
                          </m:mr>
                          <m:mr>
                            <m:e>
                              <m:r>
                                <a:rPr lang="en-US" sz="2800" b="0" i="1" smtClean="0">
                                  <a:effectLst/>
                                  <a:latin typeface="Cambria Math" panose="02040503050406030204" pitchFamily="18" charset="0"/>
                                  <a:cs typeface="Times New Roman" panose="02020603050405020304" pitchFamily="18" charset="0"/>
                                </a:rPr>
                                <m:t>     1</m:t>
                              </m:r>
                            </m:e>
                          </m:mr>
                        </m:m>
                      </m:e>
                    </m:d>
                    <m:r>
                      <a:rPr lang="en-US" sz="2800" b="0" i="1" smtClean="0">
                        <a:effectLst/>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sz="2800" b="0" i="1"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0" i="1" smtClean="0">
                            <a:effectLst/>
                            <a:latin typeface="Cambria Math" panose="02040503050406030204" pitchFamily="18" charset="0"/>
                            <a:ea typeface="Cambria Math" panose="02040503050406030204" pitchFamily="18" charset="0"/>
                            <a:cs typeface="Times New Roman" panose="02020603050405020304" pitchFamily="18" charset="0"/>
                          </a:rPr>
                          <m:t>𝑅</m:t>
                        </m:r>
                      </m:e>
                      <m:sup>
                        <m:r>
                          <a:rPr lang="en-US" sz="2800" b="0" i="1" smtClean="0">
                            <a:effectLst/>
                            <a:latin typeface="Cambria Math" panose="02040503050406030204" pitchFamily="18" charset="0"/>
                            <a:ea typeface="Cambria Math" panose="02040503050406030204" pitchFamily="18" charset="0"/>
                            <a:cs typeface="Times New Roman" panose="02020603050405020304" pitchFamily="18" charset="0"/>
                          </a:rPr>
                          <m:t>3</m:t>
                        </m:r>
                        <m:r>
                          <a:rPr lang="en-US" sz="2800" b="0" i="1" smtClean="0">
                            <a:effectLst/>
                            <a:latin typeface="Cambria Math" panose="02040503050406030204" pitchFamily="18" charset="0"/>
                            <a:ea typeface="Cambria Math" panose="02040503050406030204" pitchFamily="18" charset="0"/>
                            <a:cs typeface="Times New Roman" panose="02020603050405020304" pitchFamily="18" charset="0"/>
                          </a:rPr>
                          <m:t>𝑋</m:t>
                        </m:r>
                        <m:r>
                          <a:rPr lang="en-US" sz="2800" b="0" i="1" smtClean="0">
                            <a:effectLst/>
                            <a:latin typeface="Cambria Math" panose="02040503050406030204" pitchFamily="18" charset="0"/>
                            <a:ea typeface="Cambria Math" panose="02040503050406030204" pitchFamily="18" charset="0"/>
                            <a:cs typeface="Times New Roman" panose="02020603050405020304" pitchFamily="18" charset="0"/>
                          </a:rPr>
                          <m:t>2</m:t>
                        </m:r>
                      </m:sup>
                    </m:sSup>
                  </m:oMath>
                </a14:m>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lphaLcParenBoth"/>
                </a:pPr>
                <a:r>
                  <a:rPr lang="en-IN" sz="2800" dirty="0">
                    <a:latin typeface="Times New Roman" panose="02020603050405020304" pitchFamily="18" charset="0"/>
                    <a:ea typeface="Calibri" panose="020F0502020204030204" pitchFamily="34" charset="0"/>
                    <a:cs typeface="Times New Roman" panose="02020603050405020304" pitchFamily="18" charset="0"/>
                  </a:rPr>
                  <a:t> Form the sample covariance S Show that S is Positive semidefinite</a:t>
                </a:r>
              </a:p>
              <a:p>
                <a:pPr marL="342900" indent="-342900">
                  <a:lnSpc>
                    <a:spcPct val="107000"/>
                  </a:lnSpc>
                  <a:spcAft>
                    <a:spcPts val="800"/>
                  </a:spcAft>
                  <a:buAutoNum type="alphaLcParenBoth"/>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Compute Eigen</a:t>
                </a:r>
                <a:r>
                  <a:rPr lang="en-IN" sz="2800" dirty="0">
                    <a:latin typeface="Times New Roman" panose="02020603050405020304" pitchFamily="18" charset="0"/>
                    <a:ea typeface="Calibri" panose="020F0502020204030204" pitchFamily="34" charset="0"/>
                    <a:cs typeface="Times New Roman" panose="02020603050405020304" pitchFamily="18" charset="0"/>
                  </a:rPr>
                  <a:t>values/Eigenvectors of S and identify the first principal component</a:t>
                </a:r>
              </a:p>
              <a:p>
                <a:pPr marL="342900" indent="-342900">
                  <a:lnSpc>
                    <a:spcPct val="107000"/>
                  </a:lnSpc>
                  <a:spcAft>
                    <a:spcPts val="800"/>
                  </a:spcAft>
                  <a:buAutoNum type="alphaLcParenBoth"/>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Project all samples onto the first </a:t>
                </a:r>
                <a:r>
                  <a:rPr lang="en-IN" sz="2800" dirty="0">
                    <a:latin typeface="Times New Roman" panose="02020603050405020304" pitchFamily="18" charset="0"/>
                    <a:ea typeface="Calibri" panose="020F0502020204030204" pitchFamily="34" charset="0"/>
                    <a:cs typeface="Times New Roman" panose="02020603050405020304" pitchFamily="18" charset="0"/>
                  </a:rPr>
                  <a:t>principal component using the inner product. List the projected coordinates.</a:t>
                </a:r>
              </a:p>
              <a:p>
                <a:pPr marL="342900" indent="-342900">
                  <a:lnSpc>
                    <a:spcPct val="107000"/>
                  </a:lnSpc>
                  <a:spcAft>
                    <a:spcPts val="800"/>
                  </a:spcAft>
                  <a:buAutoNum type="alphaLcParenBoth"/>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Briefly justify why PSD of X matters for PCA and downstream conve</a:t>
                </a:r>
                <a:r>
                  <a:rPr lang="en-IN" sz="2800" dirty="0">
                    <a:latin typeface="Times New Roman" panose="02020603050405020304" pitchFamily="18" charset="0"/>
                    <a:ea typeface="Calibri" panose="020F0502020204030204" pitchFamily="34" charset="0"/>
                    <a:cs typeface="Times New Roman" panose="02020603050405020304" pitchFamily="18" charset="0"/>
                  </a:rPr>
                  <a:t>x optimization.</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FCC792F-1AF9-4052-B67A-C7BAFB5616AB}"/>
                  </a:ext>
                </a:extLst>
              </p:cNvPr>
              <p:cNvSpPr txBox="1">
                <a:spLocks noRot="1" noChangeAspect="1" noMove="1" noResize="1" noEditPoints="1" noAdjustHandles="1" noChangeArrowheads="1" noChangeShapeType="1" noTextEdit="1"/>
              </p:cNvSpPr>
              <p:nvPr/>
            </p:nvSpPr>
            <p:spPr>
              <a:xfrm>
                <a:off x="207390" y="73957"/>
                <a:ext cx="11632676" cy="6403612"/>
              </a:xfrm>
              <a:prstGeom prst="rect">
                <a:avLst/>
              </a:prstGeom>
              <a:blipFill>
                <a:blip r:embed="rId2"/>
                <a:stretch>
                  <a:fillRect l="-1048" t="-951" r="-1048" b="-1713"/>
                </a:stretch>
              </a:blipFill>
            </p:spPr>
            <p:txBody>
              <a:bodyPr/>
              <a:lstStyle/>
              <a:p>
                <a:r>
                  <a:rPr lang="en-US">
                    <a:noFill/>
                  </a:rPr>
                  <a:t> </a:t>
                </a:r>
              </a:p>
            </p:txBody>
          </p:sp>
        </mc:Fallback>
      </mc:AlternateContent>
    </p:spTree>
    <p:extLst>
      <p:ext uri="{BB962C8B-B14F-4D97-AF65-F5344CB8AC3E}">
        <p14:creationId xmlns:p14="http://schemas.microsoft.com/office/powerpoint/2010/main" val="34628440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68</a:t>
            </a:fld>
            <a:endParaRPr lang="en-IN"/>
          </a:p>
        </p:txBody>
      </p:sp>
      <p:sp>
        <p:nvSpPr>
          <p:cNvPr id="5" name="Rectangle 4"/>
          <p:cNvSpPr/>
          <p:nvPr/>
        </p:nvSpPr>
        <p:spPr>
          <a:xfrm>
            <a:off x="129397" y="71562"/>
            <a:ext cx="11835442" cy="6133217"/>
          </a:xfrm>
          <a:prstGeom prst="rect">
            <a:avLst/>
          </a:prstGeom>
        </p:spPr>
        <p:txBody>
          <a:bodyPr wrap="square">
            <a:spAutoFit/>
          </a:bodyPr>
          <a:lstStyle/>
          <a:p>
            <a:pPr algn="ctr">
              <a:spcAft>
                <a:spcPts val="1500"/>
              </a:spcAft>
            </a:pPr>
            <a:r>
              <a:rPr lang="en-US" sz="4400" kern="1400" spc="25" dirty="0">
                <a:solidFill>
                  <a:srgbClr val="FF0000"/>
                </a:solidFill>
                <a:latin typeface="Times New Roman" panose="02020603050405020304" pitchFamily="18" charset="0"/>
                <a:ea typeface="MS Gothic" panose="020B0609070205080204" pitchFamily="49" charset="-128"/>
                <a:cs typeface="Times New Roman" panose="02020603050405020304" pitchFamily="18" charset="0"/>
              </a:rPr>
              <a:t>Lengths and Distances in Vector Spaces</a:t>
            </a:r>
            <a:endParaRPr lang="en-US" sz="400" b="1" kern="0" dirty="0">
              <a:solidFill>
                <a:srgbClr val="FF0000"/>
              </a:solidFill>
              <a:latin typeface="Times New Roman" panose="02020603050405020304" pitchFamily="18" charset="0"/>
              <a:ea typeface="MS Gothic" panose="020B0609070205080204" pitchFamily="49" charset="-128"/>
              <a:cs typeface="Times New Roman" panose="02020603050405020304" pitchFamily="18" charset="0"/>
            </a:endParaRPr>
          </a:p>
          <a:p>
            <a:pPr>
              <a:spcAft>
                <a:spcPts val="1500"/>
              </a:spcAft>
            </a:pPr>
            <a:r>
              <a:rPr lang="en-US" sz="28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rPr>
              <a:t>1. Vector Length (Norm)</a:t>
            </a:r>
            <a:endParaRPr lang="en-IN" sz="28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800" dirty="0">
                <a:latin typeface="Times New Roman" panose="02020603050405020304" pitchFamily="18" charset="0"/>
                <a:ea typeface="MS Mincho"/>
                <a:cs typeface="Times New Roman" panose="02020603050405020304" pitchFamily="18" charset="0"/>
              </a:rPr>
              <a:t>The length (or magnitude) of a vector x ∈ ℝⁿ is measured by its norm.</a:t>
            </a:r>
            <a:br>
              <a:rPr lang="en-US" sz="2800" dirty="0">
                <a:latin typeface="Times New Roman" panose="02020603050405020304" pitchFamily="18" charset="0"/>
                <a:ea typeface="MS Mincho"/>
                <a:cs typeface="Times New Roman" panose="02020603050405020304" pitchFamily="18" charset="0"/>
              </a:rPr>
            </a:br>
            <a:r>
              <a:rPr lang="en-US" sz="2800" dirty="0">
                <a:latin typeface="Times New Roman" panose="02020603050405020304" pitchFamily="18" charset="0"/>
                <a:ea typeface="MS Mincho"/>
                <a:cs typeface="Times New Roman" panose="02020603050405020304" pitchFamily="18" charset="0"/>
              </a:rPr>
              <a:t>The most common norm is the Euclidean norm (or ℓ₂-norm):</a:t>
            </a:r>
            <a:br>
              <a:rPr lang="en-US" sz="2800" dirty="0">
                <a:latin typeface="Times New Roman" panose="02020603050405020304" pitchFamily="18" charset="0"/>
                <a:ea typeface="MS Mincho"/>
                <a:cs typeface="Times New Roman" panose="02020603050405020304" pitchFamily="18" charset="0"/>
              </a:rPr>
            </a:br>
            <a:r>
              <a:rPr lang="en-US" sz="2800" dirty="0">
                <a:latin typeface="Times New Roman" panose="02020603050405020304" pitchFamily="18" charset="0"/>
                <a:ea typeface="MS Mincho"/>
                <a:cs typeface="Times New Roman" panose="02020603050405020304" pitchFamily="18" charset="0"/>
              </a:rPr>
              <a:t>    ‖x‖ = √(x₁² + x₂² + ... + xₙ²) = √(</a:t>
            </a:r>
            <a:r>
              <a:rPr lang="en-US" sz="2800" dirty="0" err="1">
                <a:latin typeface="Times New Roman" panose="02020603050405020304" pitchFamily="18" charset="0"/>
                <a:ea typeface="MS Mincho"/>
                <a:cs typeface="Times New Roman" panose="02020603050405020304" pitchFamily="18" charset="0"/>
              </a:rPr>
              <a:t>xᵀx</a:t>
            </a:r>
            <a:r>
              <a:rPr lang="en-US" sz="2800" dirty="0">
                <a:latin typeface="Times New Roman" panose="02020603050405020304" pitchFamily="18" charset="0"/>
                <a:ea typeface="MS Mincho"/>
                <a:cs typeface="Times New Roman" panose="02020603050405020304" pitchFamily="18" charset="0"/>
              </a:rPr>
              <a:t>)</a:t>
            </a:r>
            <a:br>
              <a:rPr lang="en-US" sz="2800" dirty="0">
                <a:latin typeface="Times New Roman" panose="02020603050405020304" pitchFamily="18" charset="0"/>
                <a:ea typeface="MS Mincho"/>
                <a:cs typeface="Times New Roman" panose="02020603050405020304" pitchFamily="18" charset="0"/>
              </a:rPr>
            </a:br>
            <a:r>
              <a:rPr lang="en-US" sz="2800" dirty="0">
                <a:latin typeface="Times New Roman" panose="02020603050405020304" pitchFamily="18" charset="0"/>
                <a:ea typeface="MS Mincho"/>
                <a:cs typeface="Times New Roman" panose="02020603050405020304" pitchFamily="18" charset="0"/>
              </a:rPr>
              <a:t>This gives the geometric length of the vector from the origin to the point x.      </a:t>
            </a:r>
            <a:r>
              <a:rPr lang="en-US" sz="2800" b="1" kern="0" dirty="0">
                <a:solidFill>
                  <a:srgbClr val="365F91"/>
                </a:solidFill>
                <a:latin typeface="Times New Roman" panose="02020603050405020304" pitchFamily="18" charset="0"/>
                <a:ea typeface="MS Gothic" panose="020B0609070205080204" pitchFamily="49" charset="-128"/>
                <a:cs typeface="Times New Roman" panose="02020603050405020304" pitchFamily="18" charset="0"/>
              </a:rPr>
              <a:t>   2. Distance Between Two Vectors</a:t>
            </a:r>
          </a:p>
          <a:p>
            <a:pPr>
              <a:lnSpc>
                <a:spcPct val="115000"/>
              </a:lnSpc>
              <a:spcAft>
                <a:spcPts val="1000"/>
              </a:spcAft>
            </a:pPr>
            <a:r>
              <a:rPr lang="en-US" sz="2800" dirty="0">
                <a:latin typeface="Times New Roman" panose="02020603050405020304" pitchFamily="18" charset="0"/>
                <a:ea typeface="MS Mincho"/>
                <a:cs typeface="Times New Roman" panose="02020603050405020304" pitchFamily="18" charset="0"/>
              </a:rPr>
              <a:t>The distance between two vectors x, y ∈ ℝⁿ is defined as the norm of their difference: distance (x, y) = ‖x − y‖</a:t>
            </a:r>
            <a:br>
              <a:rPr lang="en-US" sz="2800" dirty="0">
                <a:latin typeface="Times New Roman" panose="02020603050405020304" pitchFamily="18" charset="0"/>
                <a:ea typeface="MS Mincho"/>
                <a:cs typeface="Times New Roman" panose="02020603050405020304" pitchFamily="18" charset="0"/>
              </a:rPr>
            </a:br>
            <a:r>
              <a:rPr lang="en-US" sz="2800" dirty="0">
                <a:latin typeface="Times New Roman" panose="02020603050405020304" pitchFamily="18" charset="0"/>
                <a:ea typeface="MS Mincho"/>
                <a:cs typeface="Times New Roman" panose="02020603050405020304" pitchFamily="18" charset="0"/>
              </a:rPr>
              <a:t>In Euclidean space:</a:t>
            </a:r>
            <a:br>
              <a:rPr lang="en-US" sz="2800" dirty="0">
                <a:latin typeface="Times New Roman" panose="02020603050405020304" pitchFamily="18" charset="0"/>
                <a:ea typeface="MS Mincho"/>
                <a:cs typeface="Times New Roman" panose="02020603050405020304" pitchFamily="18" charset="0"/>
              </a:rPr>
            </a:br>
            <a:r>
              <a:rPr lang="en-US" sz="2800" dirty="0">
                <a:latin typeface="Times New Roman" panose="02020603050405020304" pitchFamily="18" charset="0"/>
                <a:ea typeface="MS Mincho"/>
                <a:cs typeface="Times New Roman" panose="02020603050405020304" pitchFamily="18" charset="0"/>
              </a:rPr>
              <a:t>    ‖x − y‖ = √((x₁ − y₁)² + (x₂ − y₂)² + ... + (xₙ − yₙ)²)</a:t>
            </a:r>
          </a:p>
        </p:txBody>
      </p:sp>
    </p:spTree>
    <p:extLst>
      <p:ext uri="{BB962C8B-B14F-4D97-AF65-F5344CB8AC3E}">
        <p14:creationId xmlns:p14="http://schemas.microsoft.com/office/powerpoint/2010/main" val="18682222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69</a:t>
            </a:fld>
            <a:endParaRPr lang="en-IN"/>
          </a:p>
        </p:txBody>
      </p:sp>
      <mc:AlternateContent xmlns:mc="http://schemas.openxmlformats.org/markup-compatibility/2006" xmlns:a14="http://schemas.microsoft.com/office/drawing/2010/main">
        <mc:Choice Requires="a14">
          <p:sp>
            <p:nvSpPr>
              <p:cNvPr id="5" name="Rectangle 4"/>
              <p:cNvSpPr/>
              <p:nvPr/>
            </p:nvSpPr>
            <p:spPr>
              <a:xfrm>
                <a:off x="207034" y="164061"/>
                <a:ext cx="11844068" cy="4977260"/>
              </a:xfrm>
              <a:prstGeom prst="rect">
                <a:avLst/>
              </a:prstGeom>
            </p:spPr>
            <p:txBody>
              <a:bodyPr wrap="square">
                <a:spAutoFit/>
              </a:bodyPr>
              <a:lstStyle/>
              <a:p>
                <a:pPr marL="0" marR="0">
                  <a:lnSpc>
                    <a:spcPct val="115000"/>
                  </a:lnSpc>
                  <a:spcBef>
                    <a:spcPts val="1000"/>
                  </a:spcBef>
                  <a:spcAft>
                    <a:spcPts val="0"/>
                  </a:spcAft>
                </a:pPr>
                <a:r>
                  <a:rPr lang="en-US" sz="28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Problem 1: </a:t>
                </a:r>
                <a:r>
                  <a:rPr lang="en-US" sz="2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The feature vectors of two documents in a text classification task are:</a:t>
                </a:r>
              </a:p>
              <a:p>
                <a:pPr marL="0" marR="0">
                  <a:lnSpc>
                    <a:spcPct val="115000"/>
                  </a:lnSpc>
                  <a:spcBef>
                    <a:spcPts val="0"/>
                  </a:spcBef>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14:m>
                  <m:oMath xmlns:m="http://schemas.openxmlformats.org/officeDocument/2006/math">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𝑋</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begChr m:val="["/>
                        <m:endChr m:val="]"/>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m>
                          <m:mPr>
                            <m:mcs>
                              <m:mc>
                                <m:mcPr>
                                  <m:count m:val="1"/>
                                  <m:mcJc m:val="center"/>
                                </m:mcPr>
                              </m:mc>
                            </m:mcs>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mPr>
                          <m:mr>
                            <m:e>
                              <m:r>
                                <m:rPr>
                                  <m:brk m:alnAt="7"/>
                                </m:r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 </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  2</m:t>
                              </m:r>
                            </m:e>
                          </m:mr>
                          <m:mr>
                            <m:e>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−1</m:t>
                              </m:r>
                            </m:e>
                          </m:mr>
                          <m:mr>
                            <m:e>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   3</m:t>
                              </m:r>
                            </m:e>
                          </m:mr>
                        </m:m>
                      </m:e>
                    </m:d>
                  </m:oMath>
                </a14:m>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14:m>
                  <m:oMath xmlns:m="http://schemas.openxmlformats.org/officeDocument/2006/math">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𝑌</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begChr m:val="["/>
                        <m:endChr m:val="]"/>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m>
                          <m:mPr>
                            <m:mcs>
                              <m:mc>
                                <m:mcPr>
                                  <m:count m:val="1"/>
                                  <m:mcJc m:val="center"/>
                                </m:mcPr>
                              </m:mc>
                            </m:mcs>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mPr>
                          <m:mr>
                            <m:e>
                              <m:r>
                                <m:rPr>
                                  <m:brk m:alnAt="7"/>
                                </m:r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1</m:t>
                              </m:r>
                            </m:e>
                          </m:mr>
                          <m:mr>
                            <m:e>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0</m:t>
                              </m:r>
                            </m:e>
                          </m:mr>
                          <m:mr>
                            <m:e>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4</m:t>
                              </m:r>
                            </m:e>
                          </m:mr>
                        </m:m>
                      </m:e>
                    </m:d>
                  </m:oMath>
                </a14:m>
                <a:endParaRPr lang="en-US" sz="28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 Compute the Euclidean lengths:</a:t>
                </a:r>
              </a:p>
              <a:p>
                <a:pPr marL="0" marR="0">
                  <a:lnSpc>
                    <a:spcPct val="115000"/>
                  </a:lnSpc>
                  <a:spcBef>
                    <a:spcPts val="0"/>
                  </a:spcBef>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(b) Compute the inner product: </a:t>
                </a:r>
              </a:p>
              <a:p>
                <a:pPr marL="0" marR="0">
                  <a:lnSpc>
                    <a:spcPct val="115000"/>
                  </a:lnSpc>
                  <a:spcBef>
                    <a:spcPts val="0"/>
                  </a:spcBef>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(c) Compute the cosine similarity: </a:t>
                </a:r>
              </a:p>
              <a:p>
                <a:pPr marL="0" marR="0">
                  <a:lnSpc>
                    <a:spcPct val="115000"/>
                  </a:lnSpc>
                  <a:spcBef>
                    <a:spcPts val="0"/>
                  </a:spcBef>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(d) Interpret whether the documents are likely similar or different based on the    </a:t>
                </a:r>
              </a:p>
              <a:p>
                <a:pPr marL="0" marR="0">
                  <a:lnSpc>
                    <a:spcPct val="115000"/>
                  </a:lnSpc>
                  <a:spcBef>
                    <a:spcPts val="0"/>
                  </a:spcBef>
                  <a:spcAft>
                    <a:spcPts val="1000"/>
                  </a:spcAft>
                </a:pPr>
                <a:r>
                  <a:rPr lang="en-US" sz="2800" dirty="0">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cosine similarity.</a:t>
                </a:r>
              </a:p>
            </p:txBody>
          </p:sp>
        </mc:Choice>
        <mc:Fallback xmlns="">
          <p:sp>
            <p:nvSpPr>
              <p:cNvPr id="5" name="Rectangle 4"/>
              <p:cNvSpPr>
                <a:spLocks noRot="1" noChangeAspect="1" noMove="1" noResize="1" noEditPoints="1" noAdjustHandles="1" noChangeArrowheads="1" noChangeShapeType="1" noTextEdit="1"/>
              </p:cNvSpPr>
              <p:nvPr/>
            </p:nvSpPr>
            <p:spPr>
              <a:xfrm>
                <a:off x="207034" y="164061"/>
                <a:ext cx="11844068" cy="4977260"/>
              </a:xfrm>
              <a:prstGeom prst="rect">
                <a:avLst/>
              </a:prstGeom>
              <a:blipFill>
                <a:blip r:embed="rId2"/>
                <a:stretch>
                  <a:fillRect l="-1081" t="-858" r="-618" b="-2574"/>
                </a:stretch>
              </a:blipFill>
            </p:spPr>
            <p:txBody>
              <a:bodyPr/>
              <a:lstStyle/>
              <a:p>
                <a:r>
                  <a:rPr lang="en-US">
                    <a:noFill/>
                  </a:rPr>
                  <a:t> </a:t>
                </a:r>
              </a:p>
            </p:txBody>
          </p:sp>
        </mc:Fallback>
      </mc:AlternateContent>
    </p:spTree>
    <p:extLst>
      <p:ext uri="{BB962C8B-B14F-4D97-AF65-F5344CB8AC3E}">
        <p14:creationId xmlns:p14="http://schemas.microsoft.com/office/powerpoint/2010/main" val="390858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2EDCA4-1CCC-44F0-A0CE-4F03EC5904E0}"/>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E6CBAD33-4DA5-47D7-8BBE-D3E7096BDCEF}"/>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0C3AB51A-782D-41C5-BFE6-3E262DC33882}"/>
              </a:ext>
            </a:extLst>
          </p:cNvPr>
          <p:cNvSpPr>
            <a:spLocks noGrp="1"/>
          </p:cNvSpPr>
          <p:nvPr>
            <p:ph type="sldNum" sz="quarter" idx="12"/>
          </p:nvPr>
        </p:nvSpPr>
        <p:spPr/>
        <p:txBody>
          <a:bodyPr/>
          <a:lstStyle/>
          <a:p>
            <a:fld id="{E0997674-4A0C-428B-B6EB-8D84DA16CAF1}" type="slidenum">
              <a:rPr lang="en-IN" smtClean="0"/>
              <a:pPr/>
              <a:t>7</a:t>
            </a:fld>
            <a:endParaRPr lang="en-IN"/>
          </a:p>
        </p:txBody>
      </p:sp>
      <p:pic>
        <p:nvPicPr>
          <p:cNvPr id="5" name="Picture 4">
            <a:extLst>
              <a:ext uri="{FF2B5EF4-FFF2-40B4-BE49-F238E27FC236}">
                <a16:creationId xmlns:a16="http://schemas.microsoft.com/office/drawing/2014/main" id="{0EA38812-3D43-414A-A915-2230CEC74A53}"/>
              </a:ext>
            </a:extLst>
          </p:cNvPr>
          <p:cNvPicPr>
            <a:picLocks noChangeAspect="1"/>
          </p:cNvPicPr>
          <p:nvPr/>
        </p:nvPicPr>
        <p:blipFill>
          <a:blip r:embed="rId2"/>
          <a:stretch>
            <a:fillRect/>
          </a:stretch>
        </p:blipFill>
        <p:spPr>
          <a:xfrm>
            <a:off x="1470581" y="69891"/>
            <a:ext cx="8248454" cy="4344284"/>
          </a:xfrm>
          <a:prstGeom prst="rect">
            <a:avLst/>
          </a:prstGeom>
        </p:spPr>
      </p:pic>
      <p:sp>
        <p:nvSpPr>
          <p:cNvPr id="7" name="TextBox 6">
            <a:extLst>
              <a:ext uri="{FF2B5EF4-FFF2-40B4-BE49-F238E27FC236}">
                <a16:creationId xmlns:a16="http://schemas.microsoft.com/office/drawing/2014/main" id="{ABDBDAF3-775E-4F57-B948-D171C7C46271}"/>
              </a:ext>
            </a:extLst>
          </p:cNvPr>
          <p:cNvSpPr txBox="1"/>
          <p:nvPr/>
        </p:nvSpPr>
        <p:spPr>
          <a:xfrm>
            <a:off x="273376" y="4499018"/>
            <a:ext cx="11566689" cy="1938992"/>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Weights &amp; Activations in Neural Networks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 a neural network even a simple multilayer perceptron input vectors are multiplied by </a:t>
            </a:r>
            <a:r>
              <a:rPr lang="en-US" sz="2400" b="1" dirty="0">
                <a:latin typeface="Times New Roman" panose="02020603050405020304" pitchFamily="18" charset="0"/>
                <a:cs typeface="Times New Roman" panose="02020603050405020304" pitchFamily="18" charset="0"/>
              </a:rPr>
              <a:t>weight vectors</a:t>
            </a:r>
            <a:r>
              <a:rPr lang="en-US" sz="2400" dirty="0">
                <a:latin typeface="Times New Roman" panose="02020603050405020304" pitchFamily="18" charset="0"/>
                <a:cs typeface="Times New Roman" panose="02020603050405020304" pitchFamily="18" charset="0"/>
              </a:rPr>
              <a:t> per neuron, summed with bias, then passed through activation functions to produce output vectors. During training, backpropagation adjusts weight vectors in vector space to minimize prediction error</a:t>
            </a:r>
          </a:p>
        </p:txBody>
      </p:sp>
    </p:spTree>
    <p:extLst>
      <p:ext uri="{BB962C8B-B14F-4D97-AF65-F5344CB8AC3E}">
        <p14:creationId xmlns:p14="http://schemas.microsoft.com/office/powerpoint/2010/main" val="16243229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0AF37D-9D0E-45C9-B9FA-43217C6311FE}"/>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CCCC8F6C-F4BA-4ADB-9A7C-15166DF99037}"/>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B8183927-B21F-4112-8AE9-AD4ED69A2D39}"/>
              </a:ext>
            </a:extLst>
          </p:cNvPr>
          <p:cNvSpPr>
            <a:spLocks noGrp="1"/>
          </p:cNvSpPr>
          <p:nvPr>
            <p:ph type="sldNum" sz="quarter" idx="12"/>
          </p:nvPr>
        </p:nvSpPr>
        <p:spPr/>
        <p:txBody>
          <a:bodyPr/>
          <a:lstStyle/>
          <a:p>
            <a:fld id="{E0997674-4A0C-428B-B6EB-8D84DA16CAF1}" type="slidenum">
              <a:rPr lang="en-IN" smtClean="0"/>
              <a:pPr/>
              <a:t>70</a:t>
            </a:fld>
            <a:endParaRPr lang="en-I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3EBEAD1-3E7A-491F-8810-48FDE3DE5E64}"/>
                  </a:ext>
                </a:extLst>
              </p:cNvPr>
              <p:cNvSpPr txBox="1"/>
              <p:nvPr/>
            </p:nvSpPr>
            <p:spPr>
              <a:xfrm>
                <a:off x="65988" y="247730"/>
                <a:ext cx="12009748" cy="3370603"/>
              </a:xfrm>
              <a:prstGeom prst="rect">
                <a:avLst/>
              </a:prstGeom>
              <a:noFill/>
            </p:spPr>
            <p:txBody>
              <a:bodyPr wrap="square">
                <a:spAutoFit/>
              </a:bodyPr>
              <a:lstStyle/>
              <a:p>
                <a:pPr marL="0" marR="0" algn="just">
                  <a:lnSpc>
                    <a:spcPct val="115000"/>
                  </a:lnSpc>
                  <a:spcBef>
                    <a:spcPts val="0"/>
                  </a:spcBef>
                  <a:spcAft>
                    <a:spcPts val="1000"/>
                  </a:spcAft>
                </a:pPr>
                <a:r>
                  <a:rPr lang="en-US" sz="28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Problem 2: </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 a machine learning feature space, the feature vector for an image is: </a:t>
                </a:r>
              </a:p>
              <a:p>
                <a:pPr marL="45720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𝑋</m:t>
                    </m:r>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b="0"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2800" b="0" i="1" smtClean="0">
                                <a:effectLst/>
                                <a:latin typeface="Cambria Math" panose="02040503050406030204" pitchFamily="18" charset="0"/>
                                <a:cs typeface="Times New Roman" panose="02020603050405020304" pitchFamily="18" charset="0"/>
                              </a:rPr>
                            </m:ctrlPr>
                          </m:mPr>
                          <m:mr>
                            <m:e>
                              <m:r>
                                <m:rPr>
                                  <m:brk m:alnAt="7"/>
                                </m:rPr>
                                <a:rPr lang="en-US" sz="2800" b="0" i="1" smtClean="0">
                                  <a:effectLst/>
                                  <a:latin typeface="Cambria Math" panose="02040503050406030204" pitchFamily="18" charset="0"/>
                                  <a:cs typeface="Times New Roman" panose="02020603050405020304" pitchFamily="18" charset="0"/>
                                </a:rPr>
                                <m:t>3</m:t>
                              </m:r>
                            </m:e>
                          </m:mr>
                          <m:mr>
                            <m:e>
                              <m:r>
                                <a:rPr lang="en-US" sz="2800" b="0" i="1" smtClean="0">
                                  <a:effectLst/>
                                  <a:latin typeface="Cambria Math" panose="02040503050406030204" pitchFamily="18" charset="0"/>
                                  <a:cs typeface="Times New Roman" panose="02020603050405020304" pitchFamily="18" charset="0"/>
                                </a:rPr>
                                <m:t>4</m:t>
                              </m:r>
                            </m:e>
                          </m:mr>
                        </m:m>
                      </m:e>
                    </m:d>
                  </m:oMath>
                </a14:m>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 Using the inner product, compute the Euclidean length of this vector:</a:t>
                </a:r>
              </a:p>
              <a:p>
                <a:pPr marL="0" marR="0" algn="just">
                  <a:lnSpc>
                    <a:spcPct val="115000"/>
                  </a:lnSpc>
                  <a:spcBef>
                    <a:spcPts val="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 Interpret the length as the magnitude of features.</a:t>
                </a:r>
              </a:p>
              <a:p>
                <a:pPr marL="0" marR="0" algn="just">
                  <a:lnSpc>
                    <a:spcPct val="115000"/>
                  </a:lnSpc>
                  <a:spcBef>
                    <a:spcPts val="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 Discuss how vector length impacts KNN classification with example.</a:t>
                </a:r>
              </a:p>
            </p:txBody>
          </p:sp>
        </mc:Choice>
        <mc:Fallback xmlns="">
          <p:sp>
            <p:nvSpPr>
              <p:cNvPr id="6" name="TextBox 5">
                <a:extLst>
                  <a:ext uri="{FF2B5EF4-FFF2-40B4-BE49-F238E27FC236}">
                    <a16:creationId xmlns:a16="http://schemas.microsoft.com/office/drawing/2014/main" id="{93EBEAD1-3E7A-491F-8810-48FDE3DE5E64}"/>
                  </a:ext>
                </a:extLst>
              </p:cNvPr>
              <p:cNvSpPr txBox="1">
                <a:spLocks noRot="1" noChangeAspect="1" noMove="1" noResize="1" noEditPoints="1" noAdjustHandles="1" noChangeArrowheads="1" noChangeShapeType="1" noTextEdit="1"/>
              </p:cNvSpPr>
              <p:nvPr/>
            </p:nvSpPr>
            <p:spPr>
              <a:xfrm>
                <a:off x="65988" y="247730"/>
                <a:ext cx="12009748" cy="3370603"/>
              </a:xfrm>
              <a:prstGeom prst="rect">
                <a:avLst/>
              </a:prstGeom>
              <a:blipFill>
                <a:blip r:embed="rId2"/>
                <a:stretch>
                  <a:fillRect l="-1066" t="-1266" r="-508" b="-4159"/>
                </a:stretch>
              </a:blipFill>
            </p:spPr>
            <p:txBody>
              <a:bodyPr/>
              <a:lstStyle/>
              <a:p>
                <a:r>
                  <a:rPr lang="en-US">
                    <a:noFill/>
                  </a:rPr>
                  <a:t> </a:t>
                </a:r>
              </a:p>
            </p:txBody>
          </p:sp>
        </mc:Fallback>
      </mc:AlternateContent>
    </p:spTree>
    <p:extLst>
      <p:ext uri="{BB962C8B-B14F-4D97-AF65-F5344CB8AC3E}">
        <p14:creationId xmlns:p14="http://schemas.microsoft.com/office/powerpoint/2010/main" val="1455471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288CCB-126D-4289-BFDD-FA8724ABF39C}"/>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9D1024B8-06DC-405A-AE52-7B1DD3394031}"/>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67E13230-4F08-453F-B659-0A97BDFE468E}"/>
              </a:ext>
            </a:extLst>
          </p:cNvPr>
          <p:cNvSpPr>
            <a:spLocks noGrp="1"/>
          </p:cNvSpPr>
          <p:nvPr>
            <p:ph type="sldNum" sz="quarter" idx="12"/>
          </p:nvPr>
        </p:nvSpPr>
        <p:spPr/>
        <p:txBody>
          <a:bodyPr/>
          <a:lstStyle/>
          <a:p>
            <a:fld id="{E0997674-4A0C-428B-B6EB-8D84DA16CAF1}" type="slidenum">
              <a:rPr lang="en-IN" smtClean="0"/>
              <a:pPr/>
              <a:t>71</a:t>
            </a:fld>
            <a:endParaRPr lang="en-I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9639F6-36A2-4BFC-A136-4A1720CE50CE}"/>
                  </a:ext>
                </a:extLst>
              </p:cNvPr>
              <p:cNvSpPr txBox="1"/>
              <p:nvPr/>
            </p:nvSpPr>
            <p:spPr>
              <a:xfrm>
                <a:off x="94268" y="229207"/>
                <a:ext cx="12009748" cy="5492466"/>
              </a:xfrm>
              <a:prstGeom prst="rect">
                <a:avLst/>
              </a:prstGeom>
              <a:noFill/>
            </p:spPr>
            <p:txBody>
              <a:bodyPr wrap="square">
                <a:spAutoFit/>
              </a:bodyPr>
              <a:lstStyle/>
              <a:p>
                <a:pPr>
                  <a:lnSpc>
                    <a:spcPct val="115000"/>
                  </a:lnSpc>
                  <a:spcBef>
                    <a:spcPts val="2400"/>
                  </a:spcBef>
                  <a:spcAft>
                    <a:spcPts val="0"/>
                  </a:spcAft>
                </a:pPr>
                <a:r>
                  <a:rPr lang="en-US" sz="28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Question 3 </a:t>
                </a:r>
                <a:r>
                  <a:rPr lang="en-IN" sz="28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 feature vector for an image is given as:</a:t>
                </a:r>
              </a:p>
              <a:p>
                <a:pPr marL="0" marR="0">
                  <a:lnSpc>
                    <a:spcPct val="115000"/>
                  </a:lnSpc>
                  <a:spcBef>
                    <a:spcPts val="0"/>
                  </a:spcBef>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14:m>
                  <m:oMath xmlns:m="http://schemas.openxmlformats.org/officeDocument/2006/math">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𝑋</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begChr m:val="["/>
                        <m:endChr m:val="]"/>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m>
                          <m:mPr>
                            <m:mcs>
                              <m:mc>
                                <m:mcPr>
                                  <m:count m:val="1"/>
                                  <m:mcJc m:val="center"/>
                                </m:mcPr>
                              </m:mc>
                            </m:mcs>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mPr>
                          <m:mr>
                            <m:e>
                              <m:r>
                                <m:rPr>
                                  <m:brk m:alnAt="7"/>
                                </m:r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1</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0</m:t>
                              </m:r>
                            </m:e>
                          </m:mr>
                          <m:mr>
                            <m:e>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0.5</m:t>
                              </m:r>
                            </m:e>
                          </m:mr>
                          <m:mr>
                            <m:e>
                              <m:m>
                                <m:mPr>
                                  <m:mcs>
                                    <m:mc>
                                      <m:mcPr>
                                        <m:count m:val="1"/>
                                        <m:mcJc m:val="center"/>
                                      </m:mcPr>
                                    </m:mc>
                                  </m:mcs>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mPr>
                                <m:mr>
                                  <m:e>
                                    <m:r>
                                      <m:rPr>
                                        <m:brk m:alnAt="7"/>
                                      </m:r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0</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.2</m:t>
                                    </m:r>
                                  </m:e>
                                </m:mr>
                                <m:mr>
                                  <m:e>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0.1</m:t>
                                    </m:r>
                                  </m:e>
                                </m:mr>
                              </m:m>
                            </m:e>
                          </m:mr>
                        </m:m>
                      </m:e>
                    </m:d>
                  </m:oMath>
                </a14:m>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p>
              <a:p>
                <a:pPr marL="0" marR="0">
                  <a:lnSpc>
                    <a:spcPct val="115000"/>
                  </a:lnSpc>
                  <a:spcBef>
                    <a:spcPts val="0"/>
                  </a:spcBef>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 Compute the Euclidean norm: </a:t>
                </a:r>
              </a:p>
              <a:p>
                <a:pPr marL="0" marR="0">
                  <a:lnSpc>
                    <a:spcPct val="115000"/>
                  </a:lnSpc>
                  <a:spcBef>
                    <a:spcPts val="0"/>
                  </a:spcBef>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(b) Normalize to unit length: </a:t>
                </a:r>
              </a:p>
              <a:p>
                <a:pPr marL="0" marR="0">
                  <a:lnSpc>
                    <a:spcPct val="115000"/>
                  </a:lnSpc>
                  <a:spcBef>
                    <a:spcPts val="0"/>
                  </a:spcBef>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(c) Explain how normalization affects distance-based algorithms (e.g., KNN).</a:t>
                </a:r>
              </a:p>
              <a:p>
                <a:pPr marL="0" marR="0">
                  <a:lnSpc>
                    <a:spcPct val="115000"/>
                  </a:lnSpc>
                  <a:spcBef>
                    <a:spcPts val="0"/>
                  </a:spcBef>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(d) Compare the effect of the large first feature (10) before and after        </a:t>
                </a:r>
              </a:p>
              <a:p>
                <a:pPr marL="0" marR="0">
                  <a:lnSpc>
                    <a:spcPct val="115000"/>
                  </a:lnSpc>
                  <a:spcBef>
                    <a:spcPts val="0"/>
                  </a:spcBef>
                  <a:spcAft>
                    <a:spcPts val="1000"/>
                  </a:spcAft>
                </a:pPr>
                <a:r>
                  <a:rPr lang="en-US" sz="2800" dirty="0">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normalization.</a:t>
                </a:r>
              </a:p>
            </p:txBody>
          </p:sp>
        </mc:Choice>
        <mc:Fallback xmlns="">
          <p:sp>
            <p:nvSpPr>
              <p:cNvPr id="6" name="TextBox 5">
                <a:extLst>
                  <a:ext uri="{FF2B5EF4-FFF2-40B4-BE49-F238E27FC236}">
                    <a16:creationId xmlns:a16="http://schemas.microsoft.com/office/drawing/2014/main" id="{329639F6-36A2-4BFC-A136-4A1720CE50CE}"/>
                  </a:ext>
                </a:extLst>
              </p:cNvPr>
              <p:cNvSpPr txBox="1">
                <a:spLocks noRot="1" noChangeAspect="1" noMove="1" noResize="1" noEditPoints="1" noAdjustHandles="1" noChangeArrowheads="1" noChangeShapeType="1" noTextEdit="1"/>
              </p:cNvSpPr>
              <p:nvPr/>
            </p:nvSpPr>
            <p:spPr>
              <a:xfrm>
                <a:off x="94268" y="229207"/>
                <a:ext cx="12009748" cy="5492466"/>
              </a:xfrm>
              <a:prstGeom prst="rect">
                <a:avLst/>
              </a:prstGeom>
              <a:blipFill>
                <a:blip r:embed="rId2"/>
                <a:stretch>
                  <a:fillRect l="-1015" t="-777" b="-2220"/>
                </a:stretch>
              </a:blipFill>
            </p:spPr>
            <p:txBody>
              <a:bodyPr/>
              <a:lstStyle/>
              <a:p>
                <a:r>
                  <a:rPr lang="en-US">
                    <a:noFill/>
                  </a:rPr>
                  <a:t> </a:t>
                </a:r>
              </a:p>
            </p:txBody>
          </p:sp>
        </mc:Fallback>
      </mc:AlternateContent>
    </p:spTree>
    <p:extLst>
      <p:ext uri="{BB962C8B-B14F-4D97-AF65-F5344CB8AC3E}">
        <p14:creationId xmlns:p14="http://schemas.microsoft.com/office/powerpoint/2010/main" val="35079463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72</a:t>
            </a:fld>
            <a:endParaRPr lang="en-IN"/>
          </a:p>
        </p:txBody>
      </p:sp>
      <p:sp>
        <p:nvSpPr>
          <p:cNvPr id="5" name="Rectangle 4"/>
          <p:cNvSpPr/>
          <p:nvPr/>
        </p:nvSpPr>
        <p:spPr>
          <a:xfrm>
            <a:off x="3800712" y="61829"/>
            <a:ext cx="4596130" cy="646331"/>
          </a:xfrm>
          <a:prstGeom prst="rect">
            <a:avLst/>
          </a:prstGeom>
        </p:spPr>
        <p:txBody>
          <a:bodyPr wrap="none">
            <a:spAutoFit/>
          </a:bodyPr>
          <a:lstStyle/>
          <a:p>
            <a:pPr algn="ctr"/>
            <a:r>
              <a:rPr lang="en-IN" sz="3600" dirty="0">
                <a:solidFill>
                  <a:srgbClr val="FF0000"/>
                </a:solidFill>
                <a:latin typeface="Times New Roman" panose="02020603050405020304" pitchFamily="18" charset="0"/>
                <a:ea typeface="Calibri" panose="020F0502020204030204" pitchFamily="34" charset="0"/>
              </a:rPr>
              <a:t>Orthogonal Projections </a:t>
            </a:r>
            <a:endParaRPr lang="en-IN" sz="3600" dirty="0">
              <a:solidFill>
                <a:srgbClr val="FF0000"/>
              </a:solidFill>
            </a:endParaRPr>
          </a:p>
        </p:txBody>
      </p:sp>
      <p:sp>
        <p:nvSpPr>
          <p:cNvPr id="6" name="Rectangle 5"/>
          <p:cNvSpPr/>
          <p:nvPr/>
        </p:nvSpPr>
        <p:spPr>
          <a:xfrm>
            <a:off x="65988" y="636377"/>
            <a:ext cx="11993740" cy="6461256"/>
          </a:xfrm>
          <a:prstGeom prst="rect">
            <a:avLst/>
          </a:prstGeom>
        </p:spPr>
        <p:txBody>
          <a:bodyPr wrap="square">
            <a:spAutoFit/>
          </a:bodyPr>
          <a:lstStyle/>
          <a:p>
            <a:pPr lvl="0">
              <a:spcAft>
                <a:spcPts val="0"/>
              </a:spcAft>
              <a:buSzPts val="1000"/>
              <a:tabLst>
                <a:tab pos="457200" algn="l"/>
              </a:tabLst>
            </a:pPr>
            <a:r>
              <a:rPr lang="en-US" sz="28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What is Orthogonal Projection?</a:t>
            </a:r>
          </a:p>
          <a:p>
            <a:pPr lvl="0">
              <a:spcAft>
                <a:spcPts val="0"/>
              </a:spcAft>
              <a:buSzPts val="1000"/>
              <a:tabLst>
                <a:tab pos="457200" algn="l"/>
              </a:tabLst>
            </a:pPr>
            <a:r>
              <a:rPr lang="en-IN" sz="2800" dirty="0">
                <a:latin typeface="Times New Roman" panose="02020603050405020304" pitchFamily="18" charset="0"/>
                <a:ea typeface="Calibri" panose="020F0502020204030204" pitchFamily="34" charset="0"/>
                <a:cs typeface="Times New Roman" panose="02020603050405020304" pitchFamily="18" charset="0"/>
              </a:rPr>
              <a:t>Orthogonal projection is the process of mapping a point (vector) onto a     subspace such that the connecting line is perpendicular to that subspace.</a:t>
            </a:r>
            <a:br>
              <a:rPr lang="en-IN" sz="2800" dirty="0">
                <a:latin typeface="Times New Roman" panose="02020603050405020304" pitchFamily="18" charset="0"/>
                <a:ea typeface="Calibri" panose="020F0502020204030204" pitchFamily="34" charset="0"/>
                <a:cs typeface="Times New Roman" panose="02020603050405020304" pitchFamily="18" charset="0"/>
              </a:rPr>
            </a:br>
            <a:r>
              <a:rPr lang="en-IN" sz="2800" dirty="0">
                <a:latin typeface="Times New Roman" panose="02020603050405020304" pitchFamily="18" charset="0"/>
                <a:ea typeface="Calibri" panose="020F0502020204030204" pitchFamily="34" charset="0"/>
                <a:cs typeface="Times New Roman" panose="02020603050405020304" pitchFamily="18" charset="0"/>
              </a:rPr>
              <a:t>    • It gives the closest approximation of a vector in a subspace.</a:t>
            </a:r>
            <a:br>
              <a:rPr lang="en-IN" sz="2800" dirty="0">
                <a:latin typeface="Times New Roman" panose="02020603050405020304" pitchFamily="18" charset="0"/>
                <a:ea typeface="Calibri" panose="020F0502020204030204" pitchFamily="34" charset="0"/>
                <a:cs typeface="Times New Roman" panose="02020603050405020304" pitchFamily="18" charset="0"/>
              </a:rPr>
            </a:br>
            <a:r>
              <a:rPr lang="en-IN" sz="2800" dirty="0">
                <a:latin typeface="Times New Roman" panose="02020603050405020304" pitchFamily="18" charset="0"/>
                <a:ea typeface="Calibri" panose="020F0502020204030204" pitchFamily="34" charset="0"/>
                <a:cs typeface="Times New Roman" panose="02020603050405020304" pitchFamily="18" charset="0"/>
              </a:rPr>
              <a:t>    • Used to simplify data or approximate it using lesser dimensions.</a:t>
            </a:r>
          </a:p>
          <a:p>
            <a:pPr lvl="0">
              <a:spcAft>
                <a:spcPts val="0"/>
              </a:spcAft>
              <a:buSzPts val="1000"/>
              <a:tabLst>
                <a:tab pos="457200" algn="l"/>
              </a:tabLst>
            </a:pPr>
            <a:r>
              <a:rPr lang="en-IN" sz="2800" dirty="0">
                <a:solidFill>
                  <a:srgbClr val="FF0000"/>
                </a:solidFill>
                <a:latin typeface="Times New Roman" panose="02020603050405020304" pitchFamily="18" charset="0"/>
                <a:ea typeface="MS Gothic" panose="020B0609070205080204" pitchFamily="49" charset="-128"/>
                <a:cs typeface="Times New Roman" panose="02020603050405020304" pitchFamily="18" charset="0"/>
              </a:rPr>
              <a:t>                                                   </a:t>
            </a:r>
            <a:r>
              <a:rPr lang="en-US" sz="3600" dirty="0">
                <a:solidFill>
                  <a:srgbClr val="FF0000"/>
                </a:solidFill>
                <a:latin typeface="Times New Roman" panose="02020603050405020304" pitchFamily="18" charset="0"/>
                <a:ea typeface="MS Gothic" panose="020B0609070205080204" pitchFamily="49" charset="-128"/>
                <a:cs typeface="Times New Roman" panose="02020603050405020304" pitchFamily="18" charset="0"/>
              </a:rPr>
              <a:t>Projection</a:t>
            </a:r>
          </a:p>
          <a:p>
            <a:pPr>
              <a:lnSpc>
                <a:spcPct val="115000"/>
              </a:lnSpc>
              <a:spcBef>
                <a:spcPts val="1000"/>
              </a:spcBef>
              <a:spcAft>
                <a:spcPts val="0"/>
              </a:spcAft>
            </a:pPr>
            <a:r>
              <a:rPr lang="en-US" sz="28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Definition</a:t>
            </a:r>
            <a:endParaRPr lang="en-IN" sz="28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800" dirty="0">
                <a:latin typeface="Times New Roman" panose="02020603050405020304" pitchFamily="18" charset="0"/>
                <a:ea typeface="MS Mincho"/>
                <a:cs typeface="Times New Roman" panose="02020603050405020304" pitchFamily="18" charset="0"/>
              </a:rPr>
              <a:t>A projection is a linear transformation P from a vector space to itself such that applying it twice is the same as applying it once. That is: </a:t>
            </a:r>
            <a:br>
              <a:rPr lang="en-US" sz="2800" dirty="0">
                <a:latin typeface="Times New Roman" panose="02020603050405020304" pitchFamily="18" charset="0"/>
                <a:ea typeface="MS Mincho"/>
                <a:cs typeface="Times New Roman" panose="02020603050405020304" pitchFamily="18" charset="0"/>
              </a:rPr>
            </a:br>
            <a:r>
              <a:rPr lang="en-US" sz="2800" dirty="0">
                <a:latin typeface="Times New Roman" panose="02020603050405020304" pitchFamily="18" charset="0"/>
                <a:ea typeface="MS Mincho"/>
                <a:cs typeface="Times New Roman" panose="02020603050405020304" pitchFamily="18" charset="0"/>
              </a:rPr>
              <a:t>                                                  P² = P</a:t>
            </a:r>
            <a:br>
              <a:rPr lang="en-US" sz="2800" dirty="0">
                <a:latin typeface="Times New Roman" panose="02020603050405020304" pitchFamily="18" charset="0"/>
                <a:ea typeface="MS Mincho"/>
                <a:cs typeface="Times New Roman" panose="02020603050405020304" pitchFamily="18" charset="0"/>
              </a:rPr>
            </a:br>
            <a:r>
              <a:rPr lang="en-US" sz="2800" dirty="0">
                <a:latin typeface="Times New Roman" panose="02020603050405020304" pitchFamily="18" charset="0"/>
                <a:ea typeface="MS Mincho"/>
                <a:cs typeface="Times New Roman" panose="02020603050405020304" pitchFamily="18" charset="0"/>
              </a:rPr>
              <a:t>This property is called idempotence. Projections are used to map vectors onto subspaces in a way that the mapped vector lies entirely within the subspace.</a:t>
            </a:r>
            <a:endParaRPr lang="en-IN" sz="2800" dirty="0">
              <a:effectLst/>
              <a:latin typeface="Times New Roman" panose="02020603050405020304" pitchFamily="18" charset="0"/>
              <a:ea typeface="MS Mincho"/>
              <a:cs typeface="Times New Roman" panose="02020603050405020304" pitchFamily="18" charset="0"/>
            </a:endParaRPr>
          </a:p>
          <a:p>
            <a:pPr lvl="0">
              <a:spcAft>
                <a:spcPts val="0"/>
              </a:spcAft>
              <a:buSzPts val="1000"/>
              <a:tabLst>
                <a:tab pos="457200" algn="l"/>
              </a:tabLst>
            </a:pPr>
            <a:endParaRPr lang="en-IN"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92781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73</a:t>
            </a:fld>
            <a:endParaRPr lang="en-IN"/>
          </a:p>
        </p:txBody>
      </p:sp>
      <mc:AlternateContent xmlns:mc="http://schemas.openxmlformats.org/markup-compatibility/2006" xmlns:a14="http://schemas.microsoft.com/office/drawing/2010/main">
        <mc:Choice Requires="a14">
          <p:sp>
            <p:nvSpPr>
              <p:cNvPr id="5" name="Rectangle 4"/>
              <p:cNvSpPr/>
              <p:nvPr/>
            </p:nvSpPr>
            <p:spPr>
              <a:xfrm>
                <a:off x="120770" y="56271"/>
                <a:ext cx="11930332" cy="5733044"/>
              </a:xfrm>
              <a:prstGeom prst="rect">
                <a:avLst/>
              </a:prstGeom>
            </p:spPr>
            <p:txBody>
              <a:bodyPr wrap="square">
                <a:spAutoFit/>
              </a:bodyPr>
              <a:lstStyle/>
              <a:p>
                <a:pPr algn="just">
                  <a:lnSpc>
                    <a:spcPct val="115000"/>
                  </a:lnSpc>
                  <a:spcBef>
                    <a:spcPts val="2400"/>
                  </a:spcBef>
                  <a:spcAft>
                    <a:spcPts val="0"/>
                  </a:spcAft>
                </a:pPr>
                <a:r>
                  <a:rPr lang="en-US" sz="24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Projection onto a One-Dimensional Subspace (Line)</a:t>
                </a:r>
                <a:endParaRPr lang="en-IN" sz="24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A one-dimensional subspace of ℝⁿ is essentially a line through the origin. Projecting a vector onto this subspace means finding the closest point on the line to the original vector. This is done using orthogonal projection.</a:t>
                </a:r>
              </a:p>
              <a:p>
                <a:pPr algn="just">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Definition</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Let x ∈ ℝⁿ be any vector, and u ∈ ℝⁿ be a non-zero vector that defines the line (subspace).The orthogonal projection of x onto the line spanned by u is given by:</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𝑝𝑟𝑜𝑗</m:t>
                        </m:r>
                      </m:e>
                      <m:sub>
                        <m:r>
                          <a:rPr lang="en-US" sz="2400" b="0" i="1" smtClean="0">
                            <a:latin typeface="Cambria Math" panose="02040503050406030204" pitchFamily="18" charset="0"/>
                            <a:cs typeface="Times New Roman" panose="02020603050405020304" pitchFamily="18" charset="0"/>
                          </a:rPr>
                          <m:t>𝑢</m:t>
                        </m:r>
                      </m:sub>
                    </m:sSub>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𝑋</m:t>
                        </m:r>
                      </m:e>
                    </m:d>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𝑋</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𝑢</m:t>
                        </m:r>
                        <m:r>
                          <a:rPr lang="en-US" sz="2400" b="0" i="1" smtClean="0">
                            <a:latin typeface="Cambria Math" panose="02040503050406030204" pitchFamily="18" charset="0"/>
                            <a:cs typeface="Times New Roman" panose="02020603050405020304" pitchFamily="18" charset="0"/>
                          </a:rPr>
                          <m:t>)</m:t>
                        </m:r>
                      </m:num>
                      <m:den>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𝑢</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𝑢</m:t>
                        </m:r>
                        <m:r>
                          <a:rPr lang="en-US" sz="2400" b="0" i="1" smtClean="0">
                            <a:latin typeface="Cambria Math" panose="02040503050406030204" pitchFamily="18" charset="0"/>
                            <a:cs typeface="Times New Roman" panose="02020603050405020304" pitchFamily="18" charset="0"/>
                          </a:rPr>
                          <m:t>)</m:t>
                        </m:r>
                      </m:den>
                    </m:f>
                    <m:r>
                      <a:rPr lang="en-US" sz="2400" b="0" i="1" smtClean="0">
                        <a:latin typeface="Cambria Math" panose="02040503050406030204" pitchFamily="18" charset="0"/>
                        <a:cs typeface="Times New Roman" panose="02020603050405020304" pitchFamily="18" charset="0"/>
                      </a:rPr>
                      <m:t>𝑢</m:t>
                    </m:r>
                  </m:oMath>
                </a14:m>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This results in a vector on the line that is closest to x. The residual (error) vector </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sSub>
                      <m:sSubPr>
                        <m:ctrlPr>
                          <a:rPr lang="en-IN"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𝑝𝑟𝑜𝑗</m:t>
                        </m:r>
                      </m:e>
                      <m:sub>
                        <m:r>
                          <a:rPr lang="en-US" sz="2400" i="1">
                            <a:latin typeface="Cambria Math" panose="02040503050406030204" pitchFamily="18" charset="0"/>
                            <a:cs typeface="Times New Roman" panose="02020603050405020304" pitchFamily="18" charset="0"/>
                          </a:rPr>
                          <m:t>𝑢</m:t>
                        </m:r>
                      </m:sub>
                    </m:sSub>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𝑋</m:t>
                        </m:r>
                      </m:e>
                    </m:d>
                  </m:oMath>
                </a14:m>
                <a:r>
                  <a:rPr lang="en-IN" sz="2400" dirty="0">
                    <a:latin typeface="Times New Roman" panose="02020603050405020304" pitchFamily="18" charset="0"/>
                    <a:ea typeface="Calibri" panose="020F0502020204030204" pitchFamily="34" charset="0"/>
                    <a:cs typeface="Times New Roman" panose="02020603050405020304" pitchFamily="18" charset="0"/>
                  </a:rPr>
                  <a:t> is orthogonal to u.</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Length of the Projection is given by </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IN" sz="240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IN"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𝑝𝑟𝑜𝑗</m:t>
                        </m:r>
                      </m:e>
                      <m:sub>
                        <m:r>
                          <a:rPr lang="en-US" sz="2400" i="1">
                            <a:latin typeface="Cambria Math" panose="02040503050406030204" pitchFamily="18" charset="0"/>
                            <a:cs typeface="Times New Roman" panose="02020603050405020304" pitchFamily="18" charset="0"/>
                          </a:rPr>
                          <m:t>𝑢</m:t>
                        </m:r>
                      </m:sub>
                    </m:sSub>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𝑋</m:t>
                        </m:r>
                      </m:e>
                    </m:d>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f>
                      <m:f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𝑋</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𝑢</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𝑢</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den>
                    </m:f>
                  </m:oMath>
                </a14:m>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0770" y="56271"/>
                <a:ext cx="11930332" cy="5733044"/>
              </a:xfrm>
              <a:prstGeom prst="rect">
                <a:avLst/>
              </a:prstGeom>
              <a:blipFill>
                <a:blip r:embed="rId2"/>
                <a:stretch>
                  <a:fillRect l="-818" t="-425" r="-766"/>
                </a:stretch>
              </a:blipFill>
            </p:spPr>
            <p:txBody>
              <a:bodyPr/>
              <a:lstStyle/>
              <a:p>
                <a:r>
                  <a:rPr lang="en-US">
                    <a:noFill/>
                  </a:rPr>
                  <a:t> </a:t>
                </a:r>
              </a:p>
            </p:txBody>
          </p:sp>
        </mc:Fallback>
      </mc:AlternateContent>
    </p:spTree>
    <p:extLst>
      <p:ext uri="{BB962C8B-B14F-4D97-AF65-F5344CB8AC3E}">
        <p14:creationId xmlns:p14="http://schemas.microsoft.com/office/powerpoint/2010/main" val="4025332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74</a:t>
            </a:fld>
            <a:endParaRPr lang="en-IN"/>
          </a:p>
        </p:txBody>
      </p:sp>
      <mc:AlternateContent xmlns:mc="http://schemas.openxmlformats.org/markup-compatibility/2006" xmlns:a14="http://schemas.microsoft.com/office/drawing/2010/main">
        <mc:Choice Requires="a14">
          <p:sp>
            <p:nvSpPr>
              <p:cNvPr id="5" name="Rectangle 4"/>
              <p:cNvSpPr/>
              <p:nvPr/>
            </p:nvSpPr>
            <p:spPr>
              <a:xfrm>
                <a:off x="112143" y="-17827"/>
                <a:ext cx="11982091" cy="7027245"/>
              </a:xfrm>
              <a:prstGeom prst="rect">
                <a:avLst/>
              </a:prstGeom>
            </p:spPr>
            <p:txBody>
              <a:bodyPr wrap="square">
                <a:spAutoFit/>
              </a:bodyPr>
              <a:lstStyle/>
              <a:p>
                <a:pPr marL="0" marR="0">
                  <a:lnSpc>
                    <a:spcPct val="115000"/>
                  </a:lnSpc>
                  <a:spcBef>
                    <a:spcPts val="1000"/>
                  </a:spcBef>
                  <a:spcAft>
                    <a:spcPts val="0"/>
                  </a:spcAft>
                </a:pPr>
                <a:r>
                  <a:rPr lang="en-US" sz="28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Problem 1</a:t>
                </a:r>
              </a:p>
              <a:p>
                <a:pPr>
                  <a:lnSpc>
                    <a:spcPct val="115000"/>
                  </a:lnSpc>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Let </a:t>
                </a:r>
                <a14:m>
                  <m:oMath xmlns:m="http://schemas.openxmlformats.org/officeDocument/2006/math">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𝑋</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begChr m:val="["/>
                        <m:endChr m:val="]"/>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m>
                          <m:mPr>
                            <m:mcs>
                              <m:mc>
                                <m:mcPr>
                                  <m:count m:val="1"/>
                                  <m:mcJc m:val="center"/>
                                </m:mcPr>
                              </m:mc>
                            </m:mcs>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mPr>
                          <m:mr>
                            <m:e>
                              <m:r>
                                <m:rPr>
                                  <m:brk m:alnAt="7"/>
                                </m:r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4</m:t>
                              </m:r>
                            </m:e>
                          </m:mr>
                          <m:mr>
                            <m:e>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2</m:t>
                              </m:r>
                            </m:e>
                          </m:mr>
                        </m:m>
                      </m:e>
                    </m:d>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      </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𝑢</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begChr m:val="["/>
                        <m:endChr m:val="]"/>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m>
                          <m:mPr>
                            <m:mcs>
                              <m:mc>
                                <m:mcPr>
                                  <m:count m:val="1"/>
                                  <m:mcJc m:val="center"/>
                                </m:mcPr>
                              </m:mc>
                            </m:mcs>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mPr>
                          <m:mr>
                            <m:e>
                              <m:r>
                                <m:rPr>
                                  <m:brk m:alnAt="7"/>
                                </m:r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1</m:t>
                              </m:r>
                            </m:e>
                          </m:mr>
                          <m:mr>
                            <m:e>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1</m:t>
                              </m:r>
                            </m:e>
                          </m:mr>
                        </m:m>
                      </m:e>
                    </m:d>
                  </m:oMath>
                </a14:m>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 Compute </a:t>
                </a:r>
                <a14:m>
                  <m:oMath xmlns:m="http://schemas.openxmlformats.org/officeDocument/2006/math">
                    <m:sSub>
                      <m:sSubPr>
                        <m:ctrlPr>
                          <a:rPr lang="en-IN"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𝑝𝑟𝑜𝑗</m:t>
                        </m:r>
                      </m:e>
                      <m:sub>
                        <m:r>
                          <a:rPr lang="en-US" sz="2800" i="1">
                            <a:latin typeface="Cambria Math" panose="02040503050406030204" pitchFamily="18" charset="0"/>
                            <a:cs typeface="Times New Roman" panose="02020603050405020304" pitchFamily="18" charset="0"/>
                          </a:rPr>
                          <m:t>𝑢</m:t>
                        </m:r>
                      </m:sub>
                    </m:sSub>
                    <m:d>
                      <m:dPr>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𝑋</m:t>
                        </m:r>
                      </m:e>
                    </m:d>
                  </m:oMath>
                </a14:m>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(b) Find the orthogonal component of x relative to u.</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(c) Verify that the orthogonal component is perpendicular to u.</a:t>
                </a:r>
              </a:p>
              <a:p>
                <a:pPr marL="0" marR="0">
                  <a:lnSpc>
                    <a:spcPct val="115000"/>
                  </a:lnSpc>
                  <a:spcBef>
                    <a:spcPts val="1000"/>
                  </a:spcBef>
                  <a:spcAft>
                    <a:spcPts val="0"/>
                  </a:spcAft>
                </a:pPr>
                <a:r>
                  <a:rPr lang="en-US" sz="28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Problem 2</a:t>
                </a:r>
              </a:p>
              <a:p>
                <a:pPr marL="0" marR="0">
                  <a:lnSpc>
                    <a:spcPct val="115000"/>
                  </a:lnSpc>
                  <a:spcBef>
                    <a:spcPts val="0"/>
                  </a:spcBef>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Given </a:t>
                </a:r>
                <a14:m>
                  <m:oMath xmlns:m="http://schemas.openxmlformats.org/officeDocument/2006/math">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𝑋</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begChr m:val="["/>
                        <m:endChr m:val="]"/>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m>
                          <m:mPr>
                            <m:mcs>
                              <m:mc>
                                <m:mcPr>
                                  <m:count m:val="1"/>
                                  <m:mcJc m:val="center"/>
                                </m:mcPr>
                              </m:mc>
                            </m:mcs>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mPr>
                          <m:mr>
                            <m:e>
                              <m:r>
                                <m:rPr>
                                  <m:brk m:alnAt="7"/>
                                </m:r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 </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  3</m:t>
                              </m:r>
                            </m:e>
                          </m:mr>
                          <m:mr>
                            <m:e>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−1</m:t>
                              </m:r>
                            </m:e>
                          </m:mr>
                          <m:mr>
                            <m:e>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   2</m:t>
                              </m:r>
                            </m:e>
                          </m:mr>
                        </m:m>
                      </m:e>
                    </m:d>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      </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𝑢</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begChr m:val="["/>
                        <m:endChr m:val="]"/>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m>
                          <m:mPr>
                            <m:mcs>
                              <m:mc>
                                <m:mcPr>
                                  <m:count m:val="1"/>
                                  <m:mcJc m:val="center"/>
                                </m:mcPr>
                              </m:mc>
                            </m:mcs>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mPr>
                          <m:mr>
                            <m:e>
                              <m:r>
                                <m:rPr>
                                  <m:brk m:alnAt="7"/>
                                </m:r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2</m:t>
                              </m:r>
                            </m:e>
                          </m:mr>
                          <m:mr>
                            <m:e>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0</m:t>
                              </m:r>
                            </m:e>
                          </m:mr>
                          <m:mr>
                            <m:e>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1</m:t>
                              </m:r>
                            </m:e>
                          </m:mr>
                        </m:m>
                      </m:e>
                    </m:d>
                  </m:oMath>
                </a14:m>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 Compute the projection of x onto the line spanned by u.</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(b) Find the length of the projection.</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(c) Interpret geometrically what this projection means.</a:t>
                </a:r>
              </a:p>
              <a:p>
                <a:pPr>
                  <a:lnSpc>
                    <a:spcPct val="115000"/>
                  </a:lnSpc>
                  <a:spcAft>
                    <a:spcPts val="1000"/>
                  </a:spcAft>
                </a:pPr>
                <a:endParaRPr lang="en-US" sz="28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2143" y="-17827"/>
                <a:ext cx="11982091" cy="7027245"/>
              </a:xfrm>
              <a:prstGeom prst="rect">
                <a:avLst/>
              </a:prstGeom>
              <a:blipFill>
                <a:blip r:embed="rId2"/>
                <a:stretch>
                  <a:fillRect l="-1017" t="-520"/>
                </a:stretch>
              </a:blipFill>
            </p:spPr>
            <p:txBody>
              <a:bodyPr/>
              <a:lstStyle/>
              <a:p>
                <a:r>
                  <a:rPr lang="en-US">
                    <a:noFill/>
                  </a:rPr>
                  <a:t> </a:t>
                </a:r>
              </a:p>
            </p:txBody>
          </p:sp>
        </mc:Fallback>
      </mc:AlternateContent>
    </p:spTree>
    <p:extLst>
      <p:ext uri="{BB962C8B-B14F-4D97-AF65-F5344CB8AC3E}">
        <p14:creationId xmlns:p14="http://schemas.microsoft.com/office/powerpoint/2010/main" val="10262815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3E134E-CB53-4686-B7CB-2958E2FF88D0}"/>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46AF0E57-375B-4D23-BFF1-2225D59684E4}"/>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205944A9-840A-4EFF-8767-140CA24AD5BE}"/>
              </a:ext>
            </a:extLst>
          </p:cNvPr>
          <p:cNvSpPr>
            <a:spLocks noGrp="1"/>
          </p:cNvSpPr>
          <p:nvPr>
            <p:ph type="sldNum" sz="quarter" idx="12"/>
          </p:nvPr>
        </p:nvSpPr>
        <p:spPr/>
        <p:txBody>
          <a:bodyPr/>
          <a:lstStyle/>
          <a:p>
            <a:fld id="{E0997674-4A0C-428B-B6EB-8D84DA16CAF1}" type="slidenum">
              <a:rPr lang="en-IN" smtClean="0"/>
              <a:pPr/>
              <a:t>75</a:t>
            </a:fld>
            <a:endParaRPr lang="en-IN"/>
          </a:p>
        </p:txBody>
      </p:sp>
      <p:pic>
        <p:nvPicPr>
          <p:cNvPr id="6" name="Picture 5">
            <a:extLst>
              <a:ext uri="{FF2B5EF4-FFF2-40B4-BE49-F238E27FC236}">
                <a16:creationId xmlns:a16="http://schemas.microsoft.com/office/drawing/2014/main" id="{50EE2259-764A-4470-A4B2-7A55233E397A}"/>
              </a:ext>
            </a:extLst>
          </p:cNvPr>
          <p:cNvPicPr>
            <a:picLocks noChangeAspect="1"/>
          </p:cNvPicPr>
          <p:nvPr/>
        </p:nvPicPr>
        <p:blipFill>
          <a:blip r:embed="rId2"/>
          <a:stretch>
            <a:fillRect/>
          </a:stretch>
        </p:blipFill>
        <p:spPr>
          <a:xfrm>
            <a:off x="1315301" y="169681"/>
            <a:ext cx="7985539" cy="3883844"/>
          </a:xfrm>
          <a:prstGeom prst="rect">
            <a:avLst/>
          </a:prstGeom>
        </p:spPr>
      </p:pic>
      <p:sp>
        <p:nvSpPr>
          <p:cNvPr id="8" name="Rectangle 4">
            <a:extLst>
              <a:ext uri="{FF2B5EF4-FFF2-40B4-BE49-F238E27FC236}">
                <a16:creationId xmlns:a16="http://schemas.microsoft.com/office/drawing/2014/main" id="{A0382116-EA00-4406-AA91-01E74067C9D6}"/>
              </a:ext>
            </a:extLst>
          </p:cNvPr>
          <p:cNvSpPr>
            <a:spLocks noChangeArrowheads="1"/>
          </p:cNvSpPr>
          <p:nvPr/>
        </p:nvSpPr>
        <p:spPr bwMode="auto">
          <a:xfrm>
            <a:off x="339367" y="4295657"/>
            <a:ext cx="11114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Blue arrow</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the original vector X.</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Green arrow</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the projection of X onto the line spanned by u.</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Dashed red line</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the perpendicular distance from X to its projection.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Angle label (~17°)</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the angle between X and u.</a:t>
            </a:r>
          </a:p>
        </p:txBody>
      </p:sp>
    </p:spTree>
    <p:extLst>
      <p:ext uri="{BB962C8B-B14F-4D97-AF65-F5344CB8AC3E}">
        <p14:creationId xmlns:p14="http://schemas.microsoft.com/office/powerpoint/2010/main" val="39345382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76</a:t>
            </a:fld>
            <a:endParaRPr lang="en-IN"/>
          </a:p>
        </p:txBody>
      </p:sp>
      <mc:AlternateContent xmlns:mc="http://schemas.openxmlformats.org/markup-compatibility/2006" xmlns:a14="http://schemas.microsoft.com/office/drawing/2010/main">
        <mc:Choice Requires="a14">
          <p:sp>
            <p:nvSpPr>
              <p:cNvPr id="5" name="Rectangle 4"/>
              <p:cNvSpPr/>
              <p:nvPr/>
            </p:nvSpPr>
            <p:spPr>
              <a:xfrm>
                <a:off x="129396" y="193454"/>
                <a:ext cx="11878574" cy="3987054"/>
              </a:xfrm>
              <a:prstGeom prst="rect">
                <a:avLst/>
              </a:prstGeom>
            </p:spPr>
            <p:txBody>
              <a:bodyPr wrap="square">
                <a:spAutoFit/>
              </a:bodyPr>
              <a:lstStyle/>
              <a:p>
                <a:pPr marL="0" marR="0">
                  <a:lnSpc>
                    <a:spcPct val="115000"/>
                  </a:lnSpc>
                  <a:spcBef>
                    <a:spcPts val="1000"/>
                  </a:spcBef>
                  <a:spcAft>
                    <a:spcPts val="0"/>
                  </a:spcAft>
                </a:pPr>
                <a:r>
                  <a:rPr lang="en-US" sz="28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Problem 3</a:t>
                </a:r>
              </a:p>
              <a:p>
                <a:pPr>
                  <a:lnSpc>
                    <a:spcPct val="115000"/>
                  </a:lnSpc>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 feature vector is </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14:m>
                  <m:oMath xmlns:m="http://schemas.openxmlformats.org/officeDocument/2006/math">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𝑋</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begChr m:val="["/>
                        <m:endChr m:val="]"/>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m>
                          <m:mPr>
                            <m:mcs>
                              <m:mc>
                                <m:mcPr>
                                  <m:count m:val="1"/>
                                  <m:mcJc m:val="center"/>
                                </m:mcPr>
                              </m:mc>
                            </m:mcs>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mPr>
                          <m:mr>
                            <m:e>
                              <m:r>
                                <m:rPr>
                                  <m:brk m:alnAt="7"/>
                                </m:r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5</m:t>
                              </m:r>
                            </m:e>
                          </m:mr>
                          <m:mr>
                            <m:e>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2</m:t>
                              </m:r>
                            </m:e>
                          </m:mr>
                        </m:m>
                      </m:e>
                    </m:d>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      </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𝑢</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begChr m:val="["/>
                        <m:endChr m:val="]"/>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m>
                          <m:mPr>
                            <m:mcs>
                              <m:mc>
                                <m:mcPr>
                                  <m:count m:val="1"/>
                                  <m:mcJc m:val="center"/>
                                </m:mcPr>
                              </m:mc>
                            </m:mcs>
                            <m:ctrl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ctrlPr>
                          </m:mPr>
                          <m:mr>
                            <m:e>
                              <m:r>
                                <m:rPr>
                                  <m:brk m:alnAt="7"/>
                                </m:rP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 </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   2</m:t>
                              </m:r>
                            </m:e>
                          </m:mr>
                          <m:mr>
                            <m:e>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−1</m:t>
                              </m:r>
                            </m:e>
                          </m:mr>
                        </m:m>
                      </m:e>
                    </m:d>
                  </m:oMath>
                </a14:m>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 Find </a:t>
                </a:r>
                <a14:m>
                  <m:oMath xmlns:m="http://schemas.openxmlformats.org/officeDocument/2006/math">
                    <m:sSub>
                      <m:sSubPr>
                        <m:ctrlPr>
                          <a:rPr lang="en-IN"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𝑝𝑟𝑜𝑗</m:t>
                        </m:r>
                      </m:e>
                      <m:sub>
                        <m:r>
                          <a:rPr lang="en-US" sz="2800" i="1">
                            <a:latin typeface="Cambria Math" panose="02040503050406030204" pitchFamily="18" charset="0"/>
                            <a:cs typeface="Times New Roman" panose="02020603050405020304" pitchFamily="18" charset="0"/>
                          </a:rPr>
                          <m:t>𝑢</m:t>
                        </m:r>
                      </m:sub>
                    </m:sSub>
                    <m:d>
                      <m:dPr>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𝑋</m:t>
                        </m:r>
                      </m:e>
                    </m:d>
                  </m:oMath>
                </a14:m>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(b) Write x as a sum of two orthogonal vectors: one parallel to u and one    </a:t>
                </a:r>
              </a:p>
              <a:p>
                <a:pPr>
                  <a:lnSpc>
                    <a:spcPct val="115000"/>
                  </a:lnSpc>
                  <a:spcAft>
                    <a:spcPts val="1000"/>
                  </a:spcAft>
                </a:pPr>
                <a:r>
                  <a:rPr lang="en-US" sz="2800" dirty="0">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perpendicular to u.</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(c) Check orthogonality using the dot product.</a:t>
                </a:r>
              </a:p>
            </p:txBody>
          </p:sp>
        </mc:Choice>
        <mc:Fallback xmlns="">
          <p:sp>
            <p:nvSpPr>
              <p:cNvPr id="5" name="Rectangle 4"/>
              <p:cNvSpPr>
                <a:spLocks noRot="1" noChangeAspect="1" noMove="1" noResize="1" noEditPoints="1" noAdjustHandles="1" noChangeArrowheads="1" noChangeShapeType="1" noTextEdit="1"/>
              </p:cNvSpPr>
              <p:nvPr/>
            </p:nvSpPr>
            <p:spPr>
              <a:xfrm>
                <a:off x="129396" y="193454"/>
                <a:ext cx="11878574" cy="3987054"/>
              </a:xfrm>
              <a:prstGeom prst="rect">
                <a:avLst/>
              </a:prstGeom>
              <a:blipFill>
                <a:blip r:embed="rId2"/>
                <a:stretch>
                  <a:fillRect l="-1026" t="-1070" b="-3364"/>
                </a:stretch>
              </a:blipFill>
            </p:spPr>
            <p:txBody>
              <a:bodyPr/>
              <a:lstStyle/>
              <a:p>
                <a:r>
                  <a:rPr lang="en-US">
                    <a:noFill/>
                  </a:rPr>
                  <a:t> </a:t>
                </a:r>
              </a:p>
            </p:txBody>
          </p:sp>
        </mc:Fallback>
      </mc:AlternateContent>
    </p:spTree>
    <p:extLst>
      <p:ext uri="{BB962C8B-B14F-4D97-AF65-F5344CB8AC3E}">
        <p14:creationId xmlns:p14="http://schemas.microsoft.com/office/powerpoint/2010/main" val="40227268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B639AE-F683-4A0C-9B11-1F850B0CFA53}"/>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9F884F0F-E0D8-413A-BE9B-336D893D19D9}"/>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DD6A8F34-BDC5-4A17-B39E-3101E6B152CE}"/>
              </a:ext>
            </a:extLst>
          </p:cNvPr>
          <p:cNvSpPr>
            <a:spLocks noGrp="1"/>
          </p:cNvSpPr>
          <p:nvPr>
            <p:ph type="sldNum" sz="quarter" idx="12"/>
          </p:nvPr>
        </p:nvSpPr>
        <p:spPr/>
        <p:txBody>
          <a:bodyPr/>
          <a:lstStyle/>
          <a:p>
            <a:fld id="{E0997674-4A0C-428B-B6EB-8D84DA16CAF1}" type="slidenum">
              <a:rPr lang="en-IN" smtClean="0"/>
              <a:pPr/>
              <a:t>77</a:t>
            </a:fld>
            <a:endParaRPr lang="en-I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4E64A44-A208-4670-B08B-4DC0A840D432}"/>
                  </a:ext>
                </a:extLst>
              </p:cNvPr>
              <p:cNvSpPr txBox="1"/>
              <p:nvPr/>
            </p:nvSpPr>
            <p:spPr>
              <a:xfrm>
                <a:off x="141402" y="217578"/>
                <a:ext cx="9000241" cy="3968779"/>
              </a:xfrm>
              <a:prstGeom prst="rect">
                <a:avLst/>
              </a:prstGeom>
              <a:noFill/>
            </p:spPr>
            <p:txBody>
              <a:bodyPr wrap="square">
                <a:spAutoFit/>
              </a:bodyPr>
              <a:lstStyle/>
              <a:p>
                <a:pPr marL="0" marR="0">
                  <a:lnSpc>
                    <a:spcPct val="115000"/>
                  </a:lnSpc>
                  <a:spcBef>
                    <a:spcPts val="1000"/>
                  </a:spcBef>
                  <a:spcAft>
                    <a:spcPts val="0"/>
                  </a:spcAft>
                </a:pPr>
                <a:r>
                  <a:rPr lang="en-US" sz="28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Problem 4</a:t>
                </a:r>
              </a:p>
              <a:p>
                <a:pPr marL="0" marR="0">
                  <a:lnSpc>
                    <a:spcPct val="115000"/>
                  </a:lnSpc>
                  <a:spcBef>
                    <a:spcPts val="0"/>
                  </a:spcBef>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Suppose </a:t>
                </a:r>
              </a:p>
              <a:p>
                <a:pPr>
                  <a:lnSpc>
                    <a:spcPct val="115000"/>
                  </a:lnSpc>
                  <a:spcAft>
                    <a:spcPts val="1000"/>
                  </a:spcAft>
                </a:pPr>
                <a:r>
                  <a:rPr lang="en-US" sz="2800" dirty="0">
                    <a:latin typeface="Times New Roman" panose="02020603050405020304" pitchFamily="18" charset="0"/>
                    <a:ea typeface="MS Mincho" panose="02020609040205080304" pitchFamily="49" charset="-128"/>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ea typeface="MS Mincho" panose="02020609040205080304" pitchFamily="49" charset="-128"/>
                        <a:cs typeface="Times New Roman" panose="02020603050405020304" pitchFamily="18" charset="0"/>
                      </a:rPr>
                      <m:t>𝑋</m:t>
                    </m:r>
                    <m:r>
                      <a:rPr lang="en-US" sz="2800" b="0" i="1" smtClean="0">
                        <a:latin typeface="Cambria Math" panose="02040503050406030204" pitchFamily="18" charset="0"/>
                        <a:ea typeface="MS Mincho" panose="02020609040205080304" pitchFamily="49" charset="-128"/>
                        <a:cs typeface="Times New Roman" panose="02020603050405020304" pitchFamily="18" charset="0"/>
                      </a:rPr>
                      <m:t>=</m:t>
                    </m:r>
                    <m:d>
                      <m:dPr>
                        <m:begChr m:val="["/>
                        <m:endChr m:val="]"/>
                        <m:ctrlPr>
                          <a:rPr lang="en-US" sz="2800" b="0" i="1" smtClean="0">
                            <a:latin typeface="Cambria Math" panose="02040503050406030204" pitchFamily="18" charset="0"/>
                            <a:ea typeface="MS Mincho" panose="02020609040205080304" pitchFamily="49" charset="-128"/>
                            <a:cs typeface="Times New Roman" panose="02020603050405020304" pitchFamily="18" charset="0"/>
                          </a:rPr>
                        </m:ctrlPr>
                      </m:dPr>
                      <m:e>
                        <m:m>
                          <m:mPr>
                            <m:mcs>
                              <m:mc>
                                <m:mcPr>
                                  <m:count m:val="1"/>
                                  <m:mcJc m:val="center"/>
                                </m:mcPr>
                              </m:mc>
                            </m:mcs>
                            <m:ctrlPr>
                              <a:rPr lang="en-US" sz="2800" b="0" i="1" smtClean="0">
                                <a:latin typeface="Cambria Math" panose="02040503050406030204" pitchFamily="18" charset="0"/>
                                <a:ea typeface="MS Mincho" panose="02020609040205080304" pitchFamily="49" charset="-128"/>
                                <a:cs typeface="Times New Roman" panose="02020603050405020304" pitchFamily="18" charset="0"/>
                              </a:rPr>
                            </m:ctrlPr>
                          </m:mPr>
                          <m:mr>
                            <m:e>
                              <m:r>
                                <m:rPr>
                                  <m:brk m:alnAt="7"/>
                                </m:rPr>
                                <a:rPr lang="en-US" sz="2800" b="0" i="1" smtClean="0">
                                  <a:latin typeface="Cambria Math" panose="02040503050406030204" pitchFamily="18" charset="0"/>
                                  <a:ea typeface="MS Mincho" panose="02020609040205080304" pitchFamily="49" charset="-128"/>
                                  <a:cs typeface="Times New Roman" panose="02020603050405020304" pitchFamily="18" charset="0"/>
                                </a:rPr>
                                <m:t>1</m:t>
                              </m:r>
                            </m:e>
                          </m:mr>
                          <m:mr>
                            <m:e>
                              <m:r>
                                <a:rPr lang="en-US" sz="2800" b="0" i="1" smtClean="0">
                                  <a:latin typeface="Cambria Math" panose="02040503050406030204" pitchFamily="18" charset="0"/>
                                  <a:ea typeface="MS Mincho" panose="02020609040205080304" pitchFamily="49" charset="-128"/>
                                  <a:cs typeface="Times New Roman" panose="02020603050405020304" pitchFamily="18" charset="0"/>
                                </a:rPr>
                                <m:t>2</m:t>
                              </m:r>
                            </m:e>
                          </m:mr>
                          <m:mr>
                            <m:e>
                              <m:r>
                                <a:rPr lang="en-US" sz="2800" b="0" i="1" smtClean="0">
                                  <a:latin typeface="Cambria Math" panose="02040503050406030204" pitchFamily="18" charset="0"/>
                                  <a:ea typeface="MS Mincho" panose="02020609040205080304" pitchFamily="49" charset="-128"/>
                                  <a:cs typeface="Times New Roman" panose="02020603050405020304" pitchFamily="18" charset="0"/>
                                </a:rPr>
                                <m:t>3</m:t>
                              </m:r>
                            </m:e>
                          </m:mr>
                        </m:m>
                      </m:e>
                    </m:d>
                    <m:r>
                      <a:rPr lang="en-US" sz="2800" b="0" i="1" smtClean="0">
                        <a:latin typeface="Cambria Math" panose="02040503050406030204" pitchFamily="18" charset="0"/>
                        <a:ea typeface="MS Mincho" panose="02020609040205080304" pitchFamily="49" charset="-128"/>
                        <a:cs typeface="Times New Roman" panose="02020603050405020304" pitchFamily="18" charset="0"/>
                      </a:rPr>
                      <m:t>,      </m:t>
                    </m:r>
                    <m:r>
                      <a:rPr lang="en-US" sz="2800" b="0" i="1" smtClean="0">
                        <a:latin typeface="Cambria Math" panose="02040503050406030204" pitchFamily="18" charset="0"/>
                        <a:ea typeface="MS Mincho" panose="02020609040205080304" pitchFamily="49" charset="-128"/>
                        <a:cs typeface="Times New Roman" panose="02020603050405020304" pitchFamily="18" charset="0"/>
                      </a:rPr>
                      <m:t>𝑢</m:t>
                    </m:r>
                    <m:r>
                      <a:rPr lang="en-US" sz="2800" b="0" i="1" smtClean="0">
                        <a:latin typeface="Cambria Math" panose="02040503050406030204" pitchFamily="18" charset="0"/>
                        <a:ea typeface="MS Mincho" panose="02020609040205080304" pitchFamily="49" charset="-128"/>
                        <a:cs typeface="Times New Roman" panose="02020603050405020304" pitchFamily="18" charset="0"/>
                      </a:rPr>
                      <m:t>=</m:t>
                    </m:r>
                    <m:d>
                      <m:dPr>
                        <m:begChr m:val="["/>
                        <m:endChr m:val="]"/>
                        <m:ctrlPr>
                          <a:rPr lang="en-US" sz="2800" b="0" i="1" smtClean="0">
                            <a:latin typeface="Cambria Math" panose="02040503050406030204" pitchFamily="18" charset="0"/>
                            <a:ea typeface="MS Mincho" panose="02020609040205080304" pitchFamily="49" charset="-128"/>
                            <a:cs typeface="Times New Roman" panose="02020603050405020304" pitchFamily="18" charset="0"/>
                          </a:rPr>
                        </m:ctrlPr>
                      </m:dPr>
                      <m:e>
                        <m:m>
                          <m:mPr>
                            <m:mcs>
                              <m:mc>
                                <m:mcPr>
                                  <m:count m:val="1"/>
                                  <m:mcJc m:val="center"/>
                                </m:mcPr>
                              </m:mc>
                            </m:mcs>
                            <m:ctrlPr>
                              <a:rPr lang="en-US" sz="2800" b="0" i="1" smtClean="0">
                                <a:latin typeface="Cambria Math" panose="02040503050406030204" pitchFamily="18" charset="0"/>
                                <a:ea typeface="MS Mincho" panose="02020609040205080304" pitchFamily="49" charset="-128"/>
                                <a:cs typeface="Times New Roman" panose="02020603050405020304" pitchFamily="18" charset="0"/>
                              </a:rPr>
                            </m:ctrlPr>
                          </m:mPr>
                          <m:mr>
                            <m:e>
                              <m:r>
                                <m:rPr>
                                  <m:brk m:alnAt="7"/>
                                </m:rPr>
                                <a:rPr lang="en-US" sz="2800" b="0" i="1" smtClean="0">
                                  <a:latin typeface="Cambria Math" panose="02040503050406030204" pitchFamily="18" charset="0"/>
                                  <a:ea typeface="MS Mincho" panose="02020609040205080304" pitchFamily="49" charset="-128"/>
                                  <a:cs typeface="Times New Roman" panose="02020603050405020304" pitchFamily="18" charset="0"/>
                                </a:rPr>
                                <m:t>1</m:t>
                              </m:r>
                            </m:e>
                          </m:mr>
                          <m:mr>
                            <m:e>
                              <m:r>
                                <a:rPr lang="en-US" sz="2800" b="0" i="1" smtClean="0">
                                  <a:latin typeface="Cambria Math" panose="02040503050406030204" pitchFamily="18" charset="0"/>
                                  <a:ea typeface="MS Mincho" panose="02020609040205080304" pitchFamily="49" charset="-128"/>
                                  <a:cs typeface="Times New Roman" panose="02020603050405020304" pitchFamily="18" charset="0"/>
                                </a:rPr>
                                <m:t>1</m:t>
                              </m:r>
                            </m:e>
                          </m:mr>
                          <m:mr>
                            <m:e>
                              <m:r>
                                <a:rPr lang="en-US" sz="2800" b="0" i="1" smtClean="0">
                                  <a:latin typeface="Cambria Math" panose="02040503050406030204" pitchFamily="18" charset="0"/>
                                  <a:ea typeface="MS Mincho" panose="02020609040205080304" pitchFamily="49" charset="-128"/>
                                  <a:cs typeface="Times New Roman" panose="02020603050405020304" pitchFamily="18" charset="0"/>
                                </a:rPr>
                                <m:t>1</m:t>
                              </m:r>
                            </m:e>
                          </m:mr>
                        </m:m>
                      </m:e>
                    </m:d>
                  </m:oMath>
                </a14:m>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 Find the projection of x onto the line spanned by u.</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(b) Show that the result is a scalar multiple of u.</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(c) Compute the error vector x - </a:t>
                </a:r>
                <a14:m>
                  <m:oMath xmlns:m="http://schemas.openxmlformats.org/officeDocument/2006/math">
                    <m:sSub>
                      <m:sSubPr>
                        <m:ctrlPr>
                          <a:rPr lang="en-IN"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𝑝𝑟𝑜𝑗</m:t>
                        </m:r>
                      </m:e>
                      <m:sub>
                        <m:r>
                          <a:rPr lang="en-US" sz="2800" i="1">
                            <a:latin typeface="Cambria Math" panose="02040503050406030204" pitchFamily="18" charset="0"/>
                            <a:cs typeface="Times New Roman" panose="02020603050405020304" pitchFamily="18" charset="0"/>
                          </a:rPr>
                          <m:t>𝑢</m:t>
                        </m:r>
                      </m:sub>
                    </m:sSub>
                    <m:d>
                      <m:dPr>
                        <m:ctrlPr>
                          <a:rPr lang="en-US" sz="2800" i="1">
                            <a:latin typeface="Cambria Math" panose="02040503050406030204" pitchFamily="18" charset="0"/>
                            <a:cs typeface="Times New Roman" panose="02020603050405020304" pitchFamily="18" charset="0"/>
                          </a:rPr>
                        </m:ctrlPr>
                      </m:dPr>
                      <m:e>
                        <m:r>
                          <a:rPr lang="en-US" sz="2800" i="1">
                            <a:latin typeface="Cambria Math" panose="02040503050406030204" pitchFamily="18" charset="0"/>
                            <a:cs typeface="Times New Roman" panose="02020603050405020304" pitchFamily="18" charset="0"/>
                          </a:rPr>
                          <m:t>𝑋</m:t>
                        </m:r>
                      </m:e>
                    </m:d>
                  </m:oMath>
                </a14:m>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and its norm.</a:t>
                </a:r>
              </a:p>
            </p:txBody>
          </p:sp>
        </mc:Choice>
        <mc:Fallback xmlns="">
          <p:sp>
            <p:nvSpPr>
              <p:cNvPr id="6" name="TextBox 5">
                <a:extLst>
                  <a:ext uri="{FF2B5EF4-FFF2-40B4-BE49-F238E27FC236}">
                    <a16:creationId xmlns:a16="http://schemas.microsoft.com/office/drawing/2014/main" id="{F4E64A44-A208-4670-B08B-4DC0A840D432}"/>
                  </a:ext>
                </a:extLst>
              </p:cNvPr>
              <p:cNvSpPr txBox="1">
                <a:spLocks noRot="1" noChangeAspect="1" noMove="1" noResize="1" noEditPoints="1" noAdjustHandles="1" noChangeArrowheads="1" noChangeShapeType="1" noTextEdit="1"/>
              </p:cNvSpPr>
              <p:nvPr/>
            </p:nvSpPr>
            <p:spPr>
              <a:xfrm>
                <a:off x="141402" y="217578"/>
                <a:ext cx="9000241" cy="3968779"/>
              </a:xfrm>
              <a:prstGeom prst="rect">
                <a:avLst/>
              </a:prstGeom>
              <a:blipFill>
                <a:blip r:embed="rId2"/>
                <a:stretch>
                  <a:fillRect l="-1354" t="-1075" b="-3379"/>
                </a:stretch>
              </a:blipFill>
            </p:spPr>
            <p:txBody>
              <a:bodyPr/>
              <a:lstStyle/>
              <a:p>
                <a:r>
                  <a:rPr lang="en-US">
                    <a:noFill/>
                  </a:rPr>
                  <a:t> </a:t>
                </a:r>
              </a:p>
            </p:txBody>
          </p:sp>
        </mc:Fallback>
      </mc:AlternateContent>
    </p:spTree>
    <p:extLst>
      <p:ext uri="{BB962C8B-B14F-4D97-AF65-F5344CB8AC3E}">
        <p14:creationId xmlns:p14="http://schemas.microsoft.com/office/powerpoint/2010/main" val="35948360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78</a:t>
            </a:fld>
            <a:endParaRPr lang="en-IN"/>
          </a:p>
        </p:txBody>
      </p:sp>
      <p:sp>
        <p:nvSpPr>
          <p:cNvPr id="5" name="Rectangle 4"/>
          <p:cNvSpPr/>
          <p:nvPr/>
        </p:nvSpPr>
        <p:spPr>
          <a:xfrm>
            <a:off x="94268" y="136123"/>
            <a:ext cx="11481847" cy="5856988"/>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Projection on to a Two-Dimensional subspace</a:t>
            </a:r>
            <a:endParaRPr lang="en-IN" sz="3600" b="1" dirty="0">
              <a:solidFill>
                <a:srgbClr val="FF0000"/>
              </a:solidFill>
              <a:latin typeface="Times New Roman" panose="02020603050405020304" pitchFamily="18" charset="0"/>
              <a:cs typeface="Times New Roman" panose="02020603050405020304" pitchFamily="18" charset="0"/>
            </a:endParaRPr>
          </a:p>
          <a:p>
            <a:pPr marL="0" marR="0" algn="just">
              <a:lnSpc>
                <a:spcPct val="115000"/>
              </a:lnSpc>
              <a:spcBef>
                <a:spcPts val="2400"/>
              </a:spcBef>
              <a:spcAft>
                <a:spcPts val="0"/>
              </a:spcAft>
            </a:pPr>
            <a:r>
              <a:rPr lang="en-US" sz="3200" b="1" kern="0" dirty="0">
                <a:solidFill>
                  <a:srgbClr val="365F91"/>
                </a:solidFill>
                <a:effectLst/>
                <a:latin typeface="Times New Roman" panose="02020603050405020304" pitchFamily="18" charset="0"/>
                <a:ea typeface="MS Gothic" panose="020B0609070205080204" pitchFamily="49" charset="-128"/>
                <a:cs typeface="Times New Roman" panose="02020603050405020304" pitchFamily="18" charset="0"/>
              </a:rPr>
              <a:t>Introduction</a:t>
            </a:r>
          </a:p>
          <a:p>
            <a:pPr marL="0" marR="0">
              <a:lnSpc>
                <a:spcPct val="115000"/>
              </a:lnSpc>
              <a:spcBef>
                <a:spcPts val="2400"/>
              </a:spcBef>
              <a:spcAft>
                <a:spcPts val="0"/>
              </a:spcAft>
            </a:pP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In linear algebra, the concept of projection plays a key role in decomposing vectors into components that lie within a subspace and those that are orthogonal to it. Projections are widely used in data science, optimization, and signal processing because they allow us to approximate high-dimensional data by its “shadow” or “footprint” on a lower-dimensional space.  </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0757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AC494-AE36-4D63-BFAD-B44674BBF6EC}"/>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61CBFED0-D108-488E-94E2-A412ABF74EF6}"/>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3A735C2D-FABE-4A7E-B8A7-4DC1791B9792}"/>
              </a:ext>
            </a:extLst>
          </p:cNvPr>
          <p:cNvSpPr>
            <a:spLocks noGrp="1"/>
          </p:cNvSpPr>
          <p:nvPr>
            <p:ph type="sldNum" sz="quarter" idx="12"/>
          </p:nvPr>
        </p:nvSpPr>
        <p:spPr/>
        <p:txBody>
          <a:bodyPr/>
          <a:lstStyle/>
          <a:p>
            <a:fld id="{E0997674-4A0C-428B-B6EB-8D84DA16CAF1}" type="slidenum">
              <a:rPr lang="en-IN" smtClean="0"/>
              <a:pPr/>
              <a:t>79</a:t>
            </a:fld>
            <a:endParaRPr lang="en-I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CD9BB4B-19D1-4B7D-A555-8FFE4EFAE3DA}"/>
                  </a:ext>
                </a:extLst>
              </p:cNvPr>
              <p:cNvSpPr txBox="1"/>
              <p:nvPr/>
            </p:nvSpPr>
            <p:spPr>
              <a:xfrm>
                <a:off x="141402" y="174571"/>
                <a:ext cx="11934334" cy="5007781"/>
              </a:xfrm>
              <a:prstGeom prst="rect">
                <a:avLst/>
              </a:prstGeom>
              <a:noFill/>
            </p:spPr>
            <p:txBody>
              <a:bodyPr wrap="square">
                <a:spAutoFit/>
              </a:bodyPr>
              <a:lstStyle/>
              <a:p>
                <a:pPr marL="0" marR="0">
                  <a:lnSpc>
                    <a:spcPct val="115000"/>
                  </a:lnSpc>
                  <a:spcBef>
                    <a:spcPts val="2400"/>
                  </a:spcBef>
                  <a:spcAft>
                    <a:spcPts val="0"/>
                  </a:spcAft>
                </a:pPr>
                <a:r>
                  <a:rPr lang="en-US" sz="2800" b="1" kern="0" dirty="0">
                    <a:solidFill>
                      <a:srgbClr val="365F91"/>
                    </a:solidFill>
                    <a:effectLst/>
                    <a:latin typeface="Times New Roman" panose="02020603050405020304" pitchFamily="18" charset="0"/>
                    <a:ea typeface="MS Gothic" panose="020B0609070205080204" pitchFamily="49" charset="-128"/>
                    <a:cs typeface="Times New Roman" panose="02020603050405020304" pitchFamily="18" charset="0"/>
                  </a:rPr>
                  <a:t>Definition</a:t>
                </a:r>
              </a:p>
              <a:p>
                <a:pPr marL="0" marR="0">
                  <a:lnSpc>
                    <a:spcPct val="115000"/>
                  </a:lnSpc>
                  <a:spcBef>
                    <a:spcPts val="0"/>
                  </a:spcBef>
                  <a:spcAft>
                    <a:spcPts val="10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Let V be a two-dimensional subspace of ℝⁿ, spanned by two linearly independent vectors u₁, u₂ ∈ ℝⁿ. For any vector v ∈ ℝⁿ, the projection of v onto V is the unique vector p ∈ V such that:</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v - p ⟂ V</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That is, the error vector e = v - p is orthogonal to every vector in V.</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Equivalently, the projection can be expressed using a projection matrix P:</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p = </a:t>
                </a:r>
                <a14:m>
                  <m:oMath xmlns:m="http://schemas.openxmlformats.org/officeDocument/2006/math">
                    <m:sSub>
                      <m:sSubPr>
                        <m:ctrlPr>
                          <a:rPr lang="en-US" sz="2800" i="1"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𝑝𝑟𝑜𝑗</m:t>
                        </m:r>
                      </m:e>
                      <m:sub>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𝑉</m:t>
                        </m:r>
                      </m:sub>
                    </m:sSub>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𝑣</m:t>
                    </m:r>
                    <m:r>
                      <a:rPr lang="en-US" sz="2800" b="0" i="1" smtClean="0">
                        <a:effectLst/>
                        <a:latin typeface="Cambria Math" panose="02040503050406030204" pitchFamily="18" charset="0"/>
                        <a:ea typeface="MS Mincho" panose="02020609040205080304" pitchFamily="49" charset="-128"/>
                        <a:cs typeface="Times New Roman" panose="02020603050405020304" pitchFamily="18" charset="0"/>
                      </a:rPr>
                      <m:t>)</m:t>
                    </m:r>
                  </m:oMath>
                </a14:m>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 P v</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where</a:t>
                </a:r>
                <a:b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b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P = A (AᵀA)⁻¹Aᵀ,    A = [u₁  u₂].</a:t>
                </a:r>
              </a:p>
            </p:txBody>
          </p:sp>
        </mc:Choice>
        <mc:Fallback xmlns="">
          <p:sp>
            <p:nvSpPr>
              <p:cNvPr id="6" name="TextBox 5">
                <a:extLst>
                  <a:ext uri="{FF2B5EF4-FFF2-40B4-BE49-F238E27FC236}">
                    <a16:creationId xmlns:a16="http://schemas.microsoft.com/office/drawing/2014/main" id="{5CD9BB4B-19D1-4B7D-A555-8FFE4EFAE3DA}"/>
                  </a:ext>
                </a:extLst>
              </p:cNvPr>
              <p:cNvSpPr txBox="1">
                <a:spLocks noRot="1" noChangeAspect="1" noMove="1" noResize="1" noEditPoints="1" noAdjustHandles="1" noChangeArrowheads="1" noChangeShapeType="1" noTextEdit="1"/>
              </p:cNvSpPr>
              <p:nvPr/>
            </p:nvSpPr>
            <p:spPr>
              <a:xfrm>
                <a:off x="141402" y="174571"/>
                <a:ext cx="11934334" cy="5007781"/>
              </a:xfrm>
              <a:prstGeom prst="rect">
                <a:avLst/>
              </a:prstGeom>
              <a:blipFill>
                <a:blip r:embed="rId2"/>
                <a:stretch>
                  <a:fillRect l="-1021" t="-853" r="-766" b="-2558"/>
                </a:stretch>
              </a:blipFill>
            </p:spPr>
            <p:txBody>
              <a:bodyPr/>
              <a:lstStyle/>
              <a:p>
                <a:r>
                  <a:rPr lang="en-US">
                    <a:noFill/>
                  </a:rPr>
                  <a:t> </a:t>
                </a:r>
              </a:p>
            </p:txBody>
          </p:sp>
        </mc:Fallback>
      </mc:AlternateContent>
    </p:spTree>
    <p:extLst>
      <p:ext uri="{BB962C8B-B14F-4D97-AF65-F5344CB8AC3E}">
        <p14:creationId xmlns:p14="http://schemas.microsoft.com/office/powerpoint/2010/main" val="99010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286FBF-5CF4-4A81-9924-27C27778A80C}"/>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CF508BCD-7DFC-4D78-B019-1A91C365A7A8}"/>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0FB501A1-CC06-450C-8A45-9F1BE2231684}"/>
              </a:ext>
            </a:extLst>
          </p:cNvPr>
          <p:cNvSpPr>
            <a:spLocks noGrp="1"/>
          </p:cNvSpPr>
          <p:nvPr>
            <p:ph type="sldNum" sz="quarter" idx="12"/>
          </p:nvPr>
        </p:nvSpPr>
        <p:spPr/>
        <p:txBody>
          <a:bodyPr/>
          <a:lstStyle/>
          <a:p>
            <a:fld id="{E0997674-4A0C-428B-B6EB-8D84DA16CAF1}" type="slidenum">
              <a:rPr lang="en-IN" smtClean="0"/>
              <a:pPr/>
              <a:t>8</a:t>
            </a:fld>
            <a:endParaRPr lang="en-IN"/>
          </a:p>
        </p:txBody>
      </p:sp>
      <p:pic>
        <p:nvPicPr>
          <p:cNvPr id="4098" name="Picture 2" descr="brilliant.org/wiki/featu...">
            <a:extLst>
              <a:ext uri="{FF2B5EF4-FFF2-40B4-BE49-F238E27FC236}">
                <a16:creationId xmlns:a16="http://schemas.microsoft.com/office/drawing/2014/main" id="{60F28E38-647F-49C9-9FC9-EDF9E06FB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7192"/>
            <a:ext cx="11430000" cy="3905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BD5440-F9CC-46D5-B7D1-FB4D66211356}"/>
              </a:ext>
            </a:extLst>
          </p:cNvPr>
          <p:cNvSpPr txBox="1"/>
          <p:nvPr/>
        </p:nvSpPr>
        <p:spPr>
          <a:xfrm>
            <a:off x="179109" y="4210412"/>
            <a:ext cx="11858920" cy="1815882"/>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Embeddings &amp; Similarity Search</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After training, embeddings (e.g. for documents, users, or images) can be stored in a </a:t>
            </a:r>
            <a:r>
              <a:rPr lang="en-US" sz="2800" b="1" dirty="0">
                <a:latin typeface="Times New Roman" panose="02020603050405020304" pitchFamily="18" charset="0"/>
                <a:cs typeface="Times New Roman" panose="02020603050405020304" pitchFamily="18" charset="0"/>
              </a:rPr>
              <a:t>vector database</a:t>
            </a:r>
            <a:r>
              <a:rPr lang="en-US" sz="2800" dirty="0">
                <a:latin typeface="Times New Roman" panose="02020603050405020304" pitchFamily="18" charset="0"/>
                <a:cs typeface="Times New Roman" panose="02020603050405020304" pitchFamily="18" charset="0"/>
              </a:rPr>
              <a:t>. Queries are converted to vectors, and the most semantically similar items are retrieved via nearest-neighbor search in vector space</a:t>
            </a:r>
          </a:p>
        </p:txBody>
      </p:sp>
    </p:spTree>
    <p:extLst>
      <p:ext uri="{BB962C8B-B14F-4D97-AF65-F5344CB8AC3E}">
        <p14:creationId xmlns:p14="http://schemas.microsoft.com/office/powerpoint/2010/main" val="33918868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80</a:t>
            </a:fld>
            <a:endParaRPr lang="en-IN"/>
          </a:p>
        </p:txBody>
      </p:sp>
      <mc:AlternateContent xmlns:mc="http://schemas.openxmlformats.org/markup-compatibility/2006" xmlns:a14="http://schemas.microsoft.com/office/drawing/2010/main">
        <mc:Choice Requires="a14">
          <p:sp>
            <p:nvSpPr>
              <p:cNvPr id="10" name="Rectangle 9"/>
              <p:cNvSpPr/>
              <p:nvPr/>
            </p:nvSpPr>
            <p:spPr>
              <a:xfrm>
                <a:off x="129395" y="103004"/>
                <a:ext cx="11895827" cy="6387711"/>
              </a:xfrm>
              <a:prstGeom prst="rect">
                <a:avLst/>
              </a:prstGeom>
            </p:spPr>
            <p:txBody>
              <a:bodyPr wrap="square">
                <a:spAutoFit/>
              </a:bodyPr>
              <a:lstStyle/>
              <a:p>
                <a:pPr>
                  <a:lnSpc>
                    <a:spcPct val="107000"/>
                  </a:lnSpc>
                  <a:spcAft>
                    <a:spcPts val="800"/>
                  </a:spcAft>
                </a:pPr>
                <a:r>
                  <a:rPr lang="en-I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Problem 1</a:t>
                </a:r>
                <a:r>
                  <a:rPr lang="en-IN" sz="2800" dirty="0">
                    <a:latin typeface="Times New Roman" panose="02020603050405020304" pitchFamily="18" charset="0"/>
                    <a:ea typeface="Calibri" panose="020F0502020204030204" pitchFamily="34" charset="0"/>
                    <a:cs typeface="Times New Roman" panose="02020603050405020304" pitchFamily="18" charset="0"/>
                  </a:rPr>
                  <a:t>:</a:t>
                </a:r>
                <a:r>
                  <a:rPr lang="en-I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Use</a:t>
                </a:r>
                <a:r>
                  <a:rPr lang="en-I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of</a:t>
                </a:r>
                <a:r>
                  <a:rPr lang="en-IN" sz="28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Projection</a:t>
                </a:r>
                <a:r>
                  <a:rPr lang="en-I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Matrix</a:t>
                </a:r>
                <a:r>
                  <a:rPr lang="en-I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onto</a:t>
                </a:r>
                <a:r>
                  <a:rPr lang="en-IN" sz="28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2D</a:t>
                </a:r>
                <a:r>
                  <a:rPr lang="en-I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Subspace</a:t>
                </a:r>
                <a:r>
                  <a:rPr lang="en-I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in</a:t>
                </a:r>
                <a:r>
                  <a:rPr lang="en-IN" sz="2800" spc="-25"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IN" sz="2800" i="1" spc="-25" smtClean="0">
                            <a:effectLst/>
                            <a:latin typeface="Cambria Math" panose="02040503050406030204" pitchFamily="18" charset="0"/>
                            <a:cs typeface="Times New Roman" panose="02020603050405020304" pitchFamily="18" charset="0"/>
                          </a:rPr>
                        </m:ctrlPr>
                      </m:sSupPr>
                      <m:e>
                        <m:r>
                          <a:rPr lang="en-IN" sz="2800" i="1" spc="-25" smtClean="0">
                            <a:effectLst/>
                            <a:latin typeface="Cambria Math" panose="02040503050406030204" pitchFamily="18" charset="0"/>
                            <a:ea typeface="Cambria Math" panose="02040503050406030204" pitchFamily="18" charset="0"/>
                            <a:cs typeface="Times New Roman" panose="02020603050405020304" pitchFamily="18" charset="0"/>
                          </a:rPr>
                          <m:t>ℝ</m:t>
                        </m:r>
                      </m:e>
                      <m:sup>
                        <m:r>
                          <a:rPr lang="en-US" sz="2800" b="0" i="1" spc="-25" smtClean="0">
                            <a:effectLst/>
                            <a:latin typeface="Cambria Math" panose="02040503050406030204" pitchFamily="18" charset="0"/>
                            <a:cs typeface="Times New Roman" panose="02020603050405020304" pitchFamily="18" charset="0"/>
                          </a:rPr>
                          <m:t>4</m:t>
                        </m:r>
                      </m:sup>
                    </m:sSup>
                  </m:oMath>
                </a14:m>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800" dirty="0">
                    <a:effectLst/>
                    <a:latin typeface="Times New Roman" panose="02020603050405020304" pitchFamily="18" charset="0"/>
                    <a:ea typeface="Times New Roman" panose="02020603050405020304" pitchFamily="18" charset="0"/>
                    <a:cs typeface="Times New Roman" panose="02020603050405020304" pitchFamily="18" charset="0"/>
                  </a:rPr>
                  <a:t>                        Let </a:t>
                </a:r>
                <a14:m>
                  <m:oMath xmlns:m="http://schemas.openxmlformats.org/officeDocument/2006/math">
                    <m:r>
                      <a:rPr lang="en-IN" sz="2800" i="1">
                        <a:effectLst/>
                        <a:latin typeface="Cambria Math" panose="02040503050406030204" pitchFamily="18" charset="0"/>
                        <a:ea typeface="Calibri" panose="020F0502020204030204" pitchFamily="34" charset="0"/>
                        <a:cs typeface="Times New Roman" panose="02020603050405020304" pitchFamily="18" charset="0"/>
                      </a:rPr>
                      <m:t>𝐴</m:t>
                    </m:r>
                    <m:r>
                      <a:rPr lang="en-IN" sz="2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eqArrPr>
                          <m:e>
                            <m:m>
                              <m:mPr>
                                <m:mcs>
                                  <m:mc>
                                    <m:mcPr>
                                      <m:count m:val="2"/>
                                      <m:mcJc m:val="center"/>
                                    </m:mcPr>
                                  </m:mc>
                                </m:mcs>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8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800" i="1">
                                      <a:effectLst/>
                                      <a:latin typeface="Cambria Math" panose="02040503050406030204" pitchFamily="18" charset="0"/>
                                      <a:ea typeface="Calibri" panose="020F0502020204030204" pitchFamily="34" charset="0"/>
                                      <a:cs typeface="Times New Roman" panose="02020603050405020304" pitchFamily="18" charset="0"/>
                                    </a:rPr>
                                    <m:t>   2</m:t>
                                  </m:r>
                                </m:e>
                              </m:mr>
                              <m:mr>
                                <m:e>
                                  <m:r>
                                    <a:rPr lang="en-IN" sz="2800" i="1">
                                      <a:effectLst/>
                                      <a:latin typeface="Cambria Math" panose="02040503050406030204" pitchFamily="18" charset="0"/>
                                      <a:ea typeface="Calibri" panose="020F0502020204030204" pitchFamily="34" charset="0"/>
                                      <a:cs typeface="Times New Roman" panose="02020603050405020304" pitchFamily="18" charset="0"/>
                                    </a:rPr>
                                    <m:t>2</m:t>
                                  </m:r>
                                </m:e>
                                <m:e>
                                  <m:r>
                                    <a:rPr lang="en-IN" sz="28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8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800" i="1">
                                      <a:effectLst/>
                                      <a:latin typeface="Cambria Math" panose="02040503050406030204" pitchFamily="18" charset="0"/>
                                      <a:ea typeface="Calibri" panose="020F0502020204030204" pitchFamily="34" charset="0"/>
                                      <a:cs typeface="Times New Roman" panose="02020603050405020304" pitchFamily="18" charset="0"/>
                                    </a:rPr>
                                    <m:t>   1</m:t>
                                  </m:r>
                                </m:e>
                              </m:mr>
                            </m:m>
                          </m:e>
                          <m:e>
                            <m:m>
                              <m:mPr>
                                <m:mcs>
                                  <m:mc>
                                    <m:mcPr>
                                      <m:count m:val="2"/>
                                      <m:mcJc m:val="center"/>
                                    </m:mcPr>
                                  </m:mc>
                                </m:mcs>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800" i="1">
                                      <a:effectLst/>
                                      <a:latin typeface="Cambria Math" panose="02040503050406030204" pitchFamily="18" charset="0"/>
                                      <a:ea typeface="Calibri" panose="020F0502020204030204" pitchFamily="34" charset="0"/>
                                      <a:cs typeface="Times New Roman" panose="02020603050405020304" pitchFamily="18" charset="0"/>
                                    </a:rPr>
                                    <m:t>0    </m:t>
                                  </m:r>
                                </m:e>
                                <m:e>
                                  <m:r>
                                    <a:rPr lang="en-IN" sz="2800" i="1">
                                      <a:effectLst/>
                                      <a:latin typeface="Cambria Math" panose="02040503050406030204" pitchFamily="18" charset="0"/>
                                      <a:ea typeface="Calibri" panose="020F0502020204030204" pitchFamily="34" charset="0"/>
                                      <a:cs typeface="Times New Roman" panose="02020603050405020304" pitchFamily="18" charset="0"/>
                                    </a:rPr>
                                    <m:t>1</m:t>
                                  </m:r>
                                </m:e>
                              </m:mr>
                            </m:m>
                          </m:e>
                        </m:eqArr>
                      </m:e>
                    </m:d>
                  </m:oMath>
                </a14:m>
                <a:r>
                  <a:rPr lang="en-IN" sz="2800" dirty="0">
                    <a:effectLst/>
                    <a:latin typeface="Times New Roman" panose="02020603050405020304" pitchFamily="18" charset="0"/>
                    <a:ea typeface="Times New Roman" panose="02020603050405020304" pitchFamily="18" charset="0"/>
                    <a:cs typeface="Times New Roman" panose="02020603050405020304" pitchFamily="18" charset="0"/>
                  </a:rPr>
                  <a:t> be a </a:t>
                </a:r>
                <a14:m>
                  <m:oMath xmlns:m="http://schemas.openxmlformats.org/officeDocument/2006/math">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4×2</m:t>
                    </m:r>
                  </m:oMath>
                </a14:m>
                <a:r>
                  <a:rPr lang="en-IN" sz="2800" dirty="0">
                    <a:effectLst/>
                    <a:latin typeface="Times New Roman" panose="02020603050405020304" pitchFamily="18" charset="0"/>
                    <a:ea typeface="Times New Roman" panose="02020603050405020304" pitchFamily="18" charset="0"/>
                    <a:cs typeface="Times New Roman" panose="02020603050405020304" pitchFamily="18" charset="0"/>
                  </a:rPr>
                  <a:t> matrix whose column span a 2D subspace </a:t>
                </a:r>
                <a14:m>
                  <m:oMath xmlns:m="http://schemas.openxmlformats.org/officeDocument/2006/math">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𝑤</m:t>
                    </m:r>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𝑜𝑓</m:t>
                    </m:r>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I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ℝ</m:t>
                        </m:r>
                      </m:e>
                      <m:sup>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4</m:t>
                        </m:r>
                      </m:sup>
                    </m:sSup>
                  </m:oMath>
                </a14:m>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800" dirty="0">
                    <a:effectLst/>
                    <a:latin typeface="Times New Roman" panose="02020603050405020304" pitchFamily="18" charset="0"/>
                    <a:ea typeface="Times New Roman" panose="02020603050405020304" pitchFamily="18" charset="0"/>
                    <a:cs typeface="Times New Roman" panose="02020603050405020304" pitchFamily="18" charset="0"/>
                  </a:rPr>
                  <a:t>                        Let </a:t>
                </a:r>
                <a14:m>
                  <m:oMath xmlns:m="http://schemas.openxmlformats.org/officeDocument/2006/math">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𝑣</m:t>
                    </m:r>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sz="28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sz="28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2</m:t>
                              </m:r>
                            </m:e>
                          </m:mr>
                          <m:mr>
                            <m:e>
                              <m:m>
                                <m:mPr>
                                  <m:mcs>
                                    <m:mc>
                                      <m:mcPr>
                                        <m:count m:val="1"/>
                                        <m:mcJc m:val="center"/>
                                      </m:mcPr>
                                    </m:mc>
                                  </m:mcs>
                                  <m:ctrlPr>
                                    <a:rPr lang="en-IN" sz="28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3</m:t>
                                    </m:r>
                                  </m:e>
                                </m:mr>
                                <m:mr>
                                  <m:e>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4</m:t>
                                    </m:r>
                                  </m:e>
                                </m:mr>
                              </m:m>
                            </m:e>
                          </m:mr>
                        </m:m>
                      </m:e>
                    </m:d>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𝜖</m:t>
                    </m:r>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I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ℝ</m:t>
                        </m:r>
                      </m:e>
                      <m:sup>
                        <m:r>
                          <a:rPr lang="en-IN" sz="2800" i="1">
                            <a:effectLst/>
                            <a:latin typeface="Cambria Math" panose="02040503050406030204" pitchFamily="18" charset="0"/>
                            <a:ea typeface="Times New Roman" panose="02020603050405020304" pitchFamily="18" charset="0"/>
                            <a:cs typeface="Times New Roman" panose="02020603050405020304" pitchFamily="18" charset="0"/>
                          </a:rPr>
                          <m:t>4</m:t>
                        </m:r>
                      </m:sup>
                    </m:sSup>
                  </m:oMath>
                </a14:m>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8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Find the projection</a:t>
                </a:r>
                <a:r>
                  <a:rPr lang="en-I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matrix </a:t>
                </a:r>
                <a:r>
                  <a:rPr lang="en-IN" sz="2800" i="1" dirty="0">
                    <a:effectLst/>
                    <a:latin typeface="Times New Roman" panose="02020603050405020304" pitchFamily="18" charset="0"/>
                    <a:ea typeface="Calibri" panose="020F0502020204030204" pitchFamily="34" charset="0"/>
                    <a:cs typeface="Times New Roman" panose="02020603050405020304" pitchFamily="18" charset="0"/>
                  </a:rPr>
                  <a:t>P</a:t>
                </a:r>
                <a:r>
                  <a:rPr lang="en-IN" sz="2800" i="1" spc="275"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8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en-IN" sz="2800" i="1" baseline="30000" dirty="0">
                    <a:effectLst/>
                    <a:latin typeface="Times New Roman" panose="02020603050405020304" pitchFamily="18" charset="0"/>
                    <a:ea typeface="Calibri" panose="020F0502020204030204" pitchFamily="34" charset="0"/>
                    <a:cs typeface="Times New Roman" panose="02020603050405020304" pitchFamily="18" charset="0"/>
                  </a:rPr>
                  <a:t>T</a:t>
                </a:r>
                <a:r>
                  <a:rPr lang="en-IN" sz="2800" i="1"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8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2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en-IN" sz="2800" i="1" baseline="30000" dirty="0">
                    <a:effectLst/>
                    <a:latin typeface="Times New Roman" panose="02020603050405020304" pitchFamily="18" charset="0"/>
                    <a:ea typeface="Calibri" panose="020F0502020204030204" pitchFamily="34" charset="0"/>
                    <a:cs typeface="Times New Roman" panose="02020603050405020304" pitchFamily="18" charset="0"/>
                  </a:rPr>
                  <a:t>T</a:t>
                </a:r>
                <a:r>
                  <a:rPr lang="en-IN" sz="2800" spc="-5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2. Compute</a:t>
                </a:r>
                <a:r>
                  <a:rPr lang="en-IN"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the</a:t>
                </a:r>
                <a:r>
                  <a:rPr lang="en-IN" sz="2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projection</a:t>
                </a:r>
                <a:r>
                  <a:rPr lang="en-IN" sz="2800" spc="95"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IN" sz="2800" i="1" spc="95">
                        <a:effectLst/>
                        <a:latin typeface="Cambria Math" panose="02040503050406030204" pitchFamily="18" charset="0"/>
                        <a:ea typeface="Calibri" panose="020F0502020204030204" pitchFamily="34" charset="0"/>
                        <a:cs typeface="Times New Roman" panose="02020603050405020304" pitchFamily="18" charset="0"/>
                      </a:rPr>
                      <m:t>𝑃𝑣</m:t>
                    </m:r>
                    <m:r>
                      <a:rPr lang="en-US" sz="2800" b="0" i="0" spc="95"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Show that the projection is orthogonal.</a:t>
                </a:r>
              </a:p>
              <a:p>
                <a:pPr>
                  <a:lnSpc>
                    <a:spcPct val="107000"/>
                  </a:lnSpc>
                  <a:spcAft>
                    <a:spcPts val="800"/>
                  </a:spcAft>
                </a:pPr>
                <a:r>
                  <a:rPr lang="en-IN" sz="2800" spc="10" dirty="0">
                    <a:effectLst/>
                    <a:latin typeface="Times New Roman" panose="02020603050405020304" pitchFamily="18" charset="0"/>
                    <a:ea typeface="Calibri" panose="020F0502020204030204" pitchFamily="34" charset="0"/>
                    <a:cs typeface="Times New Roman" panose="02020603050405020304" pitchFamily="18" charset="0"/>
                  </a:rPr>
                  <a:t> 3. Discuss</a:t>
                </a:r>
                <a:r>
                  <a:rPr lang="en-IN" sz="2800" spc="125"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spc="10" dirty="0">
                    <a:effectLst/>
                    <a:latin typeface="Times New Roman" panose="02020603050405020304" pitchFamily="18" charset="0"/>
                    <a:ea typeface="Calibri" panose="020F0502020204030204" pitchFamily="34" charset="0"/>
                    <a:cs typeface="Times New Roman" panose="02020603050405020304" pitchFamily="18" charset="0"/>
                  </a:rPr>
                  <a:t>the</a:t>
                </a:r>
                <a:r>
                  <a:rPr lang="en-IN" sz="2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spc="10" dirty="0">
                    <a:effectLst/>
                    <a:latin typeface="Times New Roman" panose="02020603050405020304" pitchFamily="18" charset="0"/>
                    <a:ea typeface="Calibri" panose="020F0502020204030204" pitchFamily="34" charset="0"/>
                    <a:cs typeface="Times New Roman" panose="02020603050405020304" pitchFamily="18" charset="0"/>
                  </a:rPr>
                  <a:t>significance</a:t>
                </a:r>
                <a:r>
                  <a:rPr lang="en-IN" sz="2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spc="10" dirty="0">
                    <a:effectLst/>
                    <a:latin typeface="Times New Roman" panose="02020603050405020304" pitchFamily="18" charset="0"/>
                    <a:ea typeface="Calibri" panose="020F0502020204030204" pitchFamily="34" charset="0"/>
                    <a:cs typeface="Times New Roman" panose="02020603050405020304" pitchFamily="18" charset="0"/>
                  </a:rPr>
                  <a:t>of</a:t>
                </a:r>
                <a:r>
                  <a:rPr lang="en-IN" sz="2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spc="10" dirty="0">
                    <a:effectLst/>
                    <a:latin typeface="Times New Roman" panose="02020603050405020304" pitchFamily="18" charset="0"/>
                    <a:ea typeface="Calibri" panose="020F0502020204030204" pitchFamily="34" charset="0"/>
                    <a:cs typeface="Times New Roman" panose="02020603050405020304" pitchFamily="18" charset="0"/>
                  </a:rPr>
                  <a:t>projection</a:t>
                </a:r>
                <a:r>
                  <a:rPr lang="en-IN" sz="2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spc="10" dirty="0">
                    <a:effectLst/>
                    <a:latin typeface="Times New Roman" panose="02020603050405020304" pitchFamily="18" charset="0"/>
                    <a:ea typeface="Calibri" panose="020F0502020204030204" pitchFamily="34" charset="0"/>
                    <a:cs typeface="Times New Roman" panose="02020603050405020304" pitchFamily="18" charset="0"/>
                  </a:rPr>
                  <a:t>in</a:t>
                </a:r>
                <a:r>
                  <a:rPr lang="en-IN" sz="2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spc="10" dirty="0">
                    <a:effectLst/>
                    <a:latin typeface="Times New Roman" panose="02020603050405020304" pitchFamily="18" charset="0"/>
                    <a:ea typeface="Calibri" panose="020F0502020204030204" pitchFamily="34" charset="0"/>
                    <a:cs typeface="Times New Roman" panose="02020603050405020304" pitchFamily="18" charset="0"/>
                  </a:rPr>
                  <a:t>reducing</a:t>
                </a:r>
                <a:r>
                  <a:rPr lang="en-IN" sz="2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spc="10" dirty="0">
                    <a:effectLst/>
                    <a:latin typeface="Times New Roman" panose="02020603050405020304" pitchFamily="18" charset="0"/>
                    <a:ea typeface="Calibri" panose="020F0502020204030204" pitchFamily="34" charset="0"/>
                    <a:cs typeface="Times New Roman" panose="02020603050405020304" pitchFamily="18" charset="0"/>
                  </a:rPr>
                  <a:t>high-dimensional</a:t>
                </a:r>
                <a:r>
                  <a:rPr lang="en-IN" sz="2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spc="-10" dirty="0">
                    <a:effectLst/>
                    <a:latin typeface="Times New Roman" panose="02020603050405020304" pitchFamily="18" charset="0"/>
                    <a:ea typeface="Calibri" panose="020F0502020204030204" pitchFamily="34" charset="0"/>
                    <a:cs typeface="Times New Roman" panose="02020603050405020304" pitchFamily="18" charset="0"/>
                  </a:rPr>
                  <a:t>data.</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9395" y="103004"/>
                <a:ext cx="11895827" cy="6387711"/>
              </a:xfrm>
              <a:prstGeom prst="rect">
                <a:avLst/>
              </a:prstGeom>
              <a:blipFill>
                <a:blip r:embed="rId2"/>
                <a:stretch>
                  <a:fillRect l="-1025" t="-1050"/>
                </a:stretch>
              </a:blipFill>
            </p:spPr>
            <p:txBody>
              <a:bodyPr/>
              <a:lstStyle/>
              <a:p>
                <a:r>
                  <a:rPr lang="en-US">
                    <a:noFill/>
                  </a:rPr>
                  <a:t> </a:t>
                </a:r>
              </a:p>
            </p:txBody>
          </p:sp>
        </mc:Fallback>
      </mc:AlternateContent>
    </p:spTree>
    <p:extLst>
      <p:ext uri="{BB962C8B-B14F-4D97-AF65-F5344CB8AC3E}">
        <p14:creationId xmlns:p14="http://schemas.microsoft.com/office/powerpoint/2010/main" val="12843926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81</a:t>
            </a:fld>
            <a:endParaRPr lang="en-IN"/>
          </a:p>
        </p:txBody>
      </p:sp>
      <mc:AlternateContent xmlns:mc="http://schemas.openxmlformats.org/markup-compatibility/2006" xmlns:a14="http://schemas.microsoft.com/office/drawing/2010/main">
        <mc:Choice Requires="a14">
          <p:sp>
            <p:nvSpPr>
              <p:cNvPr id="5" name="Rectangle 4"/>
              <p:cNvSpPr/>
              <p:nvPr/>
            </p:nvSpPr>
            <p:spPr>
              <a:xfrm>
                <a:off x="146649" y="145182"/>
                <a:ext cx="11904453" cy="6373796"/>
              </a:xfrm>
              <a:prstGeom prst="rect">
                <a:avLst/>
              </a:prstGeom>
            </p:spPr>
            <p:txBody>
              <a:bodyPr wrap="square">
                <a:spAutoFit/>
              </a:bodyPr>
              <a:lstStyle/>
              <a:p>
                <a:pPr marL="76200">
                  <a:spcAft>
                    <a:spcPts val="0"/>
                  </a:spcAft>
                </a:pPr>
                <a:r>
                  <a:rPr lang="en-US" sz="2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Problem</a:t>
                </a:r>
                <a:r>
                  <a:rPr lang="en-US" sz="2600" b="1" spc="-20" dirty="0">
                    <a:solidFill>
                      <a:srgbClr val="0070C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600" b="1" dirty="0">
                    <a:solidFill>
                      <a:srgbClr val="0070C0"/>
                    </a:solidFill>
                    <a:effectLst/>
                    <a:latin typeface="Times New Roman" panose="02020603050405020304" pitchFamily="18" charset="0"/>
                    <a:ea typeface="Tahoma" panose="020B0604030504040204" pitchFamily="34" charset="0"/>
                    <a:cs typeface="Times New Roman" panose="02020603050405020304" pitchFamily="18" charset="0"/>
                  </a:rPr>
                  <a:t>2</a:t>
                </a:r>
                <a:r>
                  <a:rPr lang="en-US" sz="2600" b="1" dirty="0">
                    <a:effectLst/>
                    <a:latin typeface="Times New Roman" panose="02020603050405020304" pitchFamily="18" charset="0"/>
                    <a:ea typeface="Tahoma" panose="020B0604030504040204" pitchFamily="34" charset="0"/>
                    <a:cs typeface="Times New Roman" panose="02020603050405020304" pitchFamily="18" charset="0"/>
                  </a:rPr>
                  <a:t>:</a:t>
                </a:r>
                <a:r>
                  <a:rPr lang="en-US" sz="2600" spc="-2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dirty="0">
                    <a:effectLst/>
                    <a:latin typeface="Times New Roman" panose="02020603050405020304" pitchFamily="18" charset="0"/>
                    <a:ea typeface="Tahoma" panose="020B0604030504040204" pitchFamily="34" charset="0"/>
                    <a:cs typeface="Times New Roman" panose="02020603050405020304" pitchFamily="18" charset="0"/>
                  </a:rPr>
                  <a:t>Best</a:t>
                </a:r>
                <a:r>
                  <a:rPr lang="en-US" sz="2600" spc="-1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dirty="0">
                    <a:effectLst/>
                    <a:latin typeface="Times New Roman" panose="02020603050405020304" pitchFamily="18" charset="0"/>
                    <a:ea typeface="Tahoma" panose="020B0604030504040204" pitchFamily="34" charset="0"/>
                    <a:cs typeface="Times New Roman" panose="02020603050405020304" pitchFamily="18" charset="0"/>
                  </a:rPr>
                  <a:t>Approximation</a:t>
                </a:r>
                <a:r>
                  <a:rPr lang="en-US" sz="2600" spc="-2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dirty="0">
                    <a:effectLst/>
                    <a:latin typeface="Times New Roman" panose="02020603050405020304" pitchFamily="18" charset="0"/>
                    <a:ea typeface="Tahoma" panose="020B0604030504040204" pitchFamily="34" charset="0"/>
                    <a:cs typeface="Times New Roman" panose="02020603050405020304" pitchFamily="18" charset="0"/>
                  </a:rPr>
                  <a:t>in</a:t>
                </a:r>
                <a:r>
                  <a:rPr lang="en-US" sz="2600" spc="-1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dirty="0">
                    <a:effectLst/>
                    <a:latin typeface="Times New Roman" panose="02020603050405020304" pitchFamily="18" charset="0"/>
                    <a:ea typeface="Tahoma" panose="020B0604030504040204" pitchFamily="34" charset="0"/>
                    <a:cs typeface="Times New Roman" panose="02020603050405020304" pitchFamily="18" charset="0"/>
                  </a:rPr>
                  <a:t>Least</a:t>
                </a:r>
                <a:r>
                  <a:rPr lang="en-US" sz="2600" spc="-2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dirty="0">
                    <a:effectLst/>
                    <a:latin typeface="Times New Roman" panose="02020603050405020304" pitchFamily="18" charset="0"/>
                    <a:ea typeface="Tahoma" panose="020B0604030504040204" pitchFamily="34" charset="0"/>
                    <a:cs typeface="Times New Roman" panose="02020603050405020304" pitchFamily="18" charset="0"/>
                  </a:rPr>
                  <a:t>Squares</a:t>
                </a:r>
                <a:r>
                  <a:rPr lang="en-US" sz="2600" spc="-1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dirty="0">
                    <a:effectLst/>
                    <a:latin typeface="Times New Roman" panose="02020603050405020304" pitchFamily="18" charset="0"/>
                    <a:ea typeface="Tahoma" panose="020B0604030504040204" pitchFamily="34" charset="0"/>
                    <a:cs typeface="Times New Roman" panose="02020603050405020304" pitchFamily="18" charset="0"/>
                  </a:rPr>
                  <a:t>using</a:t>
                </a:r>
                <a:r>
                  <a:rPr lang="en-US" sz="2600" spc="-2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dirty="0">
                    <a:effectLst/>
                    <a:latin typeface="Times New Roman" panose="02020603050405020304" pitchFamily="18" charset="0"/>
                    <a:ea typeface="Tahoma" panose="020B0604030504040204" pitchFamily="34" charset="0"/>
                    <a:cs typeface="Times New Roman" panose="02020603050405020304" pitchFamily="18" charset="0"/>
                  </a:rPr>
                  <a:t>2D</a:t>
                </a:r>
                <a:r>
                  <a:rPr lang="en-US" sz="2600" spc="-1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10" dirty="0">
                    <a:effectLst/>
                    <a:latin typeface="Times New Roman" panose="02020603050405020304" pitchFamily="18" charset="0"/>
                    <a:ea typeface="Tahoma" panose="020B0604030504040204" pitchFamily="34" charset="0"/>
                    <a:cs typeface="Times New Roman" panose="02020603050405020304" pitchFamily="18" charset="0"/>
                  </a:rPr>
                  <a:t>Subspace</a:t>
                </a:r>
                <a:endParaRPr lang="en-IN" sz="2600" dirty="0">
                  <a:effectLst/>
                  <a:latin typeface="Times New Roman" panose="02020603050405020304" pitchFamily="18" charset="0"/>
                  <a:ea typeface="Tahoma" panose="020B0604030504040204" pitchFamily="34" charset="0"/>
                  <a:cs typeface="Times New Roman" panose="02020603050405020304" pitchFamily="18" charset="0"/>
                </a:endParaRPr>
              </a:p>
              <a:p>
                <a:pPr>
                  <a:spcBef>
                    <a:spcPts val="90"/>
                  </a:spcBef>
                  <a:spcAft>
                    <a:spcPts val="0"/>
                  </a:spcAft>
                </a:pPr>
                <a:r>
                  <a:rPr lang="en-US" sz="2600" dirty="0">
                    <a:effectLst/>
                    <a:latin typeface="Times New Roman" panose="02020603050405020304" pitchFamily="18" charset="0"/>
                    <a:ea typeface="Tahoma" panose="020B0604030504040204" pitchFamily="34" charset="0"/>
                    <a:cs typeface="Times New Roman" panose="02020603050405020304" pitchFamily="18" charset="0"/>
                  </a:rPr>
                  <a:t> </a:t>
                </a:r>
                <a:endParaRPr lang="en-IN" sz="2600" dirty="0">
                  <a:effectLst/>
                  <a:latin typeface="Times New Roman" panose="02020603050405020304" pitchFamily="18" charset="0"/>
                  <a:ea typeface="Tahoma" panose="020B0604030504040204" pitchFamily="34" charset="0"/>
                  <a:cs typeface="Times New Roman" panose="02020603050405020304" pitchFamily="18" charset="0"/>
                </a:endParaRPr>
              </a:p>
              <a:p>
                <a:pPr>
                  <a:spcAft>
                    <a:spcPts val="0"/>
                  </a:spcAft>
                </a:pPr>
                <a:r>
                  <a:rPr lang="en-US" sz="2600" dirty="0">
                    <a:effectLst/>
                    <a:latin typeface="Times New Roman" panose="02020603050405020304" pitchFamily="18" charset="0"/>
                    <a:ea typeface="Tahoma" panose="020B0604030504040204" pitchFamily="34" charset="0"/>
                    <a:cs typeface="Times New Roman" panose="02020603050405020304" pitchFamily="18" charset="0"/>
                  </a:rPr>
                  <a:t>                              Let </a:t>
                </a:r>
                <a14:m>
                  <m:oMath xmlns:m="http://schemas.openxmlformats.org/officeDocument/2006/math">
                    <m:r>
                      <a:rPr lang="en-US" sz="2600" i="1">
                        <a:effectLst/>
                        <a:latin typeface="Cambria Math" panose="02040503050406030204" pitchFamily="18" charset="0"/>
                        <a:ea typeface="Tahoma" panose="020B0604030504040204" pitchFamily="34" charset="0"/>
                        <a:cs typeface="Times New Roman" panose="02020603050405020304" pitchFamily="18" charset="0"/>
                      </a:rPr>
                      <m:t>𝐴</m:t>
                    </m:r>
                    <m:r>
                      <a:rPr lang="en-US" sz="2600" i="1">
                        <a:effectLst/>
                        <a:latin typeface="Cambria Math" panose="02040503050406030204" pitchFamily="18" charset="0"/>
                        <a:ea typeface="Tahoma" panose="020B0604030504040204" pitchFamily="34" charset="0"/>
                        <a:cs typeface="Times New Roman" panose="02020603050405020304" pitchFamily="18" charset="0"/>
                      </a:rPr>
                      <m:t>=</m:t>
                    </m:r>
                    <m:d>
                      <m:dPr>
                        <m:begChr m:val="["/>
                        <m:endChr m:val="]"/>
                        <m:ctrlPr>
                          <a:rPr lang="en-IN" sz="2600" i="1">
                            <a:effectLst/>
                            <a:latin typeface="Cambria Math" panose="02040503050406030204" pitchFamily="18" charset="0"/>
                            <a:ea typeface="Tahoma" panose="020B0604030504040204" pitchFamily="34" charset="0"/>
                            <a:cs typeface="Times New Roman" panose="02020603050405020304" pitchFamily="18" charset="0"/>
                          </a:rPr>
                        </m:ctrlPr>
                      </m:dPr>
                      <m:e>
                        <m:m>
                          <m:mPr>
                            <m:mcs>
                              <m:mc>
                                <m:mcPr>
                                  <m:count m:val="2"/>
                                  <m:mcJc m:val="center"/>
                                </m:mcPr>
                              </m:mc>
                            </m:mcs>
                            <m:ctrlPr>
                              <a:rPr lang="en-IN" sz="2600" i="1">
                                <a:effectLst/>
                                <a:latin typeface="Cambria Math" panose="02040503050406030204" pitchFamily="18" charset="0"/>
                                <a:ea typeface="Tahoma" panose="020B0604030504040204" pitchFamily="34" charset="0"/>
                                <a:cs typeface="Times New Roman" panose="02020603050405020304" pitchFamily="18" charset="0"/>
                              </a:rPr>
                            </m:ctrlPr>
                          </m:mPr>
                          <m:mr>
                            <m:e>
                              <m:r>
                                <a:rPr lang="en-US" sz="2600" i="1">
                                  <a:effectLst/>
                                  <a:latin typeface="Cambria Math" panose="02040503050406030204" pitchFamily="18" charset="0"/>
                                  <a:ea typeface="Tahoma" panose="020B0604030504040204" pitchFamily="34" charset="0"/>
                                  <a:cs typeface="Times New Roman" panose="02020603050405020304" pitchFamily="18" charset="0"/>
                                </a:rPr>
                                <m:t>1</m:t>
                              </m:r>
                            </m:e>
                            <m:e>
                              <m:r>
                                <a:rPr lang="en-US" sz="2600" i="1">
                                  <a:effectLst/>
                                  <a:latin typeface="Cambria Math" panose="02040503050406030204" pitchFamily="18" charset="0"/>
                                  <a:ea typeface="Tahoma" panose="020B0604030504040204" pitchFamily="34" charset="0"/>
                                  <a:cs typeface="Times New Roman" panose="02020603050405020304" pitchFamily="18" charset="0"/>
                                </a:rPr>
                                <m:t>   1</m:t>
                              </m:r>
                            </m:e>
                          </m:mr>
                          <m:mr>
                            <m:e>
                              <m:r>
                                <a:rPr lang="en-US" sz="2600" i="1">
                                  <a:effectLst/>
                                  <a:latin typeface="Cambria Math" panose="02040503050406030204" pitchFamily="18" charset="0"/>
                                  <a:ea typeface="Tahoma" panose="020B0604030504040204" pitchFamily="34" charset="0"/>
                                  <a:cs typeface="Times New Roman" panose="02020603050405020304" pitchFamily="18" charset="0"/>
                                </a:rPr>
                                <m:t>1</m:t>
                              </m:r>
                            </m:e>
                            <m:e>
                              <m:r>
                                <a:rPr lang="en-US" sz="2600" i="1">
                                  <a:effectLst/>
                                  <a:latin typeface="Cambria Math" panose="02040503050406030204" pitchFamily="18" charset="0"/>
                                  <a:ea typeface="Tahoma" panose="020B0604030504040204" pitchFamily="34" charset="0"/>
                                  <a:cs typeface="Times New Roman" panose="02020603050405020304" pitchFamily="18" charset="0"/>
                                </a:rPr>
                                <m:t>−1</m:t>
                              </m:r>
                            </m:e>
                          </m:mr>
                          <m:mr>
                            <m:e>
                              <m:r>
                                <a:rPr lang="en-US" sz="2600" i="1">
                                  <a:effectLst/>
                                  <a:latin typeface="Cambria Math" panose="02040503050406030204" pitchFamily="18" charset="0"/>
                                  <a:ea typeface="Tahoma" panose="020B0604030504040204" pitchFamily="34" charset="0"/>
                                  <a:cs typeface="Times New Roman" panose="02020603050405020304" pitchFamily="18" charset="0"/>
                                </a:rPr>
                                <m:t>1</m:t>
                              </m:r>
                            </m:e>
                            <m:e>
                              <m:r>
                                <a:rPr lang="en-US" sz="2600" i="1">
                                  <a:effectLst/>
                                  <a:latin typeface="Cambria Math" panose="02040503050406030204" pitchFamily="18" charset="0"/>
                                  <a:ea typeface="Tahoma" panose="020B0604030504040204" pitchFamily="34" charset="0"/>
                                  <a:cs typeface="Times New Roman" panose="02020603050405020304" pitchFamily="18" charset="0"/>
                                </a:rPr>
                                <m:t>   2</m:t>
                              </m:r>
                            </m:e>
                          </m:mr>
                        </m:m>
                      </m:e>
                    </m:d>
                  </m:oMath>
                </a14:m>
                <a:r>
                  <a:rPr lang="en-US" sz="2600" dirty="0">
                    <a:effectLst/>
                    <a:latin typeface="Times New Roman" panose="02020603050405020304" pitchFamily="18" charset="0"/>
                    <a:ea typeface="Tahoma" panose="020B0604030504040204" pitchFamily="34" charset="0"/>
                    <a:cs typeface="Times New Roman" panose="02020603050405020304" pitchFamily="18" charset="0"/>
                  </a:rPr>
                  <a:t> be a </a:t>
                </a:r>
                <a14:m>
                  <m:oMath xmlns:m="http://schemas.openxmlformats.org/officeDocument/2006/math">
                    <m:r>
                      <a:rPr lang="en-US" sz="2600" i="1">
                        <a:effectLst/>
                        <a:latin typeface="Cambria Math" panose="02040503050406030204" pitchFamily="18" charset="0"/>
                        <a:ea typeface="Times New Roman" panose="02020603050405020304" pitchFamily="18" charset="0"/>
                        <a:cs typeface="Times New Roman" panose="02020603050405020304" pitchFamily="18" charset="0"/>
                      </a:rPr>
                      <m:t>3×2</m:t>
                    </m:r>
                  </m:oMath>
                </a14:m>
                <a:r>
                  <a:rPr lang="en-US" sz="2600" dirty="0">
                    <a:effectLst/>
                    <a:latin typeface="Times New Roman" panose="02020603050405020304" pitchFamily="18" charset="0"/>
                    <a:ea typeface="Tahoma" panose="020B0604030504040204" pitchFamily="34" charset="0"/>
                    <a:cs typeface="Times New Roman" panose="02020603050405020304" pitchFamily="18" charset="0"/>
                  </a:rPr>
                  <a:t> matrix.</a:t>
                </a:r>
                <a:endParaRPr lang="en-IN" sz="2600" dirty="0">
                  <a:effectLst/>
                  <a:latin typeface="Times New Roman" panose="02020603050405020304" pitchFamily="18" charset="0"/>
                  <a:ea typeface="Tahoma" panose="020B0604030504040204" pitchFamily="34" charset="0"/>
                  <a:cs typeface="Times New Roman" panose="02020603050405020304" pitchFamily="18" charset="0"/>
                </a:endParaRPr>
              </a:p>
              <a:p>
                <a:pPr>
                  <a:spcAft>
                    <a:spcPts val="0"/>
                  </a:spcAft>
                </a:pPr>
                <a:r>
                  <a:rPr lang="en-US" sz="2600" dirty="0">
                    <a:effectLst/>
                    <a:latin typeface="Times New Roman" panose="02020603050405020304" pitchFamily="18" charset="0"/>
                    <a:ea typeface="Tahoma" panose="020B0604030504040204" pitchFamily="34" charset="0"/>
                    <a:cs typeface="Times New Roman" panose="02020603050405020304" pitchFamily="18" charset="0"/>
                  </a:rPr>
                  <a:t> </a:t>
                </a:r>
                <a:endParaRPr lang="en-IN" sz="2600" dirty="0">
                  <a:effectLst/>
                  <a:latin typeface="Times New Roman" panose="02020603050405020304" pitchFamily="18" charset="0"/>
                  <a:ea typeface="Tahoma" panose="020B0604030504040204" pitchFamily="34" charset="0"/>
                  <a:cs typeface="Times New Roman" panose="02020603050405020304" pitchFamily="18" charset="0"/>
                </a:endParaRPr>
              </a:p>
              <a:p>
                <a:pPr>
                  <a:spcAft>
                    <a:spcPts val="0"/>
                  </a:spcAft>
                </a:pPr>
                <a:r>
                  <a:rPr lang="en-US" sz="2600" dirty="0">
                    <a:effectLst/>
                    <a:latin typeface="Times New Roman" panose="02020603050405020304" pitchFamily="18" charset="0"/>
                    <a:ea typeface="Tahoma" panose="020B0604030504040204" pitchFamily="34" charset="0"/>
                    <a:cs typeface="Times New Roman" panose="02020603050405020304" pitchFamily="18" charset="0"/>
                  </a:rPr>
                  <a:t>                               Let </a:t>
                </a:r>
                <a14:m>
                  <m:oMath xmlns:m="http://schemas.openxmlformats.org/officeDocument/2006/math">
                    <m:r>
                      <a:rPr lang="en-US" sz="2600" i="1">
                        <a:effectLst/>
                        <a:latin typeface="Cambria Math" panose="02040503050406030204" pitchFamily="18" charset="0"/>
                        <a:ea typeface="Tahoma" panose="020B0604030504040204" pitchFamily="34" charset="0"/>
                        <a:cs typeface="Times New Roman" panose="02020603050405020304" pitchFamily="18" charset="0"/>
                      </a:rPr>
                      <m:t>𝑏</m:t>
                    </m:r>
                    <m:r>
                      <a:rPr lang="en-US" sz="2600" i="1">
                        <a:effectLst/>
                        <a:latin typeface="Cambria Math" panose="02040503050406030204" pitchFamily="18" charset="0"/>
                        <a:ea typeface="Tahoma" panose="020B0604030504040204" pitchFamily="34" charset="0"/>
                        <a:cs typeface="Times New Roman" panose="02020603050405020304" pitchFamily="18" charset="0"/>
                      </a:rPr>
                      <m:t>=</m:t>
                    </m:r>
                    <m:d>
                      <m:dPr>
                        <m:begChr m:val="["/>
                        <m:endChr m:val="]"/>
                        <m:ctrlPr>
                          <a:rPr lang="en-IN" sz="2600" i="1">
                            <a:effectLst/>
                            <a:latin typeface="Cambria Math" panose="02040503050406030204" pitchFamily="18" charset="0"/>
                            <a:ea typeface="Tahoma" panose="020B0604030504040204" pitchFamily="34" charset="0"/>
                            <a:cs typeface="Times New Roman" panose="02020603050405020304" pitchFamily="18" charset="0"/>
                          </a:rPr>
                        </m:ctrlPr>
                      </m:dPr>
                      <m:e>
                        <m:m>
                          <m:mPr>
                            <m:mcs>
                              <m:mc>
                                <m:mcPr>
                                  <m:count m:val="1"/>
                                  <m:mcJc m:val="center"/>
                                </m:mcPr>
                              </m:mc>
                            </m:mcs>
                            <m:ctrlPr>
                              <a:rPr lang="en-IN" sz="2600" i="1">
                                <a:effectLst/>
                                <a:latin typeface="Cambria Math" panose="02040503050406030204" pitchFamily="18" charset="0"/>
                                <a:ea typeface="Tahoma" panose="020B0604030504040204" pitchFamily="34" charset="0"/>
                                <a:cs typeface="Times New Roman" panose="02020603050405020304" pitchFamily="18" charset="0"/>
                              </a:rPr>
                            </m:ctrlPr>
                          </m:mPr>
                          <m:mr>
                            <m:e>
                              <m:r>
                                <a:rPr lang="en-US" sz="2600" i="1">
                                  <a:effectLst/>
                                  <a:latin typeface="Cambria Math" panose="02040503050406030204" pitchFamily="18" charset="0"/>
                                  <a:ea typeface="Tahoma" panose="020B0604030504040204" pitchFamily="34" charset="0"/>
                                  <a:cs typeface="Times New Roman" panose="02020603050405020304" pitchFamily="18" charset="0"/>
                                </a:rPr>
                                <m:t>3</m:t>
                              </m:r>
                            </m:e>
                          </m:mr>
                          <m:mr>
                            <m:e>
                              <m:r>
                                <a:rPr lang="en-US" sz="2600" i="1">
                                  <a:effectLst/>
                                  <a:latin typeface="Cambria Math" panose="02040503050406030204" pitchFamily="18" charset="0"/>
                                  <a:ea typeface="Tahoma" panose="020B0604030504040204" pitchFamily="34" charset="0"/>
                                  <a:cs typeface="Times New Roman" panose="02020603050405020304" pitchFamily="18" charset="0"/>
                                </a:rPr>
                                <m:t>2</m:t>
                              </m:r>
                            </m:e>
                          </m:mr>
                          <m:mr>
                            <m:e>
                              <m:r>
                                <a:rPr lang="en-US" sz="2600" i="1">
                                  <a:effectLst/>
                                  <a:latin typeface="Cambria Math" panose="02040503050406030204" pitchFamily="18" charset="0"/>
                                  <a:ea typeface="Tahoma" panose="020B0604030504040204" pitchFamily="34" charset="0"/>
                                  <a:cs typeface="Times New Roman" panose="02020603050405020304" pitchFamily="18" charset="0"/>
                                </a:rPr>
                                <m:t>5</m:t>
                              </m:r>
                            </m:e>
                          </m:mr>
                        </m:m>
                      </m:e>
                    </m:d>
                  </m:oMath>
                </a14:m>
                <a:endParaRPr lang="en-IN" sz="2600" dirty="0">
                  <a:effectLst/>
                  <a:latin typeface="Times New Roman" panose="02020603050405020304" pitchFamily="18" charset="0"/>
                  <a:ea typeface="Tahoma" panose="020B0604030504040204" pitchFamily="34" charset="0"/>
                  <a:cs typeface="Times New Roman" panose="02020603050405020304" pitchFamily="18" charset="0"/>
                </a:endParaRPr>
              </a:p>
              <a:p>
                <a:pPr lvl="0">
                  <a:lnSpc>
                    <a:spcPct val="150000"/>
                  </a:lnSpc>
                  <a:spcBef>
                    <a:spcPts val="5"/>
                  </a:spcBef>
                  <a:spcAft>
                    <a:spcPts val="0"/>
                  </a:spcAft>
                  <a:buSzPts val="900"/>
                  <a:tabLst>
                    <a:tab pos="455930" algn="l"/>
                  </a:tabLst>
                </a:pP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1. Find</a:t>
                </a:r>
                <a:r>
                  <a:rPr lang="en-US" sz="2600" spc="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the</a:t>
                </a:r>
                <a:r>
                  <a:rPr lang="en-US" sz="2600" spc="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projection</a:t>
                </a:r>
                <a:r>
                  <a:rPr lang="en-US" sz="2600" spc="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of</a:t>
                </a:r>
                <a:r>
                  <a:rPr lang="en-US" sz="2600" spc="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b</a:t>
                </a:r>
                <a:r>
                  <a:rPr lang="en-US" sz="2600" spc="5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onto</a:t>
                </a:r>
                <a:r>
                  <a:rPr lang="en-US" sz="2600" spc="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the</a:t>
                </a:r>
                <a:r>
                  <a:rPr lang="en-US" sz="2600" spc="8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column</a:t>
                </a:r>
                <a:r>
                  <a:rPr lang="en-US" sz="2600" spc="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space</a:t>
                </a:r>
                <a:r>
                  <a:rPr lang="en-US" sz="2600" spc="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of</a:t>
                </a:r>
                <a:r>
                  <a:rPr lang="en-US" sz="2600" spc="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A</a:t>
                </a:r>
                <a:r>
                  <a:rPr lang="en-US" sz="2600" spc="5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using</a:t>
                </a:r>
                <a:r>
                  <a:rPr lang="en-US" sz="2600" spc="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least</a:t>
                </a:r>
                <a:r>
                  <a:rPr lang="en-US" sz="2600" spc="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10" dirty="0">
                    <a:effectLst/>
                    <a:latin typeface="Times New Roman" panose="02020603050405020304" pitchFamily="18" charset="0"/>
                    <a:ea typeface="Tahoma" panose="020B0604030504040204" pitchFamily="34" charset="0"/>
                    <a:cs typeface="Times New Roman" panose="02020603050405020304" pitchFamily="18" charset="0"/>
                  </a:rPr>
                  <a:t>squares.</a:t>
                </a:r>
                <a:endParaRPr lang="en-IN" sz="2600" spc="0" dirty="0">
                  <a:effectLst/>
                  <a:latin typeface="Times New Roman" panose="02020603050405020304" pitchFamily="18" charset="0"/>
                  <a:ea typeface="Tahoma" panose="020B0604030504040204" pitchFamily="34" charset="0"/>
                  <a:cs typeface="Times New Roman" panose="02020603050405020304" pitchFamily="18" charset="0"/>
                </a:endParaRPr>
              </a:p>
              <a:p>
                <a:pPr lvl="0">
                  <a:lnSpc>
                    <a:spcPct val="150000"/>
                  </a:lnSpc>
                  <a:spcAft>
                    <a:spcPts val="0"/>
                  </a:spcAft>
                  <a:buSzPts val="900"/>
                  <a:tabLst>
                    <a:tab pos="455930" algn="l"/>
                  </a:tabLst>
                </a:pP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2. Solve</a:t>
                </a:r>
                <a:r>
                  <a:rPr lang="en-US" sz="2600" spc="-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for</a:t>
                </a:r>
                <a:r>
                  <a:rPr lang="en-US" sz="2600" spc="-7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the</a:t>
                </a:r>
                <a:r>
                  <a:rPr lang="en-US" sz="2600" spc="-7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least</a:t>
                </a:r>
                <a:r>
                  <a:rPr lang="en-US" sz="2600" spc="-7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squares</a:t>
                </a:r>
                <a:r>
                  <a:rPr lang="en-US" sz="2600" spc="-6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solution</a:t>
                </a:r>
                <a:r>
                  <a:rPr lang="en-US" sz="2600" spc="-70" dirty="0">
                    <a:effectLst/>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acc>
                      <m:accPr>
                        <m:chr m:val="̂"/>
                        <m:ctrlPr>
                          <a:rPr lang="en-US" sz="2600" i="1" spc="-70" smtClean="0">
                            <a:effectLst/>
                            <a:latin typeface="Cambria Math" panose="02040503050406030204" pitchFamily="18" charset="0"/>
                            <a:ea typeface="Tahoma" panose="020B0604030504040204" pitchFamily="34" charset="0"/>
                          </a:rPr>
                        </m:ctrlPr>
                      </m:accPr>
                      <m:e>
                        <m:r>
                          <a:rPr lang="en-US" sz="2600" b="0" i="1" spc="-70" smtClean="0">
                            <a:effectLst/>
                            <a:latin typeface="Cambria Math" panose="02040503050406030204" pitchFamily="18" charset="0"/>
                            <a:ea typeface="Tahoma" panose="020B0604030504040204" pitchFamily="34" charset="0"/>
                          </a:rPr>
                          <m:t>𝑥</m:t>
                        </m:r>
                      </m:e>
                    </m:acc>
                  </m:oMath>
                </a14:m>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(orthogonality check) such</a:t>
                </a:r>
                <a:r>
                  <a:rPr lang="en-US" sz="2600" spc="-7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that</a:t>
                </a:r>
                <a:r>
                  <a:rPr lang="en-US" sz="2600" spc="-7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i="1" spc="185" dirty="0">
                    <a:effectLst/>
                    <a:latin typeface="Times New Roman" panose="02020603050405020304" pitchFamily="18" charset="0"/>
                    <a:ea typeface="Tahoma" panose="020B0604030504040204" pitchFamily="34" charset="0"/>
                    <a:cs typeface="Times New Roman" panose="02020603050405020304" pitchFamily="18" charset="0"/>
                  </a:rPr>
                  <a:t>A</a:t>
                </a:r>
                <a14:m>
                  <m:oMath xmlns:m="http://schemas.openxmlformats.org/officeDocument/2006/math">
                    <m:acc>
                      <m:accPr>
                        <m:chr m:val="̂"/>
                        <m:ctrlPr>
                          <a:rPr lang="en-US" sz="2600" i="1" spc="-70">
                            <a:latin typeface="Cambria Math" panose="02040503050406030204" pitchFamily="18" charset="0"/>
                            <a:ea typeface="Tahoma" panose="020B0604030504040204" pitchFamily="34" charset="0"/>
                          </a:rPr>
                        </m:ctrlPr>
                      </m:accPr>
                      <m:e>
                        <m:r>
                          <a:rPr lang="en-US" sz="2600" i="1" spc="-70">
                            <a:latin typeface="Cambria Math" panose="02040503050406030204" pitchFamily="18" charset="0"/>
                            <a:ea typeface="Tahoma" panose="020B0604030504040204" pitchFamily="34" charset="0"/>
                          </a:rPr>
                          <m:t>𝑥</m:t>
                        </m:r>
                      </m:e>
                    </m:acc>
                  </m:oMath>
                </a14:m>
                <a:r>
                  <a:rPr lang="en-US" sz="2600" spc="-1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is</a:t>
                </a:r>
                <a:r>
                  <a:rPr lang="en-US" sz="2600" spc="-7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the</a:t>
                </a:r>
                <a:r>
                  <a:rPr lang="en-US" sz="2600" spc="-70" dirty="0">
                    <a:effectLst/>
                    <a:latin typeface="Times New Roman" panose="02020603050405020304" pitchFamily="18" charset="0"/>
                    <a:ea typeface="Tahoma" panose="020B0604030504040204" pitchFamily="34" charset="0"/>
                    <a:cs typeface="Times New Roman" panose="02020603050405020304" pitchFamily="18" charset="0"/>
                  </a:rPr>
                  <a:t>    </a:t>
                </a:r>
              </a:p>
              <a:p>
                <a:pPr lvl="0">
                  <a:lnSpc>
                    <a:spcPct val="150000"/>
                  </a:lnSpc>
                  <a:spcAft>
                    <a:spcPts val="0"/>
                  </a:spcAft>
                  <a:buSzPts val="900"/>
                  <a:tabLst>
                    <a:tab pos="455930" algn="l"/>
                  </a:tabLst>
                </a:pPr>
                <a:r>
                  <a:rPr lang="en-US" sz="2600" spc="-70" dirty="0">
                    <a:latin typeface="Times New Roman" panose="02020603050405020304" pitchFamily="18" charset="0"/>
                    <a:ea typeface="Tahoma" panose="020B0604030504040204" pitchFamily="34" charset="0"/>
                    <a:cs typeface="Times New Roman" panose="02020603050405020304" pitchFamily="18" charset="0"/>
                  </a:rPr>
                  <a:t>     </a:t>
                </a:r>
                <a:r>
                  <a:rPr lang="en-US" sz="2600" spc="-10" dirty="0">
                    <a:effectLst/>
                    <a:latin typeface="Times New Roman" panose="02020603050405020304" pitchFamily="18" charset="0"/>
                    <a:ea typeface="Tahoma" panose="020B0604030504040204" pitchFamily="34" charset="0"/>
                    <a:cs typeface="Times New Roman" panose="02020603050405020304" pitchFamily="18" charset="0"/>
                  </a:rPr>
                  <a:t>projection.</a:t>
                </a:r>
                <a:endParaRPr lang="en-IN" sz="2600" spc="0" dirty="0">
                  <a:effectLst/>
                  <a:latin typeface="Times New Roman" panose="02020603050405020304" pitchFamily="18" charset="0"/>
                  <a:ea typeface="Tahoma" panose="020B0604030504040204" pitchFamily="34" charset="0"/>
                  <a:cs typeface="Times New Roman" panose="02020603050405020304" pitchFamily="18" charset="0"/>
                </a:endParaRPr>
              </a:p>
              <a:p>
                <a:pPr lvl="0">
                  <a:lnSpc>
                    <a:spcPct val="150000"/>
                  </a:lnSpc>
                  <a:spcBef>
                    <a:spcPts val="40"/>
                  </a:spcBef>
                  <a:spcAft>
                    <a:spcPts val="0"/>
                  </a:spcAft>
                  <a:buSzPts val="900"/>
                  <a:tabLst>
                    <a:tab pos="455930" algn="l"/>
                  </a:tabLst>
                </a:pP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3. Explain</a:t>
                </a:r>
                <a:r>
                  <a:rPr lang="en-US" sz="2600" spc="1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the</a:t>
                </a:r>
                <a:r>
                  <a:rPr lang="en-US" sz="2600" spc="1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role</a:t>
                </a:r>
                <a:r>
                  <a:rPr lang="en-US" sz="2600" spc="1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of</a:t>
                </a:r>
                <a:r>
                  <a:rPr lang="en-US" sz="2600" spc="1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projection</a:t>
                </a:r>
                <a:r>
                  <a:rPr lang="en-US" sz="2600" spc="1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in</a:t>
                </a:r>
                <a:r>
                  <a:rPr lang="en-US" sz="2600" spc="1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approximating</a:t>
                </a:r>
                <a:r>
                  <a:rPr lang="en-US" sz="2600" spc="1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0" dirty="0">
                    <a:effectLst/>
                    <a:latin typeface="Times New Roman" panose="02020603050405020304" pitchFamily="18" charset="0"/>
                    <a:ea typeface="Tahoma" panose="020B0604030504040204" pitchFamily="34" charset="0"/>
                    <a:cs typeface="Times New Roman" panose="02020603050405020304" pitchFamily="18" charset="0"/>
                  </a:rPr>
                  <a:t>inconsistent</a:t>
                </a:r>
                <a:r>
                  <a:rPr lang="en-US" sz="2600" spc="175"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600" spc="-10" dirty="0">
                    <a:effectLst/>
                    <a:latin typeface="Times New Roman" panose="02020603050405020304" pitchFamily="18" charset="0"/>
                    <a:ea typeface="Tahoma" panose="020B0604030504040204" pitchFamily="34" charset="0"/>
                    <a:cs typeface="Times New Roman" panose="02020603050405020304" pitchFamily="18" charset="0"/>
                  </a:rPr>
                  <a:t>systems.</a:t>
                </a:r>
                <a:endParaRPr lang="en-IN" sz="2600" spc="0" dirty="0">
                  <a:effectLst/>
                  <a:latin typeface="Times New Roman" panose="02020603050405020304" pitchFamily="18" charset="0"/>
                  <a:ea typeface="Tahoma" panose="020B0604030504040204" pitchFamily="34" charset="0"/>
                  <a:cs typeface="Times New Roman" panose="02020603050405020304" pitchFamily="18" charset="0"/>
                </a:endParaRPr>
              </a:p>
              <a:p>
                <a:br>
                  <a:rPr lang="en-US" dirty="0">
                    <a:effectLst/>
                    <a:latin typeface="Times New Roman" panose="02020603050405020304" pitchFamily="18" charset="0"/>
                    <a:ea typeface="Tahoma" panose="020B0604030504040204" pitchFamily="34" charset="0"/>
                  </a:rPr>
                </a:br>
                <a:endParaRPr lang="en-IN" dirty="0"/>
              </a:p>
            </p:txBody>
          </p:sp>
        </mc:Choice>
        <mc:Fallback xmlns="">
          <p:sp>
            <p:nvSpPr>
              <p:cNvPr id="5" name="Rectangle 4"/>
              <p:cNvSpPr>
                <a:spLocks noRot="1" noChangeAspect="1" noMove="1" noResize="1" noEditPoints="1" noAdjustHandles="1" noChangeArrowheads="1" noChangeShapeType="1" noTextEdit="1"/>
              </p:cNvSpPr>
              <p:nvPr/>
            </p:nvSpPr>
            <p:spPr>
              <a:xfrm>
                <a:off x="146649" y="145182"/>
                <a:ext cx="11904453" cy="6373796"/>
              </a:xfrm>
              <a:prstGeom prst="rect">
                <a:avLst/>
              </a:prstGeom>
              <a:blipFill>
                <a:blip r:embed="rId2"/>
                <a:stretch>
                  <a:fillRect l="-922" t="-861"/>
                </a:stretch>
              </a:blipFill>
            </p:spPr>
            <p:txBody>
              <a:bodyPr/>
              <a:lstStyle/>
              <a:p>
                <a:r>
                  <a:rPr lang="en-US">
                    <a:noFill/>
                  </a:rPr>
                  <a:t> </a:t>
                </a:r>
              </a:p>
            </p:txBody>
          </p:sp>
        </mc:Fallback>
      </mc:AlternateContent>
    </p:spTree>
    <p:extLst>
      <p:ext uri="{BB962C8B-B14F-4D97-AF65-F5344CB8AC3E}">
        <p14:creationId xmlns:p14="http://schemas.microsoft.com/office/powerpoint/2010/main" val="25386586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D202E-393D-44E7-8EA4-AEB2A6879EC2}"/>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AA2CBA82-C7B2-41DC-824B-8A1A807605BD}"/>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DBB0A427-3560-4F14-942B-60CC7F362B7F}"/>
              </a:ext>
            </a:extLst>
          </p:cNvPr>
          <p:cNvSpPr>
            <a:spLocks noGrp="1"/>
          </p:cNvSpPr>
          <p:nvPr>
            <p:ph type="sldNum" sz="quarter" idx="12"/>
          </p:nvPr>
        </p:nvSpPr>
        <p:spPr/>
        <p:txBody>
          <a:bodyPr/>
          <a:lstStyle/>
          <a:p>
            <a:fld id="{E0997674-4A0C-428B-B6EB-8D84DA16CAF1}" type="slidenum">
              <a:rPr lang="en-IN" smtClean="0"/>
              <a:pPr/>
              <a:t>82</a:t>
            </a:fld>
            <a:endParaRPr lang="en-IN"/>
          </a:p>
        </p:txBody>
      </p:sp>
      <p:pic>
        <p:nvPicPr>
          <p:cNvPr id="5" name="Picture 4">
            <a:extLst>
              <a:ext uri="{FF2B5EF4-FFF2-40B4-BE49-F238E27FC236}">
                <a16:creationId xmlns:a16="http://schemas.microsoft.com/office/drawing/2014/main" id="{CB808844-0CEA-4FCD-AD65-5C60C1470D3B}"/>
              </a:ext>
            </a:extLst>
          </p:cNvPr>
          <p:cNvPicPr>
            <a:picLocks noChangeAspect="1"/>
          </p:cNvPicPr>
          <p:nvPr/>
        </p:nvPicPr>
        <p:blipFill>
          <a:blip r:embed="rId2"/>
          <a:stretch>
            <a:fillRect/>
          </a:stretch>
        </p:blipFill>
        <p:spPr>
          <a:xfrm>
            <a:off x="2473736" y="91987"/>
            <a:ext cx="6603504" cy="345249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630DAA5-C373-4A03-A4A4-BB4ACDE41976}"/>
                  </a:ext>
                </a:extLst>
              </p:cNvPr>
              <p:cNvSpPr txBox="1"/>
              <p:nvPr/>
            </p:nvSpPr>
            <p:spPr>
              <a:xfrm>
                <a:off x="122548" y="3697725"/>
                <a:ext cx="11924908" cy="2739211"/>
              </a:xfrm>
              <a:prstGeom prst="rect">
                <a:avLst/>
              </a:prstGeom>
              <a:noFill/>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The visual representation of the projection:</a:t>
                </a:r>
              </a:p>
              <a:p>
                <a:pPr marL="342900" indent="-342900"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 bluish green plane is the column space of 𝐴, i.e., all vectors of the form 𝐴𝑥.</a:t>
                </a:r>
              </a:p>
              <a:p>
                <a:pPr marL="342900" indent="-342900"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 red vector is 𝑏.</a:t>
                </a:r>
              </a:p>
              <a:p>
                <a:pPr marL="342900" indent="-342900"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 green vector is the projection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𝑝</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𝐴</m:t>
                    </m:r>
                    <m:acc>
                      <m:accPr>
                        <m:chr m:val="̂"/>
                        <m:ctrlPr>
                          <a:rPr lang="en-US" sz="2400" b="0" i="1" smtClean="0">
                            <a:latin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cs typeface="Times New Roman" panose="02020603050405020304" pitchFamily="18" charset="0"/>
                          </a:rPr>
                          <m:t>𝑥</m:t>
                        </m:r>
                      </m:e>
                    </m:acc>
                  </m:oMath>
                </a14:m>
                <a:r>
                  <a:rPr lang="en-US" sz="2400" dirty="0">
                    <a:latin typeface="Times New Roman" panose="02020603050405020304" pitchFamily="18" charset="0"/>
                    <a:cs typeface="Times New Roman" panose="02020603050405020304" pitchFamily="18" charset="0"/>
                  </a:rPr>
                  <a:t>, the closest point to 𝑏 in the plane.</a:t>
                </a:r>
              </a:p>
              <a:p>
                <a:pPr marL="342900" indent="-342900"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 blue vector is the residual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𝑟</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𝑏</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𝑝</m:t>
                    </m:r>
                  </m:oMath>
                </a14:m>
                <a:r>
                  <a:rPr lang="en-US" sz="2400" dirty="0">
                    <a:latin typeface="Times New Roman" panose="02020603050405020304" pitchFamily="18" charset="0"/>
                    <a:cs typeface="Times New Roman" panose="02020603050405020304" pitchFamily="18" charset="0"/>
                  </a:rPr>
                  <a:t>, which is perpendicular to the plane.</a:t>
                </a:r>
              </a:p>
              <a:p>
                <a:pPr algn="just"/>
                <a:r>
                  <a:rPr lang="en-US" sz="2400" dirty="0">
                    <a:latin typeface="Times New Roman" panose="02020603050405020304" pitchFamily="18" charset="0"/>
                    <a:cs typeface="Times New Roman" panose="02020603050405020304" pitchFamily="18" charset="0"/>
                  </a:rPr>
                  <a:t>This picture shows how projection provides the best approximation when the system 𝐴𝑥=𝑏 is inconsistent.</a:t>
                </a:r>
              </a:p>
            </p:txBody>
          </p:sp>
        </mc:Choice>
        <mc:Fallback xmlns="">
          <p:sp>
            <p:nvSpPr>
              <p:cNvPr id="7" name="TextBox 6">
                <a:extLst>
                  <a:ext uri="{FF2B5EF4-FFF2-40B4-BE49-F238E27FC236}">
                    <a16:creationId xmlns:a16="http://schemas.microsoft.com/office/drawing/2014/main" id="{8630DAA5-C373-4A03-A4A4-BB4ACDE41976}"/>
                  </a:ext>
                </a:extLst>
              </p:cNvPr>
              <p:cNvSpPr txBox="1">
                <a:spLocks noRot="1" noChangeAspect="1" noMove="1" noResize="1" noEditPoints="1" noAdjustHandles="1" noChangeArrowheads="1" noChangeShapeType="1" noTextEdit="1"/>
              </p:cNvSpPr>
              <p:nvPr/>
            </p:nvSpPr>
            <p:spPr>
              <a:xfrm>
                <a:off x="122548" y="3697725"/>
                <a:ext cx="11924908" cy="2739211"/>
              </a:xfrm>
              <a:prstGeom prst="rect">
                <a:avLst/>
              </a:prstGeom>
              <a:blipFill>
                <a:blip r:embed="rId3"/>
                <a:stretch>
                  <a:fillRect l="-1022" t="-2450" r="-818" b="-4232"/>
                </a:stretch>
              </a:blipFill>
            </p:spPr>
            <p:txBody>
              <a:bodyPr/>
              <a:lstStyle/>
              <a:p>
                <a:r>
                  <a:rPr lang="en-US">
                    <a:noFill/>
                  </a:rPr>
                  <a:t> </a:t>
                </a:r>
              </a:p>
            </p:txBody>
          </p:sp>
        </mc:Fallback>
      </mc:AlternateContent>
    </p:spTree>
    <p:extLst>
      <p:ext uri="{BB962C8B-B14F-4D97-AF65-F5344CB8AC3E}">
        <p14:creationId xmlns:p14="http://schemas.microsoft.com/office/powerpoint/2010/main" val="35697671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F17E8-CDFB-4C28-A68E-E7DAC8ADBE9C}"/>
              </a:ext>
            </a:extLst>
          </p:cNvPr>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a:extLst>
              <a:ext uri="{FF2B5EF4-FFF2-40B4-BE49-F238E27FC236}">
                <a16:creationId xmlns:a16="http://schemas.microsoft.com/office/drawing/2014/main" id="{6B7FF42E-6D37-43CD-85D9-D35139ABFA2D}"/>
              </a:ext>
            </a:extLst>
          </p:cNvPr>
          <p:cNvSpPr>
            <a:spLocks noGrp="1"/>
          </p:cNvSpPr>
          <p:nvPr>
            <p:ph type="ftr" sz="quarter" idx="11"/>
          </p:nvPr>
        </p:nvSpPr>
        <p:spPr/>
        <p:txBody>
          <a:bodyPr/>
          <a:lstStyle/>
          <a:p>
            <a:r>
              <a:rPr lang="en-IN"/>
              <a:t>MITE</a:t>
            </a:r>
          </a:p>
        </p:txBody>
      </p:sp>
      <p:sp>
        <p:nvSpPr>
          <p:cNvPr id="4" name="Slide Number Placeholder 3">
            <a:extLst>
              <a:ext uri="{FF2B5EF4-FFF2-40B4-BE49-F238E27FC236}">
                <a16:creationId xmlns:a16="http://schemas.microsoft.com/office/drawing/2014/main" id="{DACB38EB-5528-4500-9C30-AB568F52D0B4}"/>
              </a:ext>
            </a:extLst>
          </p:cNvPr>
          <p:cNvSpPr>
            <a:spLocks noGrp="1"/>
          </p:cNvSpPr>
          <p:nvPr>
            <p:ph type="sldNum" sz="quarter" idx="12"/>
          </p:nvPr>
        </p:nvSpPr>
        <p:spPr/>
        <p:txBody>
          <a:bodyPr/>
          <a:lstStyle/>
          <a:p>
            <a:fld id="{E0997674-4A0C-428B-B6EB-8D84DA16CAF1}" type="slidenum">
              <a:rPr lang="en-IN" smtClean="0"/>
              <a:pPr/>
              <a:t>83</a:t>
            </a:fld>
            <a:endParaRPr lang="en-I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17BCF8B-AEC1-4F0E-9F14-02C8DB2FC3A6}"/>
                  </a:ext>
                </a:extLst>
              </p:cNvPr>
              <p:cNvSpPr txBox="1"/>
              <p:nvPr/>
            </p:nvSpPr>
            <p:spPr>
              <a:xfrm>
                <a:off x="254524" y="149017"/>
                <a:ext cx="11736371" cy="6183039"/>
              </a:xfrm>
              <a:prstGeom prst="rect">
                <a:avLst/>
              </a:prstGeom>
              <a:noFill/>
            </p:spPr>
            <p:txBody>
              <a:bodyPr wrap="square">
                <a:spAutoFit/>
              </a:bodyPr>
              <a:lstStyle/>
              <a:p>
                <a:pPr>
                  <a:lnSpc>
                    <a:spcPct val="107000"/>
                  </a:lnSpc>
                  <a:spcAft>
                    <a:spcPts val="800"/>
                  </a:spcAft>
                </a:pPr>
                <a:r>
                  <a:rPr lang="en-IN" sz="25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Problem 3 : </a:t>
                </a:r>
                <a:r>
                  <a:rPr lang="en-IN" sz="2500" dirty="0">
                    <a:effectLst/>
                    <a:latin typeface="Times New Roman" panose="02020603050405020304" pitchFamily="18" charset="0"/>
                    <a:ea typeface="Calibri" panose="020F0502020204030204" pitchFamily="34" charset="0"/>
                    <a:cs typeface="Times New Roman" panose="02020603050405020304" pitchFamily="18" charset="0"/>
                  </a:rPr>
                  <a:t>Use</a:t>
                </a:r>
                <a:r>
                  <a:rPr lang="en-IN" sz="25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500" dirty="0">
                    <a:effectLst/>
                    <a:latin typeface="Times New Roman" panose="02020603050405020304" pitchFamily="18" charset="0"/>
                    <a:ea typeface="Calibri" panose="020F0502020204030204" pitchFamily="34" charset="0"/>
                    <a:cs typeface="Times New Roman" panose="02020603050405020304" pitchFamily="18" charset="0"/>
                  </a:rPr>
                  <a:t>of</a:t>
                </a:r>
                <a:r>
                  <a:rPr lang="en-IN" sz="25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500" dirty="0">
                    <a:effectLst/>
                    <a:latin typeface="Times New Roman" panose="02020603050405020304" pitchFamily="18" charset="0"/>
                    <a:ea typeface="Calibri" panose="020F0502020204030204" pitchFamily="34" charset="0"/>
                    <a:cs typeface="Times New Roman" panose="02020603050405020304" pitchFamily="18" charset="0"/>
                  </a:rPr>
                  <a:t>Projection</a:t>
                </a:r>
                <a:r>
                  <a:rPr lang="en-IN" sz="25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500" dirty="0">
                    <a:effectLst/>
                    <a:latin typeface="Times New Roman" panose="02020603050405020304" pitchFamily="18" charset="0"/>
                    <a:ea typeface="Calibri" panose="020F0502020204030204" pitchFamily="34" charset="0"/>
                    <a:cs typeface="Times New Roman" panose="02020603050405020304" pitchFamily="18" charset="0"/>
                  </a:rPr>
                  <a:t>Matrix</a:t>
                </a:r>
                <a:r>
                  <a:rPr lang="en-IN" sz="25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500" dirty="0">
                    <a:effectLst/>
                    <a:latin typeface="Times New Roman" panose="02020603050405020304" pitchFamily="18" charset="0"/>
                    <a:ea typeface="Calibri" panose="020F0502020204030204" pitchFamily="34" charset="0"/>
                    <a:cs typeface="Times New Roman" panose="02020603050405020304" pitchFamily="18" charset="0"/>
                  </a:rPr>
                  <a:t>onto</a:t>
                </a:r>
                <a:r>
                  <a:rPr lang="en-IN" sz="25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500" dirty="0">
                    <a:effectLst/>
                    <a:latin typeface="Times New Roman" panose="02020603050405020304" pitchFamily="18" charset="0"/>
                    <a:ea typeface="Calibri" panose="020F0502020204030204" pitchFamily="34" charset="0"/>
                    <a:cs typeface="Times New Roman" panose="02020603050405020304" pitchFamily="18" charset="0"/>
                  </a:rPr>
                  <a:t>2D</a:t>
                </a:r>
                <a:r>
                  <a:rPr lang="en-IN" sz="25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500" dirty="0">
                    <a:effectLst/>
                    <a:latin typeface="Times New Roman" panose="02020603050405020304" pitchFamily="18" charset="0"/>
                    <a:ea typeface="Calibri" panose="020F0502020204030204" pitchFamily="34" charset="0"/>
                    <a:cs typeface="Times New Roman" panose="02020603050405020304" pitchFamily="18" charset="0"/>
                  </a:rPr>
                  <a:t>Subspace</a:t>
                </a:r>
                <a:r>
                  <a:rPr lang="en-IN" sz="25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500" dirty="0">
                    <a:effectLst/>
                    <a:latin typeface="Times New Roman" panose="02020603050405020304" pitchFamily="18" charset="0"/>
                    <a:ea typeface="Calibri" panose="020F0502020204030204" pitchFamily="34" charset="0"/>
                    <a:cs typeface="Times New Roman" panose="02020603050405020304" pitchFamily="18" charset="0"/>
                  </a:rPr>
                  <a:t>in</a:t>
                </a:r>
                <a:r>
                  <a:rPr lang="en-IN" sz="2500" spc="-25" dirty="0">
                    <a:effectLst/>
                    <a:latin typeface="Times New Roman" panose="02020603050405020304" pitchFamily="18" charset="0"/>
                    <a:ea typeface="Calibri" panose="020F0502020204030204" pitchFamily="34" charset="0"/>
                    <a:cs typeface="Times New Roman" panose="02020603050405020304" pitchFamily="18" charset="0"/>
                  </a:rPr>
                  <a:t> R</a:t>
                </a:r>
                <a:r>
                  <a:rPr lang="en-IN" sz="2500" spc="-25" baseline="30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I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500" dirty="0">
                    <a:effectLst/>
                    <a:latin typeface="Times New Roman" panose="02020603050405020304" pitchFamily="18" charset="0"/>
                    <a:ea typeface="Times New Roman" panose="02020603050405020304" pitchFamily="18" charset="0"/>
                    <a:cs typeface="Times New Roman" panose="02020603050405020304" pitchFamily="18" charset="0"/>
                  </a:rPr>
                  <a:t>                        Let </a:t>
                </a:r>
                <a14:m>
                  <m:oMath xmlns:m="http://schemas.openxmlformats.org/officeDocument/2006/math">
                    <m:r>
                      <a:rPr lang="en-IN" sz="2500" i="1">
                        <a:effectLst/>
                        <a:latin typeface="Cambria Math" panose="02040503050406030204" pitchFamily="18" charset="0"/>
                        <a:ea typeface="Calibri" panose="020F0502020204030204" pitchFamily="34" charset="0"/>
                        <a:cs typeface="Times New Roman" panose="02020603050405020304" pitchFamily="18" charset="0"/>
                      </a:rPr>
                      <m:t>𝐴</m:t>
                    </m:r>
                    <m:r>
                      <a:rPr lang="en-IN" sz="25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5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IN" sz="2500" i="1">
                                <a:effectLst/>
                                <a:latin typeface="Cambria Math" panose="02040503050406030204" pitchFamily="18" charset="0"/>
                                <a:ea typeface="Calibri" panose="020F0502020204030204" pitchFamily="34" charset="0"/>
                                <a:cs typeface="Times New Roman" panose="02020603050405020304" pitchFamily="18" charset="0"/>
                              </a:rPr>
                            </m:ctrlPr>
                          </m:eqArrPr>
                          <m:e>
                            <m:m>
                              <m:mPr>
                                <m:mcs>
                                  <m:mc>
                                    <m:mcPr>
                                      <m:count m:val="2"/>
                                      <m:mcJc m:val="center"/>
                                    </m:mcPr>
                                  </m:mc>
                                </m:mcs>
                                <m:ctrlPr>
                                  <a:rPr lang="en-IN" sz="2500" i="1" smtClean="0">
                                    <a:effectLst/>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en-US" sz="25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5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IN" sz="25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500" i="1">
                                      <a:effectLst/>
                                      <a:latin typeface="Cambria Math" panose="02040503050406030204" pitchFamily="18" charset="0"/>
                                      <a:ea typeface="Calibri" panose="020F0502020204030204" pitchFamily="34" charset="0"/>
                                      <a:cs typeface="Times New Roman" panose="02020603050405020304" pitchFamily="18" charset="0"/>
                                    </a:rPr>
                                    <m:t>   </m:t>
                                  </m:r>
                                  <m:r>
                                    <a:rPr lang="en-US" sz="2500" b="0" i="1" smtClean="0">
                                      <a:effectLst/>
                                      <a:latin typeface="Cambria Math" panose="02040503050406030204" pitchFamily="18" charset="0"/>
                                      <a:ea typeface="Calibri" panose="020F0502020204030204" pitchFamily="34" charset="0"/>
                                      <a:cs typeface="Times New Roman" panose="02020603050405020304" pitchFamily="18" charset="0"/>
                                    </a:rPr>
                                    <m:t>    0</m:t>
                                  </m:r>
                                </m:e>
                              </m:mr>
                              <m:mr>
                                <m:e>
                                  <m:r>
                                    <a:rPr lang="en-US" sz="25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IN" sz="25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25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IN" sz="25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25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IN" sz="2500" i="1">
                                      <a:effectLst/>
                                      <a:latin typeface="Cambria Math" panose="02040503050406030204" pitchFamily="18" charset="0"/>
                                      <a:ea typeface="Calibri" panose="020F0502020204030204" pitchFamily="34" charset="0"/>
                                      <a:cs typeface="Times New Roman" panose="02020603050405020304" pitchFamily="18" charset="0"/>
                                    </a:rPr>
                                    <m:t>1</m:t>
                                  </m:r>
                                </m:e>
                                <m:e>
                                  <m:r>
                                    <a:rPr lang="en-IN" sz="2500" i="1">
                                      <a:effectLst/>
                                      <a:latin typeface="Cambria Math" panose="02040503050406030204" pitchFamily="18" charset="0"/>
                                      <a:ea typeface="Calibri" panose="020F0502020204030204" pitchFamily="34" charset="0"/>
                                      <a:cs typeface="Times New Roman" panose="02020603050405020304" pitchFamily="18" charset="0"/>
                                    </a:rPr>
                                    <m:t>   </m:t>
                                  </m:r>
                                  <m:r>
                                    <a:rPr lang="en-US" sz="2500" b="0" i="1" smtClean="0">
                                      <a:effectLst/>
                                      <a:latin typeface="Cambria Math" panose="02040503050406030204" pitchFamily="18" charset="0"/>
                                      <a:ea typeface="Calibri" panose="020F0502020204030204" pitchFamily="34" charset="0"/>
                                      <a:cs typeface="Times New Roman" panose="02020603050405020304" pitchFamily="18" charset="0"/>
                                    </a:rPr>
                                    <m:t>    2</m:t>
                                  </m:r>
                                </m:e>
                              </m:mr>
                            </m:m>
                          </m:e>
                          <m:e>
                            <m:m>
                              <m:mPr>
                                <m:mcs>
                                  <m:mc>
                                    <m:mcPr>
                                      <m:count m:val="2"/>
                                      <m:mcJc m:val="center"/>
                                    </m:mcPr>
                                  </m:mc>
                                </m:mcs>
                                <m:ctrlPr>
                                  <a:rPr lang="en-IN" sz="2500" i="1" smtClean="0">
                                    <a:effectLst/>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en-US" sz="25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500" b="0" i="1" smtClean="0">
                                      <a:effectLst/>
                                      <a:latin typeface="Cambria Math" panose="02040503050406030204" pitchFamily="18" charset="0"/>
                                      <a:ea typeface="Calibri" panose="020F0502020204030204" pitchFamily="34" charset="0"/>
                                      <a:cs typeface="Times New Roman" panose="02020603050405020304" pitchFamily="18" charset="0"/>
                                    </a:rPr>
                                    <m:t>  3</m:t>
                                  </m:r>
                                  <m:r>
                                    <a:rPr lang="en-IN" sz="2500" i="1">
                                      <a:effectLst/>
                                      <a:latin typeface="Cambria Math" panose="02040503050406030204" pitchFamily="18" charset="0"/>
                                      <a:ea typeface="Calibri" panose="020F0502020204030204" pitchFamily="34" charset="0"/>
                                      <a:cs typeface="Times New Roman" panose="02020603050405020304" pitchFamily="18" charset="0"/>
                                    </a:rPr>
                                    <m:t>    </m:t>
                                  </m:r>
                                </m:e>
                                <m:e>
                                  <m:r>
                                    <a:rPr lang="en-US" sz="2500" b="0" i="1" smtClean="0">
                                      <a:effectLst/>
                                      <a:latin typeface="Cambria Math" panose="02040503050406030204" pitchFamily="18" charset="0"/>
                                      <a:ea typeface="Calibri" panose="020F0502020204030204" pitchFamily="34" charset="0"/>
                                      <a:cs typeface="Times New Roman" panose="02020603050405020304" pitchFamily="18" charset="0"/>
                                    </a:rPr>
                                    <m:t>−2</m:t>
                                  </m:r>
                                </m:e>
                              </m:mr>
                            </m:m>
                          </m:e>
                        </m:eqArr>
                      </m:e>
                    </m:d>
                  </m:oMath>
                </a14:m>
                <a:r>
                  <a:rPr lang="en-IN" sz="2500" dirty="0">
                    <a:effectLst/>
                    <a:latin typeface="Times New Roman" panose="02020603050405020304" pitchFamily="18" charset="0"/>
                    <a:ea typeface="Times New Roman" panose="02020603050405020304" pitchFamily="18" charset="0"/>
                    <a:cs typeface="Times New Roman" panose="02020603050405020304" pitchFamily="18" charset="0"/>
                  </a:rPr>
                  <a:t> be a </a:t>
                </a:r>
                <a14:m>
                  <m:oMath xmlns:m="http://schemas.openxmlformats.org/officeDocument/2006/math">
                    <m:r>
                      <a:rPr lang="en-IN" sz="2500" i="1">
                        <a:effectLst/>
                        <a:latin typeface="Cambria Math" panose="02040503050406030204" pitchFamily="18" charset="0"/>
                        <a:ea typeface="Times New Roman" panose="02020603050405020304" pitchFamily="18" charset="0"/>
                        <a:cs typeface="Times New Roman" panose="02020603050405020304" pitchFamily="18" charset="0"/>
                      </a:rPr>
                      <m:t>4×2</m:t>
                    </m:r>
                  </m:oMath>
                </a14:m>
                <a:r>
                  <a:rPr lang="en-IN" sz="2500" dirty="0">
                    <a:effectLst/>
                    <a:latin typeface="Times New Roman" panose="02020603050405020304" pitchFamily="18" charset="0"/>
                    <a:ea typeface="Times New Roman" panose="02020603050405020304" pitchFamily="18" charset="0"/>
                    <a:cs typeface="Times New Roman" panose="02020603050405020304" pitchFamily="18" charset="0"/>
                  </a:rPr>
                  <a:t> matrix whose column span a 2D subspace </a:t>
                </a:r>
                <a14:m>
                  <m:oMath xmlns:m="http://schemas.openxmlformats.org/officeDocument/2006/math">
                    <m:r>
                      <a:rPr lang="en-IN" sz="2500" i="1">
                        <a:effectLst/>
                        <a:latin typeface="Cambria Math" panose="02040503050406030204" pitchFamily="18" charset="0"/>
                        <a:ea typeface="Times New Roman" panose="02020603050405020304" pitchFamily="18" charset="0"/>
                        <a:cs typeface="Times New Roman" panose="02020603050405020304" pitchFamily="18" charset="0"/>
                      </a:rPr>
                      <m:t>𝑤</m:t>
                    </m:r>
                    <m:r>
                      <a:rPr lang="en-IN" sz="2500" i="1">
                        <a:effectLst/>
                        <a:latin typeface="Cambria Math" panose="02040503050406030204" pitchFamily="18" charset="0"/>
                        <a:ea typeface="Times New Roman" panose="02020603050405020304" pitchFamily="18" charset="0"/>
                        <a:cs typeface="Times New Roman" panose="02020603050405020304" pitchFamily="18" charset="0"/>
                      </a:rPr>
                      <m:t>  </m:t>
                    </m:r>
                    <m:r>
                      <a:rPr lang="en-IN" sz="2500" i="1">
                        <a:effectLst/>
                        <a:latin typeface="Cambria Math" panose="02040503050406030204" pitchFamily="18" charset="0"/>
                        <a:ea typeface="Times New Roman" panose="02020603050405020304" pitchFamily="18" charset="0"/>
                        <a:cs typeface="Times New Roman" panose="02020603050405020304" pitchFamily="18" charset="0"/>
                      </a:rPr>
                      <m:t>𝑜𝑓</m:t>
                    </m:r>
                    <m:r>
                      <a:rPr lang="en-IN" sz="2500"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IN" sz="2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2500" i="1">
                            <a:effectLst/>
                            <a:latin typeface="Cambria Math" panose="02040503050406030204" pitchFamily="18" charset="0"/>
                            <a:ea typeface="Times New Roman" panose="02020603050405020304" pitchFamily="18" charset="0"/>
                            <a:cs typeface="Times New Roman" panose="02020603050405020304" pitchFamily="18" charset="0"/>
                          </a:rPr>
                          <m:t>ℝ</m:t>
                        </m:r>
                      </m:e>
                      <m:sup>
                        <m:r>
                          <a:rPr lang="en-IN" sz="2500" i="1">
                            <a:effectLst/>
                            <a:latin typeface="Cambria Math" panose="02040503050406030204" pitchFamily="18" charset="0"/>
                            <a:ea typeface="Times New Roman" panose="02020603050405020304" pitchFamily="18" charset="0"/>
                            <a:cs typeface="Times New Roman" panose="02020603050405020304" pitchFamily="18" charset="0"/>
                          </a:rPr>
                          <m:t>4</m:t>
                        </m:r>
                      </m:sup>
                    </m:sSup>
                  </m:oMath>
                </a14:m>
                <a:endParaRPr lang="en-I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500" dirty="0">
                    <a:effectLst/>
                    <a:latin typeface="Times New Roman" panose="02020603050405020304" pitchFamily="18" charset="0"/>
                    <a:ea typeface="Times New Roman" panose="02020603050405020304" pitchFamily="18" charset="0"/>
                    <a:cs typeface="Times New Roman" panose="02020603050405020304" pitchFamily="18" charset="0"/>
                  </a:rPr>
                  <a:t>                        Let </a:t>
                </a:r>
                <a14:m>
                  <m:oMath xmlns:m="http://schemas.openxmlformats.org/officeDocument/2006/math">
                    <m:r>
                      <a:rPr lang="en-IN" sz="2500" i="1">
                        <a:effectLst/>
                        <a:latin typeface="Cambria Math" panose="02040503050406030204" pitchFamily="18" charset="0"/>
                        <a:ea typeface="Times New Roman" panose="02020603050405020304" pitchFamily="18" charset="0"/>
                        <a:cs typeface="Times New Roman" panose="02020603050405020304" pitchFamily="18" charset="0"/>
                      </a:rPr>
                      <m:t>𝑣</m:t>
                    </m:r>
                    <m:r>
                      <a:rPr lang="en-IN" sz="25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sz="25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sz="2500" i="1">
                                <a:effectLst/>
                                <a:latin typeface="Cambria Math" panose="02040503050406030204" pitchFamily="18" charset="0"/>
                                <a:ea typeface="Times New Roman" panose="02020603050405020304" pitchFamily="18" charset="0"/>
                                <a:cs typeface="Times New Roman" panose="02020603050405020304" pitchFamily="18" charset="0"/>
                              </a:rPr>
                            </m:ctrlPr>
                          </m:mPr>
                          <m:mr>
                            <m:e>
                              <m:r>
                                <m:rPr>
                                  <m:brk m:alnAt="7"/>
                                </m:rPr>
                                <a:rPr lang="en-US" sz="25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500" b="0" i="1" smtClean="0">
                                  <a:effectLst/>
                                  <a:latin typeface="Cambria Math" panose="02040503050406030204" pitchFamily="18" charset="0"/>
                                  <a:ea typeface="Times New Roman" panose="02020603050405020304" pitchFamily="18" charset="0"/>
                                  <a:cs typeface="Times New Roman" panose="02020603050405020304" pitchFamily="18" charset="0"/>
                                </a:rPr>
                                <m:t>  2</m:t>
                              </m:r>
                            </m:e>
                          </m:mr>
                          <m:mr>
                            <m:e>
                              <m:r>
                                <a:rPr lang="en-US" sz="250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2500" b="0" i="1" smtClean="0">
                                  <a:effectLst/>
                                  <a:latin typeface="Cambria Math" panose="02040503050406030204" pitchFamily="18" charset="0"/>
                                  <a:ea typeface="Times New Roman" panose="02020603050405020304" pitchFamily="18" charset="0"/>
                                  <a:cs typeface="Times New Roman" panose="02020603050405020304" pitchFamily="18" charset="0"/>
                                </a:rPr>
                                <m:t>   </m:t>
                              </m:r>
                              <m:m>
                                <m:mPr>
                                  <m:mcs>
                                    <m:mc>
                                      <m:mcPr>
                                        <m:count m:val="1"/>
                                        <m:mcJc m:val="center"/>
                                      </m:mcPr>
                                    </m:mc>
                                  </m:mcs>
                                  <m:ctrlPr>
                                    <a:rPr lang="en-IN" sz="2500" i="1">
                                      <a:effectLst/>
                                      <a:latin typeface="Cambria Math" panose="02040503050406030204" pitchFamily="18" charset="0"/>
                                      <a:ea typeface="Times New Roman" panose="02020603050405020304" pitchFamily="18" charset="0"/>
                                      <a:cs typeface="Times New Roman" panose="02020603050405020304" pitchFamily="18" charset="0"/>
                                    </a:rPr>
                                  </m:ctrlPr>
                                </m:mPr>
                                <m:mr>
                                  <m:e>
                                    <m:r>
                                      <m:rPr>
                                        <m:brk m:alnAt="7"/>
                                      </m:rPr>
                                      <a:rPr lang="en-US" sz="2500" b="0" i="1" smtClean="0">
                                        <a:effectLst/>
                                        <a:latin typeface="Cambria Math" panose="02040503050406030204" pitchFamily="18" charset="0"/>
                                        <a:ea typeface="Times New Roman" panose="02020603050405020304" pitchFamily="18" charset="0"/>
                                        <a:cs typeface="Times New Roman" panose="02020603050405020304" pitchFamily="18" charset="0"/>
                                      </a:rPr>
                                      <m:t>0</m:t>
                                    </m:r>
                                  </m:e>
                                </m:mr>
                                <m:mr>
                                  <m:e>
                                    <m:r>
                                      <a:rPr lang="en-IN" sz="2500" i="1">
                                        <a:effectLst/>
                                        <a:latin typeface="Cambria Math" panose="02040503050406030204" pitchFamily="18" charset="0"/>
                                        <a:ea typeface="Times New Roman" panose="02020603050405020304" pitchFamily="18" charset="0"/>
                                        <a:cs typeface="Times New Roman" panose="02020603050405020304" pitchFamily="18" charset="0"/>
                                      </a:rPr>
                                      <m:t>4</m:t>
                                    </m:r>
                                  </m:e>
                                </m:mr>
                              </m:m>
                            </m:e>
                          </m:mr>
                        </m:m>
                      </m:e>
                    </m:d>
                    <m:r>
                      <a:rPr lang="en-IN" sz="2500" i="1">
                        <a:effectLst/>
                        <a:latin typeface="Cambria Math" panose="02040503050406030204" pitchFamily="18" charset="0"/>
                        <a:ea typeface="Times New Roman" panose="02020603050405020304" pitchFamily="18" charset="0"/>
                        <a:cs typeface="Times New Roman" panose="02020603050405020304" pitchFamily="18" charset="0"/>
                      </a:rPr>
                      <m:t>𝜖</m:t>
                    </m:r>
                    <m:r>
                      <a:rPr lang="en-IN" sz="2500"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IN" sz="2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2500" i="1">
                            <a:effectLst/>
                            <a:latin typeface="Cambria Math" panose="02040503050406030204" pitchFamily="18" charset="0"/>
                            <a:ea typeface="Times New Roman" panose="02020603050405020304" pitchFamily="18" charset="0"/>
                            <a:cs typeface="Times New Roman" panose="02020603050405020304" pitchFamily="18" charset="0"/>
                          </a:rPr>
                          <m:t>ℝ</m:t>
                        </m:r>
                      </m:e>
                      <m:sup>
                        <m:r>
                          <a:rPr lang="en-IN" sz="2500" i="1">
                            <a:effectLst/>
                            <a:latin typeface="Cambria Math" panose="02040503050406030204" pitchFamily="18" charset="0"/>
                            <a:ea typeface="Times New Roman" panose="02020603050405020304" pitchFamily="18" charset="0"/>
                            <a:cs typeface="Times New Roman" panose="02020603050405020304" pitchFamily="18" charset="0"/>
                          </a:rPr>
                          <m:t>4</m:t>
                        </m:r>
                      </m:sup>
                    </m:sSup>
                  </m:oMath>
                </a14:m>
                <a:endParaRPr lang="en-I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5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IN" sz="2500" dirty="0">
                    <a:effectLst/>
                    <a:latin typeface="Times New Roman" panose="02020603050405020304" pitchFamily="18" charset="0"/>
                    <a:ea typeface="Calibri" panose="020F0502020204030204" pitchFamily="34" charset="0"/>
                    <a:cs typeface="Times New Roman" panose="02020603050405020304" pitchFamily="18" charset="0"/>
                  </a:rPr>
                  <a:t>Find the projection</a:t>
                </a:r>
                <a:r>
                  <a:rPr lang="en-IN" sz="25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500" dirty="0">
                    <a:effectLst/>
                    <a:latin typeface="Times New Roman" panose="02020603050405020304" pitchFamily="18" charset="0"/>
                    <a:ea typeface="Calibri" panose="020F0502020204030204" pitchFamily="34" charset="0"/>
                    <a:cs typeface="Times New Roman" panose="02020603050405020304" pitchFamily="18" charset="0"/>
                  </a:rPr>
                  <a:t>matrix </a:t>
                </a:r>
                <a:r>
                  <a:rPr lang="en-IN" sz="2500" i="1" dirty="0">
                    <a:effectLst/>
                    <a:latin typeface="Times New Roman" panose="02020603050405020304" pitchFamily="18" charset="0"/>
                    <a:ea typeface="Calibri" panose="020F0502020204030204" pitchFamily="34" charset="0"/>
                    <a:cs typeface="Times New Roman" panose="02020603050405020304" pitchFamily="18" charset="0"/>
                  </a:rPr>
                  <a:t>P</a:t>
                </a:r>
                <a:r>
                  <a:rPr lang="en-IN" sz="2500" i="1" spc="275"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5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5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500" i="1" dirty="0">
                    <a:effectLst/>
                    <a:latin typeface="Times New Roman" panose="02020603050405020304" pitchFamily="18" charset="0"/>
                    <a:ea typeface="Calibri" panose="020F0502020204030204" pitchFamily="34" charset="0"/>
                    <a:cs typeface="Times New Roman" panose="02020603050405020304" pitchFamily="18" charset="0"/>
                  </a:rPr>
                  <a:t>A</a:t>
                </a:r>
                <a:r>
                  <a:rPr lang="en-IN" sz="25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500" i="1" dirty="0">
                    <a:effectLst/>
                    <a:latin typeface="Times New Roman" panose="02020603050405020304" pitchFamily="18" charset="0"/>
                    <a:ea typeface="Calibri" panose="020F0502020204030204" pitchFamily="34" charset="0"/>
                    <a:cs typeface="Times New Roman" panose="02020603050405020304" pitchFamily="18" charset="0"/>
                  </a:rPr>
                  <a:t>A</a:t>
                </a:r>
                <a:r>
                  <a:rPr lang="en-IN" sz="2500" i="1" baseline="30000" dirty="0">
                    <a:effectLst/>
                    <a:latin typeface="Times New Roman" panose="02020603050405020304" pitchFamily="18" charset="0"/>
                    <a:ea typeface="Calibri" panose="020F0502020204030204" pitchFamily="34" charset="0"/>
                    <a:cs typeface="Times New Roman" panose="02020603050405020304" pitchFamily="18" charset="0"/>
                  </a:rPr>
                  <a:t>T</a:t>
                </a:r>
                <a:r>
                  <a:rPr lang="en-IN" sz="2500" i="1"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500" i="1" dirty="0">
                    <a:effectLst/>
                    <a:latin typeface="Times New Roman" panose="02020603050405020304" pitchFamily="18" charset="0"/>
                    <a:ea typeface="Calibri" panose="020F0502020204030204" pitchFamily="34" charset="0"/>
                    <a:cs typeface="Times New Roman" panose="02020603050405020304" pitchFamily="18" charset="0"/>
                  </a:rPr>
                  <a:t>A</a:t>
                </a:r>
                <a:r>
                  <a:rPr lang="en-IN" sz="25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5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2500" i="1" dirty="0">
                    <a:effectLst/>
                    <a:latin typeface="Times New Roman" panose="02020603050405020304" pitchFamily="18" charset="0"/>
                    <a:ea typeface="Calibri" panose="020F0502020204030204" pitchFamily="34" charset="0"/>
                    <a:cs typeface="Times New Roman" panose="02020603050405020304" pitchFamily="18" charset="0"/>
                  </a:rPr>
                  <a:t>A</a:t>
                </a:r>
                <a:r>
                  <a:rPr lang="en-IN" sz="2500" i="1" baseline="30000" dirty="0">
                    <a:effectLst/>
                    <a:latin typeface="Times New Roman" panose="02020603050405020304" pitchFamily="18" charset="0"/>
                    <a:ea typeface="Calibri" panose="020F0502020204030204" pitchFamily="34" charset="0"/>
                    <a:cs typeface="Times New Roman" panose="02020603050405020304" pitchFamily="18" charset="0"/>
                  </a:rPr>
                  <a:t>T</a:t>
                </a:r>
                <a:r>
                  <a:rPr lang="en-IN" sz="2500" spc="-5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500" dirty="0">
                    <a:effectLst/>
                    <a:latin typeface="Times New Roman" panose="02020603050405020304" pitchFamily="18" charset="0"/>
                    <a:ea typeface="Calibri" panose="020F0502020204030204" pitchFamily="34" charset="0"/>
                    <a:cs typeface="Times New Roman" panose="02020603050405020304" pitchFamily="18" charset="0"/>
                  </a:rPr>
                  <a:t> 2. Compute</a:t>
                </a:r>
                <a:r>
                  <a:rPr lang="en-IN" sz="25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500" dirty="0">
                    <a:effectLst/>
                    <a:latin typeface="Times New Roman" panose="02020603050405020304" pitchFamily="18" charset="0"/>
                    <a:ea typeface="Calibri" panose="020F0502020204030204" pitchFamily="34" charset="0"/>
                    <a:cs typeface="Times New Roman" panose="02020603050405020304" pitchFamily="18" charset="0"/>
                  </a:rPr>
                  <a:t>the</a:t>
                </a:r>
                <a:r>
                  <a:rPr lang="en-IN" sz="25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500" dirty="0">
                    <a:effectLst/>
                    <a:latin typeface="Times New Roman" panose="02020603050405020304" pitchFamily="18" charset="0"/>
                    <a:ea typeface="Calibri" panose="020F0502020204030204" pitchFamily="34" charset="0"/>
                    <a:cs typeface="Times New Roman" panose="02020603050405020304" pitchFamily="18" charset="0"/>
                  </a:rPr>
                  <a:t>projection</a:t>
                </a:r>
                <a:r>
                  <a:rPr lang="en-IN" sz="2500" spc="95" dirty="0">
                    <a:effectLst/>
                    <a:latin typeface="Times New Roman" panose="02020603050405020304" pitchFamily="18" charset="0"/>
                    <a:ea typeface="Calibri" panose="020F0502020204030204" pitchFamily="34" charset="0"/>
                    <a:cs typeface="Times New Roman" panose="02020603050405020304" pitchFamily="18" charset="0"/>
                  </a:rPr>
                  <a:t> p = </a:t>
                </a:r>
                <a14:m>
                  <m:oMath xmlns:m="http://schemas.openxmlformats.org/officeDocument/2006/math">
                    <m:r>
                      <a:rPr lang="en-IN" sz="2500" i="1" spc="95">
                        <a:effectLst/>
                        <a:latin typeface="Cambria Math" panose="02040503050406030204" pitchFamily="18" charset="0"/>
                        <a:ea typeface="Calibri" panose="020F0502020204030204" pitchFamily="34" charset="0"/>
                        <a:cs typeface="Times New Roman" panose="02020603050405020304" pitchFamily="18" charset="0"/>
                      </a:rPr>
                      <m:t>𝑃𝑣</m:t>
                    </m:r>
                  </m:oMath>
                </a14:m>
                <a:endParaRPr lang="en-IN"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500" spc="1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500" dirty="0">
                    <a:latin typeface="Times New Roman" panose="02020603050405020304" pitchFamily="18" charset="0"/>
                    <a:cs typeface="Times New Roman" panose="02020603050405020304" pitchFamily="18" charset="0"/>
                  </a:rPr>
                  <a:t>Explain the significance of projecting v onto a 2D subspace: how does this operation  </a:t>
                </a:r>
              </a:p>
              <a:p>
                <a:pPr>
                  <a:lnSpc>
                    <a:spcPct val="107000"/>
                  </a:lnSpc>
                  <a:spcAft>
                    <a:spcPts val="800"/>
                  </a:spcAft>
                </a:pPr>
                <a:r>
                  <a:rPr lang="en-US" sz="2500" dirty="0">
                    <a:latin typeface="Times New Roman" panose="02020603050405020304" pitchFamily="18" charset="0"/>
                    <a:cs typeface="Times New Roman" panose="02020603050405020304" pitchFamily="18" charset="0"/>
                  </a:rPr>
                  <a:t>     approximate v using only two basis directions out of four dimensions?</a:t>
                </a:r>
                <a:endParaRPr lang="en-IN"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B17BCF8B-AEC1-4F0E-9F14-02C8DB2FC3A6}"/>
                  </a:ext>
                </a:extLst>
              </p:cNvPr>
              <p:cNvSpPr txBox="1">
                <a:spLocks noRot="1" noChangeAspect="1" noMove="1" noResize="1" noEditPoints="1" noAdjustHandles="1" noChangeArrowheads="1" noChangeShapeType="1" noTextEdit="1"/>
              </p:cNvSpPr>
              <p:nvPr/>
            </p:nvSpPr>
            <p:spPr>
              <a:xfrm>
                <a:off x="254524" y="149017"/>
                <a:ext cx="11736371" cy="6183039"/>
              </a:xfrm>
              <a:prstGeom prst="rect">
                <a:avLst/>
              </a:prstGeom>
              <a:blipFill>
                <a:blip r:embed="rId2"/>
                <a:stretch>
                  <a:fillRect l="-883" t="-788" r="-1039" b="-1281"/>
                </a:stretch>
              </a:blipFill>
            </p:spPr>
            <p:txBody>
              <a:bodyPr/>
              <a:lstStyle/>
              <a:p>
                <a:r>
                  <a:rPr lang="en-US">
                    <a:noFill/>
                  </a:rPr>
                  <a:t> </a:t>
                </a:r>
              </a:p>
            </p:txBody>
          </p:sp>
        </mc:Fallback>
      </mc:AlternateContent>
    </p:spTree>
    <p:extLst>
      <p:ext uri="{BB962C8B-B14F-4D97-AF65-F5344CB8AC3E}">
        <p14:creationId xmlns:p14="http://schemas.microsoft.com/office/powerpoint/2010/main" val="23291655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84</a:t>
            </a:fld>
            <a:endParaRPr lang="en-IN"/>
          </a:p>
        </p:txBody>
      </p:sp>
      <p:sp>
        <p:nvSpPr>
          <p:cNvPr id="5" name="Rectangle 4"/>
          <p:cNvSpPr/>
          <p:nvPr/>
        </p:nvSpPr>
        <p:spPr>
          <a:xfrm>
            <a:off x="207033" y="100364"/>
            <a:ext cx="11835441" cy="4955203"/>
          </a:xfrm>
          <a:prstGeom prst="rect">
            <a:avLst/>
          </a:prstGeom>
        </p:spPr>
        <p:txBody>
          <a:bodyPr wrap="square">
            <a:spAutoFit/>
          </a:bodyPr>
          <a:lstStyle/>
          <a:p>
            <a:pPr algn="ctr"/>
            <a:r>
              <a:rPr lang="en-IN" sz="3200" b="1" dirty="0">
                <a:solidFill>
                  <a:srgbClr val="FF0000"/>
                </a:solidFill>
                <a:latin typeface="Times New Roman" panose="02020603050405020304" pitchFamily="18" charset="0"/>
                <a:cs typeface="Times New Roman" panose="02020603050405020304" pitchFamily="18" charset="0"/>
              </a:rPr>
              <a:t>Gram-Schmidt Orthogonalization</a:t>
            </a:r>
            <a:endParaRPr lang="en-IN" sz="32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400" b="1" dirty="0">
                <a:latin typeface="Times New Roman" panose="02020603050405020304" pitchFamily="18" charset="0"/>
                <a:cs typeface="Times New Roman" panose="02020603050405020304" pitchFamily="18" charset="0"/>
              </a:rPr>
              <a:t>Introduction</a:t>
            </a:r>
            <a:endParaRPr lang="en-IN" sz="2400"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The Gram-Schmidt process is a method used in linear algebra to convert a set of linearly independent vectors into a set of orthonormal vectors (i.e., vectors that are orthogonal and of unit length).</a:t>
            </a:r>
            <a:endParaRPr lang="en-IN" sz="2400"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This technique is especially important in:</a:t>
            </a:r>
            <a:endParaRPr lang="en-IN" sz="2400" dirty="0">
              <a:latin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Machine Learning for feature orthogonalization.</a:t>
            </a:r>
            <a:endParaRPr lang="en-IN" sz="2400" dirty="0">
              <a:latin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Principal Component Analysis (PCA) to construct orthogonal basis vectors.</a:t>
            </a:r>
            <a:endParaRPr lang="en-IN" sz="2400" dirty="0">
              <a:latin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QR Decomposition of matrices.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0437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dirty="0"/>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85</a:t>
            </a:fld>
            <a:endParaRPr lang="en-IN"/>
          </a:p>
        </p:txBody>
      </p:sp>
      <mc:AlternateContent xmlns:mc="http://schemas.openxmlformats.org/markup-compatibility/2006" xmlns:a14="http://schemas.microsoft.com/office/drawing/2010/main">
        <mc:Choice Requires="a14">
          <p:sp>
            <p:nvSpPr>
              <p:cNvPr id="5" name="Rectangle 4"/>
              <p:cNvSpPr/>
              <p:nvPr/>
            </p:nvSpPr>
            <p:spPr>
              <a:xfrm>
                <a:off x="267420" y="30050"/>
                <a:ext cx="11550770" cy="6643806"/>
              </a:xfrm>
              <a:prstGeom prst="rect">
                <a:avLst/>
              </a:prstGeom>
            </p:spPr>
            <p:txBody>
              <a:bodyPr wrap="square">
                <a:spAutoFit/>
              </a:bodyPr>
              <a:lstStyle/>
              <a:p>
                <a:pPr>
                  <a:spcAft>
                    <a:spcPts val="800"/>
                  </a:spcAft>
                </a:pPr>
                <a:r>
                  <a:rPr lang="en-US" sz="1900" b="1" dirty="0">
                    <a:latin typeface="Times New Roman" panose="02020603050405020304" pitchFamily="18" charset="0"/>
                    <a:ea typeface="Times New Roman" panose="02020603050405020304" pitchFamily="18" charset="0"/>
                    <a:cs typeface="Times New Roman" panose="02020603050405020304" pitchFamily="18" charset="0"/>
                  </a:rPr>
                  <a:t>Definition:</a:t>
                </a:r>
                <a:endParaRPr lang="en-IN" sz="19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Let {v₁, v₂, ..., vₙ} be a set of linearly independent vectors in ℝⁿ. </a:t>
                </a:r>
                <a:endParaRPr lang="en-IN" sz="19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The Gram-Schmidt process constructs a set of orthonormal vectors {u₁, u₂, ..., uₙ} as follows:</a:t>
                </a:r>
                <a:endParaRPr lang="en-IN" sz="19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1. Set:                    </a:t>
                </a:r>
                <a14:m>
                  <m:oMath xmlns:m="http://schemas.openxmlformats.org/officeDocument/2006/math">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1900">
                            <a:effectLst/>
                            <a:latin typeface="Cambria Math" panose="02040503050406030204" pitchFamily="18" charset="0"/>
                            <a:ea typeface="Times New Roman" panose="02020603050405020304" pitchFamily="18" charset="0"/>
                            <a:cs typeface="Times New Roman" panose="02020603050405020304" pitchFamily="18" charset="0"/>
                          </a:rPr>
                          <m:t>v</m:t>
                        </m:r>
                        <m:r>
                          <a:rPr lang="en-US" sz="1900">
                            <a:effectLst/>
                            <a:latin typeface="Cambria Math" panose="02040503050406030204" pitchFamily="18" charset="0"/>
                            <a:ea typeface="Times New Roman" panose="02020603050405020304" pitchFamily="18" charset="0"/>
                            <a:cs typeface="Times New Roman" panose="02020603050405020304" pitchFamily="18" charset="0"/>
                          </a:rPr>
                          <m:t>₁</m:t>
                        </m:r>
                      </m:num>
                      <m:den>
                        <m:d>
                          <m:dPr>
                            <m:begChr m:val="‖"/>
                            <m:endChr m:val="‖"/>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m:t>
                                </m:r>
                              </m:sub>
                            </m:sSub>
                          </m:e>
                        </m:d>
                      </m:den>
                    </m:f>
                  </m:oMath>
                </a14:m>
                <a:endParaRPr lang="en-IN" sz="19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2. For   </a:t>
                </a:r>
                <a14:m>
                  <m:oMath xmlns:m="http://schemas.openxmlformats.org/officeDocument/2006/math">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=2  </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𝑡𝑜</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define:</a:t>
                </a:r>
                <a:endParaRPr lang="en-IN" sz="19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𝑤</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m:t>
                        </m:r>
                      </m:sup>
                      <m:e>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𝑝𝑟𝑜𝑗</m:t>
                            </m:r>
                          </m:e>
                          <m:sub>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sub>
                        </m:sSub>
                        <m:d>
                          <m:d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e>
                        </m:d>
                      </m:e>
                    </m:nary>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𝑤h𝑒𝑟𝑒</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𝑝𝑟𝑜𝑗</m:t>
                        </m:r>
                      </m:e>
                      <m:sub>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sub>
                    </m:sSub>
                    <m:d>
                      <m:d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e>
                    </m:d>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begChr m:val="〈"/>
                            <m:endChr m:val="〉"/>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e>
                        </m:d>
                      </m:num>
                      <m:den>
                        <m:d>
                          <m:dPr>
                            <m:begChr m:val="〈"/>
                            <m:endChr m:val="〉"/>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e>
                        </m:d>
                      </m:den>
                    </m:f>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oMath>
                </a14:m>
                <a:endParaRPr lang="en-IN" sz="19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Then,             </a:t>
                </a:r>
                <a14:m>
                  <m:oMath xmlns:m="http://schemas.openxmlformats.org/officeDocument/2006/math">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𝑤</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num>
                      <m:den>
                        <m:d>
                          <m:dPr>
                            <m:begChr m:val="‖"/>
                            <m:endChr m:val="‖"/>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𝑤</m:t>
                                </m:r>
                              </m:e>
                              <m:sub>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e>
                        </m:d>
                      </m:den>
                    </m:f>
                  </m:oMath>
                </a14:m>
                <a:endParaRPr lang="en-IN" sz="19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Here  </a:t>
                </a:r>
                <a14:m>
                  <m:oMath xmlns:m="http://schemas.openxmlformats.org/officeDocument/2006/math">
                    <m:d>
                      <m:dPr>
                        <m:begChr m:val="〈"/>
                        <m:endChr m:val="〉"/>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  ,   .</m:t>
                        </m:r>
                      </m:e>
                    </m:d>
                  </m:oMath>
                </a14:m>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is the inner product (dot product for </a:t>
                </a:r>
                <a14:m>
                  <m:oMath xmlns:m="http://schemas.openxmlformats.org/officeDocument/2006/math">
                    <m:sSup>
                      <m:sSupPr>
                        <m:ctrlPr>
                          <a:rPr lang="en-IN"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ℝ</m:t>
                        </m:r>
                      </m:e>
                      <m:sup>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𝑛</m:t>
                        </m:r>
                      </m:sup>
                    </m:sSup>
                  </m:oMath>
                </a14:m>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IN" sz="1900" b="1" dirty="0"/>
                  <a:t>Step-by-Step Process</a:t>
                </a:r>
                <a:endParaRPr lang="en-IN" sz="1900" dirty="0"/>
              </a:p>
              <a:p>
                <a:r>
                  <a:rPr lang="en-IN" sz="1900" dirty="0"/>
                  <a:t>Given linearly independent vectors, </a:t>
                </a:r>
                <a14:m>
                  <m:oMath xmlns:m="http://schemas.openxmlformats.org/officeDocument/2006/math">
                    <m:sSub>
                      <m:sSubPr>
                        <m:ctrlPr>
                          <a:rPr lang="en-IN" sz="1900" i="1">
                            <a:latin typeface="Cambria Math" panose="02040503050406030204" pitchFamily="18" charset="0"/>
                          </a:rPr>
                        </m:ctrlPr>
                      </m:sSubPr>
                      <m:e>
                        <m:r>
                          <a:rPr lang="en-IN" sz="1900" i="1">
                            <a:latin typeface="Cambria Math" panose="02040503050406030204" pitchFamily="18" charset="0"/>
                          </a:rPr>
                          <m:t>𝑣</m:t>
                        </m:r>
                      </m:e>
                      <m:sub>
                        <m:r>
                          <a:rPr lang="en-IN" sz="1900" i="1">
                            <a:latin typeface="Cambria Math" panose="02040503050406030204" pitchFamily="18" charset="0"/>
                          </a:rPr>
                          <m:t>1</m:t>
                        </m:r>
                      </m:sub>
                    </m:sSub>
                    <m:r>
                      <a:rPr lang="en-IN" sz="1900" i="1">
                        <a:latin typeface="Cambria Math" panose="02040503050406030204" pitchFamily="18" charset="0"/>
                      </a:rPr>
                      <m:t>, </m:t>
                    </m:r>
                    <m:sSub>
                      <m:sSubPr>
                        <m:ctrlPr>
                          <a:rPr lang="en-IN" sz="1900" i="1">
                            <a:latin typeface="Cambria Math" panose="02040503050406030204" pitchFamily="18" charset="0"/>
                          </a:rPr>
                        </m:ctrlPr>
                      </m:sSubPr>
                      <m:e>
                        <m:r>
                          <a:rPr lang="en-IN" sz="1900" i="1">
                            <a:latin typeface="Cambria Math" panose="02040503050406030204" pitchFamily="18" charset="0"/>
                          </a:rPr>
                          <m:t>𝑣</m:t>
                        </m:r>
                      </m:e>
                      <m:sub>
                        <m:r>
                          <a:rPr lang="en-IN" sz="1900" i="1">
                            <a:latin typeface="Cambria Math" panose="02040503050406030204" pitchFamily="18" charset="0"/>
                          </a:rPr>
                          <m:t>2</m:t>
                        </m:r>
                      </m:sub>
                    </m:sSub>
                    <m:r>
                      <a:rPr lang="en-IN" sz="1900" i="1">
                        <a:latin typeface="Cambria Math" panose="02040503050406030204" pitchFamily="18" charset="0"/>
                      </a:rPr>
                      <m:t>,…..,</m:t>
                    </m:r>
                    <m:sSub>
                      <m:sSubPr>
                        <m:ctrlPr>
                          <a:rPr lang="en-IN" sz="1900" i="1">
                            <a:latin typeface="Cambria Math" panose="02040503050406030204" pitchFamily="18" charset="0"/>
                          </a:rPr>
                        </m:ctrlPr>
                      </m:sSubPr>
                      <m:e>
                        <m:r>
                          <a:rPr lang="en-IN" sz="1900" i="1">
                            <a:latin typeface="Cambria Math" panose="02040503050406030204" pitchFamily="18" charset="0"/>
                          </a:rPr>
                          <m:t>𝑣</m:t>
                        </m:r>
                      </m:e>
                      <m:sub>
                        <m:r>
                          <a:rPr lang="en-IN" sz="1900" i="1">
                            <a:latin typeface="Cambria Math" panose="02040503050406030204" pitchFamily="18" charset="0"/>
                          </a:rPr>
                          <m:t>𝑛</m:t>
                        </m:r>
                      </m:sub>
                    </m:sSub>
                  </m:oMath>
                </a14:m>
                <a:r>
                  <a:rPr lang="en-IN" sz="1900" dirty="0"/>
                  <a:t>, generate orthogonal vectors                </a:t>
                </a:r>
              </a:p>
              <a:p>
                <a:r>
                  <a:rPr lang="en-IN" sz="1900" dirty="0"/>
                  <a:t>  </a:t>
                </a:r>
                <a14:m>
                  <m:oMath xmlns:m="http://schemas.openxmlformats.org/officeDocument/2006/math">
                    <m:sSub>
                      <m:sSubPr>
                        <m:ctrlPr>
                          <a:rPr lang="en-IN" sz="1900" i="1">
                            <a:latin typeface="Cambria Math" panose="02040503050406030204" pitchFamily="18" charset="0"/>
                          </a:rPr>
                        </m:ctrlPr>
                      </m:sSubPr>
                      <m:e>
                        <m:r>
                          <a:rPr lang="en-IN" sz="1900" i="1">
                            <a:latin typeface="Cambria Math" panose="02040503050406030204" pitchFamily="18" charset="0"/>
                          </a:rPr>
                          <m:t>𝑢</m:t>
                        </m:r>
                      </m:e>
                      <m:sub>
                        <m:r>
                          <a:rPr lang="en-IN" sz="1900" i="1">
                            <a:latin typeface="Cambria Math" panose="02040503050406030204" pitchFamily="18" charset="0"/>
                          </a:rPr>
                          <m:t>1</m:t>
                        </m:r>
                      </m:sub>
                    </m:sSub>
                    <m:r>
                      <a:rPr lang="en-IN" sz="1900" i="1">
                        <a:latin typeface="Cambria Math" panose="02040503050406030204" pitchFamily="18" charset="0"/>
                      </a:rPr>
                      <m:t>, </m:t>
                    </m:r>
                    <m:r>
                      <a:rPr lang="en-IN" sz="1900" i="1">
                        <a:latin typeface="Cambria Math" panose="02040503050406030204" pitchFamily="18" charset="0"/>
                      </a:rPr>
                      <m:t>𝑢</m:t>
                    </m:r>
                    <m:r>
                      <a:rPr lang="en-IN" sz="1900" i="1">
                        <a:latin typeface="Cambria Math" panose="02040503050406030204" pitchFamily="18" charset="0"/>
                      </a:rPr>
                      <m:t>,…..,</m:t>
                    </m:r>
                    <m:sSub>
                      <m:sSubPr>
                        <m:ctrlPr>
                          <a:rPr lang="en-IN" sz="1900" i="1">
                            <a:latin typeface="Cambria Math" panose="02040503050406030204" pitchFamily="18" charset="0"/>
                          </a:rPr>
                        </m:ctrlPr>
                      </m:sSubPr>
                      <m:e>
                        <m:r>
                          <a:rPr lang="en-IN" sz="1900" i="1">
                            <a:latin typeface="Cambria Math" panose="02040503050406030204" pitchFamily="18" charset="0"/>
                          </a:rPr>
                          <m:t>𝑢</m:t>
                        </m:r>
                      </m:e>
                      <m:sub>
                        <m:r>
                          <a:rPr lang="en-IN" sz="1900" i="1">
                            <a:latin typeface="Cambria Math" panose="02040503050406030204" pitchFamily="18" charset="0"/>
                          </a:rPr>
                          <m:t>𝑛</m:t>
                        </m:r>
                      </m:sub>
                    </m:sSub>
                  </m:oMath>
                </a14:m>
                <a:r>
                  <a:rPr lang="en-IN" sz="1900" dirty="0"/>
                  <a:t>:</a:t>
                </a:r>
              </a:p>
              <a:p>
                <a:r>
                  <a:rPr lang="en-IN" sz="1900" dirty="0"/>
                  <a:t>                                            </a:t>
                </a:r>
                <a14:m>
                  <m:oMath xmlns:m="http://schemas.openxmlformats.org/officeDocument/2006/math">
                    <m:sSub>
                      <m:sSubPr>
                        <m:ctrlPr>
                          <a:rPr lang="en-IN" sz="1900" i="1">
                            <a:latin typeface="Cambria Math" panose="02040503050406030204" pitchFamily="18" charset="0"/>
                          </a:rPr>
                        </m:ctrlPr>
                      </m:sSubPr>
                      <m:e>
                        <m:r>
                          <a:rPr lang="en-IN" sz="1900" i="1">
                            <a:latin typeface="Cambria Math" panose="02040503050406030204" pitchFamily="18" charset="0"/>
                          </a:rPr>
                          <m:t>𝑢</m:t>
                        </m:r>
                      </m:e>
                      <m:sub>
                        <m:r>
                          <a:rPr lang="en-IN" sz="1900" i="1">
                            <a:latin typeface="Cambria Math" panose="02040503050406030204" pitchFamily="18" charset="0"/>
                          </a:rPr>
                          <m:t>1</m:t>
                        </m:r>
                      </m:sub>
                    </m:sSub>
                    <m:r>
                      <a:rPr lang="en-IN" sz="1900" i="1">
                        <a:latin typeface="Cambria Math" panose="02040503050406030204" pitchFamily="18" charset="0"/>
                      </a:rPr>
                      <m:t>=</m:t>
                    </m:r>
                    <m:sSub>
                      <m:sSubPr>
                        <m:ctrlPr>
                          <a:rPr lang="en-IN" sz="1900" i="1">
                            <a:latin typeface="Cambria Math" panose="02040503050406030204" pitchFamily="18" charset="0"/>
                          </a:rPr>
                        </m:ctrlPr>
                      </m:sSubPr>
                      <m:e>
                        <m:r>
                          <a:rPr lang="en-IN" sz="1900" i="1">
                            <a:latin typeface="Cambria Math" panose="02040503050406030204" pitchFamily="18" charset="0"/>
                          </a:rPr>
                          <m:t>𝑣</m:t>
                        </m:r>
                      </m:e>
                      <m:sub>
                        <m:r>
                          <a:rPr lang="en-IN" sz="1900" i="1">
                            <a:latin typeface="Cambria Math" panose="02040503050406030204" pitchFamily="18" charset="0"/>
                          </a:rPr>
                          <m:t>1</m:t>
                        </m:r>
                      </m:sub>
                    </m:sSub>
                  </m:oMath>
                </a14:m>
                <a:endParaRPr lang="en-IN" sz="1900" dirty="0"/>
              </a:p>
              <a:p>
                <a:r>
                  <a:rPr lang="en-IN" sz="1900" dirty="0"/>
                  <a:t>                                    </a:t>
                </a:r>
                <a14:m>
                  <m:oMath xmlns:m="http://schemas.openxmlformats.org/officeDocument/2006/math">
                    <m:sSub>
                      <m:sSubPr>
                        <m:ctrlPr>
                          <a:rPr lang="en-IN" sz="1900" i="1">
                            <a:latin typeface="Cambria Math" panose="02040503050406030204" pitchFamily="18" charset="0"/>
                          </a:rPr>
                        </m:ctrlPr>
                      </m:sSubPr>
                      <m:e>
                        <m:r>
                          <a:rPr lang="en-IN" sz="1900" i="1">
                            <a:latin typeface="Cambria Math" panose="02040503050406030204" pitchFamily="18" charset="0"/>
                          </a:rPr>
                          <m:t>𝑢</m:t>
                        </m:r>
                      </m:e>
                      <m:sub>
                        <m:r>
                          <a:rPr lang="en-IN" sz="1900" i="1">
                            <a:latin typeface="Cambria Math" panose="02040503050406030204" pitchFamily="18" charset="0"/>
                          </a:rPr>
                          <m:t>2</m:t>
                        </m:r>
                      </m:sub>
                    </m:sSub>
                    <m:r>
                      <a:rPr lang="en-IN" sz="1900" i="1">
                        <a:latin typeface="Cambria Math" panose="02040503050406030204" pitchFamily="18" charset="0"/>
                      </a:rPr>
                      <m:t>=</m:t>
                    </m:r>
                    <m:sSub>
                      <m:sSubPr>
                        <m:ctrlPr>
                          <a:rPr lang="en-IN" sz="1900" i="1">
                            <a:latin typeface="Cambria Math" panose="02040503050406030204" pitchFamily="18" charset="0"/>
                          </a:rPr>
                        </m:ctrlPr>
                      </m:sSubPr>
                      <m:e>
                        <m:r>
                          <a:rPr lang="en-IN" sz="1900" i="1">
                            <a:latin typeface="Cambria Math" panose="02040503050406030204" pitchFamily="18" charset="0"/>
                          </a:rPr>
                          <m:t>𝑣</m:t>
                        </m:r>
                      </m:e>
                      <m:sub>
                        <m:r>
                          <a:rPr lang="en-IN" sz="1900" i="1">
                            <a:latin typeface="Cambria Math" panose="02040503050406030204" pitchFamily="18" charset="0"/>
                          </a:rPr>
                          <m:t>2</m:t>
                        </m:r>
                      </m:sub>
                    </m:sSub>
                    <m:r>
                      <a:rPr lang="en-IN" sz="1900" i="1">
                        <a:latin typeface="Cambria Math" panose="02040503050406030204" pitchFamily="18" charset="0"/>
                      </a:rPr>
                      <m:t>−</m:t>
                    </m:r>
                    <m:sSub>
                      <m:sSubPr>
                        <m:ctrlPr>
                          <a:rPr lang="en-IN" sz="1900" i="1">
                            <a:latin typeface="Cambria Math" panose="02040503050406030204" pitchFamily="18" charset="0"/>
                          </a:rPr>
                        </m:ctrlPr>
                      </m:sSubPr>
                      <m:e>
                        <m:r>
                          <a:rPr lang="en-IN" sz="1900" i="1">
                            <a:latin typeface="Cambria Math" panose="02040503050406030204" pitchFamily="18" charset="0"/>
                          </a:rPr>
                          <m:t>𝑝𝑟𝑜𝑗</m:t>
                        </m:r>
                      </m:e>
                      <m:sub>
                        <m:sSub>
                          <m:sSubPr>
                            <m:ctrlPr>
                              <a:rPr lang="en-IN" sz="1900" i="1">
                                <a:latin typeface="Cambria Math" panose="02040503050406030204" pitchFamily="18" charset="0"/>
                              </a:rPr>
                            </m:ctrlPr>
                          </m:sSubPr>
                          <m:e>
                            <m:r>
                              <a:rPr lang="en-IN" sz="1900" i="1">
                                <a:latin typeface="Cambria Math" panose="02040503050406030204" pitchFamily="18" charset="0"/>
                              </a:rPr>
                              <m:t>𝑢</m:t>
                            </m:r>
                          </m:e>
                          <m:sub>
                            <m:r>
                              <a:rPr lang="en-IN" sz="1900" i="1">
                                <a:latin typeface="Cambria Math" panose="02040503050406030204" pitchFamily="18" charset="0"/>
                              </a:rPr>
                              <m:t>1</m:t>
                            </m:r>
                          </m:sub>
                        </m:sSub>
                      </m:sub>
                    </m:sSub>
                    <m:r>
                      <a:rPr lang="en-IN" sz="1900" i="1">
                        <a:latin typeface="Cambria Math" panose="02040503050406030204" pitchFamily="18" charset="0"/>
                      </a:rPr>
                      <m:t>(</m:t>
                    </m:r>
                    <m:sSub>
                      <m:sSubPr>
                        <m:ctrlPr>
                          <a:rPr lang="en-IN" sz="1900" i="1">
                            <a:latin typeface="Cambria Math" panose="02040503050406030204" pitchFamily="18" charset="0"/>
                          </a:rPr>
                        </m:ctrlPr>
                      </m:sSubPr>
                      <m:e>
                        <m:r>
                          <a:rPr lang="en-IN" sz="1900" i="1">
                            <a:latin typeface="Cambria Math" panose="02040503050406030204" pitchFamily="18" charset="0"/>
                          </a:rPr>
                          <m:t>𝑣</m:t>
                        </m:r>
                      </m:e>
                      <m:sub>
                        <m:r>
                          <a:rPr lang="en-IN" sz="1900" i="1">
                            <a:latin typeface="Cambria Math" panose="02040503050406030204" pitchFamily="18" charset="0"/>
                          </a:rPr>
                          <m:t>2</m:t>
                        </m:r>
                      </m:sub>
                    </m:sSub>
                    <m:r>
                      <a:rPr lang="en-IN" sz="1900" i="1">
                        <a:latin typeface="Cambria Math" panose="02040503050406030204" pitchFamily="18" charset="0"/>
                      </a:rPr>
                      <m:t>)</m:t>
                    </m:r>
                  </m:oMath>
                </a14:m>
                <a:endParaRPr lang="en-IN" sz="1900" dirty="0"/>
              </a:p>
              <a:p>
                <a:r>
                  <a:rPr lang="en-IN" sz="1900" dirty="0"/>
                  <a:t>                            </a:t>
                </a:r>
                <a14:m>
                  <m:oMath xmlns:m="http://schemas.openxmlformats.org/officeDocument/2006/math">
                    <m:sSub>
                      <m:sSubPr>
                        <m:ctrlPr>
                          <a:rPr lang="en-IN" sz="1900" i="1">
                            <a:latin typeface="Cambria Math" panose="02040503050406030204" pitchFamily="18" charset="0"/>
                          </a:rPr>
                        </m:ctrlPr>
                      </m:sSubPr>
                      <m:e>
                        <m:r>
                          <a:rPr lang="en-IN" sz="1900" i="1">
                            <a:latin typeface="Cambria Math" panose="02040503050406030204" pitchFamily="18" charset="0"/>
                          </a:rPr>
                          <m:t>𝑢</m:t>
                        </m:r>
                      </m:e>
                      <m:sub>
                        <m:r>
                          <a:rPr lang="en-IN" sz="1900" i="1">
                            <a:latin typeface="Cambria Math" panose="02040503050406030204" pitchFamily="18" charset="0"/>
                          </a:rPr>
                          <m:t>3</m:t>
                        </m:r>
                      </m:sub>
                    </m:sSub>
                    <m:r>
                      <a:rPr lang="en-IN" sz="1900" i="1">
                        <a:latin typeface="Cambria Math" panose="02040503050406030204" pitchFamily="18" charset="0"/>
                      </a:rPr>
                      <m:t>=</m:t>
                    </m:r>
                    <m:sSub>
                      <m:sSubPr>
                        <m:ctrlPr>
                          <a:rPr lang="en-IN" sz="1900" i="1">
                            <a:latin typeface="Cambria Math" panose="02040503050406030204" pitchFamily="18" charset="0"/>
                          </a:rPr>
                        </m:ctrlPr>
                      </m:sSubPr>
                      <m:e>
                        <m:r>
                          <a:rPr lang="en-IN" sz="1900" i="1">
                            <a:latin typeface="Cambria Math" panose="02040503050406030204" pitchFamily="18" charset="0"/>
                          </a:rPr>
                          <m:t>𝑣</m:t>
                        </m:r>
                      </m:e>
                      <m:sub>
                        <m:r>
                          <a:rPr lang="en-IN" sz="1900" i="1">
                            <a:latin typeface="Cambria Math" panose="02040503050406030204" pitchFamily="18" charset="0"/>
                          </a:rPr>
                          <m:t>3</m:t>
                        </m:r>
                      </m:sub>
                    </m:sSub>
                    <m:r>
                      <a:rPr lang="en-IN" sz="1900" i="1">
                        <a:latin typeface="Cambria Math" panose="02040503050406030204" pitchFamily="18" charset="0"/>
                      </a:rPr>
                      <m:t>−</m:t>
                    </m:r>
                    <m:sSub>
                      <m:sSubPr>
                        <m:ctrlPr>
                          <a:rPr lang="en-IN" sz="1900" i="1">
                            <a:latin typeface="Cambria Math" panose="02040503050406030204" pitchFamily="18" charset="0"/>
                          </a:rPr>
                        </m:ctrlPr>
                      </m:sSubPr>
                      <m:e>
                        <m:r>
                          <a:rPr lang="en-IN" sz="1900" i="1">
                            <a:latin typeface="Cambria Math" panose="02040503050406030204" pitchFamily="18" charset="0"/>
                          </a:rPr>
                          <m:t>𝑝𝑟𝑜𝑗</m:t>
                        </m:r>
                      </m:e>
                      <m:sub>
                        <m:sSub>
                          <m:sSubPr>
                            <m:ctrlPr>
                              <a:rPr lang="en-IN" sz="1900" i="1">
                                <a:latin typeface="Cambria Math" panose="02040503050406030204" pitchFamily="18" charset="0"/>
                              </a:rPr>
                            </m:ctrlPr>
                          </m:sSubPr>
                          <m:e>
                            <m:r>
                              <a:rPr lang="en-IN" sz="1900" i="1">
                                <a:latin typeface="Cambria Math" panose="02040503050406030204" pitchFamily="18" charset="0"/>
                              </a:rPr>
                              <m:t>𝑢</m:t>
                            </m:r>
                          </m:e>
                          <m:sub>
                            <m:r>
                              <a:rPr lang="en-IN" sz="1900" i="1">
                                <a:latin typeface="Cambria Math" panose="02040503050406030204" pitchFamily="18" charset="0"/>
                              </a:rPr>
                              <m:t>1</m:t>
                            </m:r>
                          </m:sub>
                        </m:sSub>
                      </m:sub>
                    </m:sSub>
                    <m:d>
                      <m:dPr>
                        <m:ctrlPr>
                          <a:rPr lang="en-IN" sz="1900" i="1">
                            <a:latin typeface="Cambria Math" panose="02040503050406030204" pitchFamily="18" charset="0"/>
                          </a:rPr>
                        </m:ctrlPr>
                      </m:dPr>
                      <m:e>
                        <m:sSub>
                          <m:sSubPr>
                            <m:ctrlPr>
                              <a:rPr lang="en-IN" sz="1900" i="1">
                                <a:latin typeface="Cambria Math" panose="02040503050406030204" pitchFamily="18" charset="0"/>
                              </a:rPr>
                            </m:ctrlPr>
                          </m:sSubPr>
                          <m:e>
                            <m:r>
                              <a:rPr lang="en-IN" sz="1900" i="1">
                                <a:latin typeface="Cambria Math" panose="02040503050406030204" pitchFamily="18" charset="0"/>
                              </a:rPr>
                              <m:t>𝑣</m:t>
                            </m:r>
                          </m:e>
                          <m:sub>
                            <m:r>
                              <a:rPr lang="en-IN" sz="1900" i="1">
                                <a:latin typeface="Cambria Math" panose="02040503050406030204" pitchFamily="18" charset="0"/>
                              </a:rPr>
                              <m:t>3</m:t>
                            </m:r>
                          </m:sub>
                        </m:sSub>
                      </m:e>
                    </m:d>
                    <m:r>
                      <a:rPr lang="en-IN" sz="1900" i="1">
                        <a:latin typeface="Cambria Math" panose="02040503050406030204" pitchFamily="18" charset="0"/>
                      </a:rPr>
                      <m:t>−</m:t>
                    </m:r>
                    <m:sSub>
                      <m:sSubPr>
                        <m:ctrlPr>
                          <a:rPr lang="en-IN" sz="1900" i="1">
                            <a:latin typeface="Cambria Math" panose="02040503050406030204" pitchFamily="18" charset="0"/>
                          </a:rPr>
                        </m:ctrlPr>
                      </m:sSubPr>
                      <m:e>
                        <m:r>
                          <a:rPr lang="en-IN" sz="1900" i="1">
                            <a:latin typeface="Cambria Math" panose="02040503050406030204" pitchFamily="18" charset="0"/>
                          </a:rPr>
                          <m:t>𝑝𝑟𝑜𝑗</m:t>
                        </m:r>
                      </m:e>
                      <m:sub>
                        <m:sSub>
                          <m:sSubPr>
                            <m:ctrlPr>
                              <a:rPr lang="en-IN" sz="1900" i="1">
                                <a:latin typeface="Cambria Math" panose="02040503050406030204" pitchFamily="18" charset="0"/>
                              </a:rPr>
                            </m:ctrlPr>
                          </m:sSubPr>
                          <m:e>
                            <m:r>
                              <a:rPr lang="en-IN" sz="1900" i="1">
                                <a:latin typeface="Cambria Math" panose="02040503050406030204" pitchFamily="18" charset="0"/>
                              </a:rPr>
                              <m:t>𝑢</m:t>
                            </m:r>
                          </m:e>
                          <m:sub>
                            <m:r>
                              <a:rPr lang="en-IN" sz="1900" i="1">
                                <a:latin typeface="Cambria Math" panose="02040503050406030204" pitchFamily="18" charset="0"/>
                              </a:rPr>
                              <m:t>2</m:t>
                            </m:r>
                          </m:sub>
                        </m:sSub>
                      </m:sub>
                    </m:sSub>
                    <m:r>
                      <a:rPr lang="en-IN" sz="1900" i="1">
                        <a:latin typeface="Cambria Math" panose="02040503050406030204" pitchFamily="18" charset="0"/>
                      </a:rPr>
                      <m:t>(</m:t>
                    </m:r>
                    <m:sSub>
                      <m:sSubPr>
                        <m:ctrlPr>
                          <a:rPr lang="en-IN" sz="1900" i="1">
                            <a:latin typeface="Cambria Math" panose="02040503050406030204" pitchFamily="18" charset="0"/>
                          </a:rPr>
                        </m:ctrlPr>
                      </m:sSubPr>
                      <m:e>
                        <m:r>
                          <a:rPr lang="en-IN" sz="1900" i="1">
                            <a:latin typeface="Cambria Math" panose="02040503050406030204" pitchFamily="18" charset="0"/>
                          </a:rPr>
                          <m:t>𝑣</m:t>
                        </m:r>
                      </m:e>
                      <m:sub>
                        <m:r>
                          <a:rPr lang="en-IN" sz="1900" i="1">
                            <a:latin typeface="Cambria Math" panose="02040503050406030204" pitchFamily="18" charset="0"/>
                          </a:rPr>
                          <m:t>3</m:t>
                        </m:r>
                      </m:sub>
                    </m:sSub>
                    <m:r>
                      <a:rPr lang="en-IN" sz="1900" i="1">
                        <a:latin typeface="Cambria Math" panose="02040503050406030204" pitchFamily="18" charset="0"/>
                      </a:rPr>
                      <m:t>)</m:t>
                    </m:r>
                  </m:oMath>
                </a14:m>
                <a:endParaRPr lang="en-IN" sz="1900" dirty="0"/>
              </a:p>
              <a:p>
                <a:r>
                  <a:rPr lang="en-IN" sz="1900" dirty="0"/>
                  <a:t>Where:   </a:t>
                </a:r>
              </a:p>
              <a:p>
                <a:r>
                  <a:rPr lang="en-IN" sz="1900" dirty="0"/>
                  <a:t>                               </a:t>
                </a:r>
                <a14:m>
                  <m:oMath xmlns:m="http://schemas.openxmlformats.org/officeDocument/2006/math">
                    <m:sSub>
                      <m:sSubPr>
                        <m:ctrlPr>
                          <a:rPr lang="en-IN" sz="1900" i="1">
                            <a:latin typeface="Cambria Math" panose="02040503050406030204" pitchFamily="18" charset="0"/>
                          </a:rPr>
                        </m:ctrlPr>
                      </m:sSubPr>
                      <m:e>
                        <m:r>
                          <a:rPr lang="en-IN" sz="1900" i="1">
                            <a:latin typeface="Cambria Math" panose="02040503050406030204" pitchFamily="18" charset="0"/>
                          </a:rPr>
                          <m:t>𝑝𝑟𝑜𝑗</m:t>
                        </m:r>
                      </m:e>
                      <m:sub>
                        <m:r>
                          <a:rPr lang="en-IN" sz="1900" i="1">
                            <a:latin typeface="Cambria Math" panose="02040503050406030204" pitchFamily="18" charset="0"/>
                          </a:rPr>
                          <m:t>𝑢</m:t>
                        </m:r>
                      </m:sub>
                    </m:sSub>
                    <m:d>
                      <m:dPr>
                        <m:ctrlPr>
                          <a:rPr lang="en-IN" sz="1900" i="1">
                            <a:latin typeface="Cambria Math" panose="02040503050406030204" pitchFamily="18" charset="0"/>
                          </a:rPr>
                        </m:ctrlPr>
                      </m:dPr>
                      <m:e>
                        <m:r>
                          <a:rPr lang="en-IN" sz="1900" i="1">
                            <a:latin typeface="Cambria Math" panose="02040503050406030204" pitchFamily="18" charset="0"/>
                          </a:rPr>
                          <m:t>𝑣</m:t>
                        </m:r>
                      </m:e>
                    </m:d>
                    <m:r>
                      <a:rPr lang="en-IN" sz="1900" i="1">
                        <a:latin typeface="Cambria Math" panose="02040503050406030204" pitchFamily="18" charset="0"/>
                      </a:rPr>
                      <m:t>=</m:t>
                    </m:r>
                    <m:f>
                      <m:fPr>
                        <m:ctrlPr>
                          <a:rPr lang="en-IN" sz="1900" i="1">
                            <a:latin typeface="Cambria Math" panose="02040503050406030204" pitchFamily="18" charset="0"/>
                          </a:rPr>
                        </m:ctrlPr>
                      </m:fPr>
                      <m:num>
                        <m:r>
                          <a:rPr lang="en-IN" sz="1900" i="1">
                            <a:latin typeface="Cambria Math" panose="02040503050406030204" pitchFamily="18" charset="0"/>
                          </a:rPr>
                          <m:t>𝑣</m:t>
                        </m:r>
                        <m:r>
                          <a:rPr lang="en-IN" sz="1900" i="1">
                            <a:latin typeface="Cambria Math" panose="02040503050406030204" pitchFamily="18" charset="0"/>
                          </a:rPr>
                          <m:t> .  </m:t>
                        </m:r>
                        <m:r>
                          <a:rPr lang="en-IN" sz="1900" i="1">
                            <a:latin typeface="Cambria Math" panose="02040503050406030204" pitchFamily="18" charset="0"/>
                          </a:rPr>
                          <m:t>𝑢</m:t>
                        </m:r>
                      </m:num>
                      <m:den>
                        <m:r>
                          <a:rPr lang="en-IN" sz="1900" i="1">
                            <a:latin typeface="Cambria Math" panose="02040503050406030204" pitchFamily="18" charset="0"/>
                          </a:rPr>
                          <m:t>𝑢</m:t>
                        </m:r>
                        <m:r>
                          <a:rPr lang="en-IN" sz="1900" i="1">
                            <a:latin typeface="Cambria Math" panose="02040503050406030204" pitchFamily="18" charset="0"/>
                          </a:rPr>
                          <m:t> .  </m:t>
                        </m:r>
                        <m:r>
                          <a:rPr lang="en-IN" sz="1900" i="1">
                            <a:latin typeface="Cambria Math" panose="02040503050406030204" pitchFamily="18" charset="0"/>
                          </a:rPr>
                          <m:t>𝑢</m:t>
                        </m:r>
                      </m:den>
                    </m:f>
                    <m:r>
                      <a:rPr lang="en-IN" sz="1900" i="1">
                        <a:latin typeface="Cambria Math" panose="02040503050406030204" pitchFamily="18" charset="0"/>
                      </a:rPr>
                      <m:t>𝑢</m:t>
                    </m:r>
                  </m:oMath>
                </a14:m>
                <a:endParaRPr lang="en-IN" sz="1900" dirty="0"/>
              </a:p>
              <a:p>
                <a:pPr>
                  <a:lnSpc>
                    <a:spcPct val="107000"/>
                  </a:lnSpc>
                  <a:spcAft>
                    <a:spcPts val="800"/>
                  </a:spcAft>
                </a:pP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67420" y="30050"/>
                <a:ext cx="11550770" cy="6643806"/>
              </a:xfrm>
              <a:prstGeom prst="rect">
                <a:avLst/>
              </a:prstGeom>
              <a:blipFill rotWithShape="0">
                <a:blip r:embed="rId2"/>
                <a:stretch>
                  <a:fillRect l="-528" t="-459"/>
                </a:stretch>
              </a:blipFill>
            </p:spPr>
            <p:txBody>
              <a:bodyPr/>
              <a:lstStyle/>
              <a:p>
                <a:r>
                  <a:rPr lang="en-IN">
                    <a:noFill/>
                  </a:rPr>
                  <a:t> </a:t>
                </a:r>
              </a:p>
            </p:txBody>
          </p:sp>
        </mc:Fallback>
      </mc:AlternateContent>
    </p:spTree>
    <p:extLst>
      <p:ext uri="{BB962C8B-B14F-4D97-AF65-F5344CB8AC3E}">
        <p14:creationId xmlns:p14="http://schemas.microsoft.com/office/powerpoint/2010/main" val="6940299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86</a:t>
            </a:fld>
            <a:endParaRPr lang="en-IN"/>
          </a:p>
        </p:txBody>
      </p:sp>
      <mc:AlternateContent xmlns:mc="http://schemas.openxmlformats.org/markup-compatibility/2006">
        <mc:Choice xmlns:a14="http://schemas.microsoft.com/office/drawing/2010/main" Requires="a14">
          <p:sp>
            <p:nvSpPr>
              <p:cNvPr id="5" name="Rectangle 4"/>
              <p:cNvSpPr/>
              <p:nvPr/>
            </p:nvSpPr>
            <p:spPr>
              <a:xfrm>
                <a:off x="207034" y="45478"/>
                <a:ext cx="11852694" cy="5995616"/>
              </a:xfrm>
              <a:prstGeom prst="rect">
                <a:avLst/>
              </a:prstGeom>
            </p:spPr>
            <p:txBody>
              <a:bodyPr wrap="square">
                <a:spAutoFit/>
              </a:bodyPr>
              <a:lstStyle/>
              <a:p>
                <a:pPr>
                  <a:lnSpc>
                    <a:spcPct val="107000"/>
                  </a:lnSpc>
                  <a:spcAft>
                    <a:spcPts val="800"/>
                  </a:spcAft>
                </a:pPr>
                <a:r>
                  <a:rPr lang="en-IN"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Example 1: </a:t>
                </a:r>
                <a:r>
                  <a:rPr lang="en-IN"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Orthogonalize</a:t>
                </a:r>
                <a:r>
                  <a:rPr lang="en-IN"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Vectors in </a:t>
                </a:r>
                <a14:m>
                  <m:oMath xmlns:m="http://schemas.openxmlformats.org/officeDocument/2006/math">
                    <m:sSup>
                      <m:sSupPr>
                        <m:ctrlPr>
                          <a:rPr lang="en-IN"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IN"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ℝ</m:t>
                        </m:r>
                      </m:e>
                      <m:sup>
                        <m:r>
                          <a:rPr lang="en-IN"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oMath>
                </a14:m>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3</m:t>
                              </m:r>
                            </m:e>
                          </m:mr>
                          <m:m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e>
                          </m:mr>
                        </m:m>
                      </m:e>
                    </m:d>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e>
                          </m:mr>
                          <m:m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e>
                          </m:mr>
                        </m:m>
                      </m:e>
                    </m:d>
                  </m:oMath>
                </a14:m>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Step 1:</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3</m:t>
                              </m:r>
                            </m:e>
                          </m:mr>
                          <m:m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e>
                          </m:mr>
                        </m:m>
                      </m:e>
                    </m:d>
                  </m:oMath>
                </a14:m>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Step 2: </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Compute projection of </a:t>
                </a:r>
                <a14:m>
                  <m:oMath xmlns:m="http://schemas.openxmlformats.org/officeDocument/2006/math">
                    <m:sSub>
                      <m:sSub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onto </a:t>
                </a:r>
                <a14:m>
                  <m:oMath xmlns:m="http://schemas.openxmlformats.org/officeDocument/2006/math">
                    <m:sSub>
                      <m:sSub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𝑝𝑟𝑜𝑗</m:t>
                        </m:r>
                      </m:e>
                      <m:sub>
                        <m:sSub>
                          <m:sSub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sub>
                    </m:sSub>
                    <m:d>
                      <m:d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sub>
                        </m:sSub>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e>
                        </m:d>
                        <m:d>
                          <m:d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3</m:t>
                            </m:r>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+(2)(1)</m:t>
                        </m:r>
                      </m:num>
                      <m:den>
                        <m:sSup>
                          <m:sSup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(3)</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d>
                      <m:dPr>
                        <m:begChr m:val="["/>
                        <m:endChr m:val="]"/>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3</m:t>
                              </m:r>
                            </m:e>
                          </m:mr>
                          <m:m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e>
                          </m:mr>
                        </m:m>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8</m:t>
                        </m:r>
                      </m:num>
                      <m:den>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10</m:t>
                        </m:r>
                      </m:den>
                    </m:f>
                    <m:d>
                      <m:dPr>
                        <m:begChr m:val="["/>
                        <m:endChr m:val="]"/>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3</m:t>
                              </m:r>
                            </m:e>
                          </m:mr>
                          <m:m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e>
                          </m:mr>
                        </m:m>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2.4</m:t>
                              </m:r>
                            </m:e>
                          </m:mr>
                          <m:m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0.8</m:t>
                              </m:r>
                            </m:e>
                          </m:mr>
                        </m:m>
                      </m:e>
                    </m:d>
                  </m:oMath>
                </a14:m>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Step 3: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u</m:t>
                        </m:r>
                      </m:e>
                      <m:sub>
                        <m:r>
                          <a:rPr lang="en-IN" sz="2000">
                            <a:effectLst/>
                            <a:latin typeface="Cambria Math" panose="02040503050406030204" pitchFamily="18" charset="0"/>
                            <a:ea typeface="Calibri" panose="020F0502020204030204" pitchFamily="34" charset="0"/>
                            <a:cs typeface="Times New Roman" panose="02020603050405020304" pitchFamily="18" charset="0"/>
                          </a:rPr>
                          <m:t>2</m:t>
                        </m:r>
                      </m:sub>
                    </m:sSub>
                    <m:r>
                      <a:rPr lang="en-IN" sz="20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v</m:t>
                        </m:r>
                      </m:e>
                      <m:sub>
                        <m:r>
                          <a:rPr lang="en-IN" sz="2000">
                            <a:effectLst/>
                            <a:latin typeface="Cambria Math" panose="02040503050406030204" pitchFamily="18" charset="0"/>
                            <a:ea typeface="Calibri" panose="020F0502020204030204" pitchFamily="34" charset="0"/>
                            <a:cs typeface="Times New Roman" panose="02020603050405020304" pitchFamily="18" charset="0"/>
                          </a:rPr>
                          <m:t>2</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proj</m:t>
                        </m:r>
                      </m:e>
                      <m:sub>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u</m:t>
                        </m:r>
                        <m:r>
                          <a:rPr lang="en-IN" sz="2000">
                            <a:effectLst/>
                            <a:latin typeface="Cambria Math" panose="02040503050406030204" pitchFamily="18" charset="0"/>
                            <a:ea typeface="Calibri" panose="020F0502020204030204" pitchFamily="34" charset="0"/>
                            <a:cs typeface="Times New Roman" panose="02020603050405020304" pitchFamily="18" charset="0"/>
                          </a:rPr>
                          <m:t>1</m:t>
                        </m:r>
                      </m:sub>
                    </m:sSub>
                    <m:r>
                      <a:rPr lang="en-IN" sz="20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v</m:t>
                        </m:r>
                      </m:e>
                      <m:sub>
                        <m:r>
                          <a:rPr lang="en-IN" sz="2000">
                            <a:effectLst/>
                            <a:latin typeface="Cambria Math" panose="02040503050406030204" pitchFamily="18" charset="0"/>
                            <a:ea typeface="Calibri" panose="020F0502020204030204" pitchFamily="34" charset="0"/>
                            <a:cs typeface="Times New Roman" panose="02020603050405020304" pitchFamily="18" charset="0"/>
                          </a:rPr>
                          <m:t>2</m:t>
                        </m:r>
                      </m:sub>
                    </m:sSub>
                    <m:r>
                      <a:rPr lang="en-IN" sz="20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u</m:t>
                        </m:r>
                      </m:e>
                      <m:sub>
                        <m:r>
                          <a:rPr lang="en-IN" sz="2000">
                            <a:effectLst/>
                            <a:latin typeface="Cambria Math" panose="02040503050406030204" pitchFamily="18" charset="0"/>
                            <a:ea typeface="Calibri" panose="020F0502020204030204" pitchFamily="34" charset="0"/>
                            <a:cs typeface="Times New Roman" panose="02020603050405020304" pitchFamily="18" charset="0"/>
                          </a:rPr>
                          <m:t>2</m:t>
                        </m:r>
                      </m:sub>
                    </m:sSub>
                    <m:r>
                      <a:rPr lang="en-IN" sz="20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IN" sz="2000">
                                  <a:effectLst/>
                                  <a:latin typeface="Cambria Math" panose="02040503050406030204" pitchFamily="18" charset="0"/>
                                  <a:ea typeface="Calibri" panose="020F0502020204030204" pitchFamily="34" charset="0"/>
                                  <a:cs typeface="Times New Roman" panose="02020603050405020304" pitchFamily="18" charset="0"/>
                                </a:rPr>
                                <m:t>2</m:t>
                              </m:r>
                            </m:e>
                          </m:mr>
                        </m:m>
                      </m:e>
                    </m:d>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a:effectLst/>
                                  <a:latin typeface="Cambria Math" panose="02040503050406030204" pitchFamily="18" charset="0"/>
                                  <a:ea typeface="Calibri" panose="020F0502020204030204" pitchFamily="34" charset="0"/>
                                  <a:cs typeface="Times New Roman" panose="02020603050405020304" pitchFamily="18" charset="0"/>
                                </a:rPr>
                                <m:t>2.4</m:t>
                              </m:r>
                            </m:e>
                          </m:mr>
                          <m:mr>
                            <m:e>
                              <m:r>
                                <a:rPr lang="en-IN" sz="2000">
                                  <a:effectLst/>
                                  <a:latin typeface="Cambria Math" panose="02040503050406030204" pitchFamily="18" charset="0"/>
                                  <a:ea typeface="Calibri" panose="020F0502020204030204" pitchFamily="34" charset="0"/>
                                  <a:cs typeface="Times New Roman" panose="02020603050405020304" pitchFamily="18" charset="0"/>
                                </a:rPr>
                                <m:t>0.8</m:t>
                              </m:r>
                            </m:e>
                          </m:mr>
                        </m:m>
                      </m:e>
                    </m:d>
                    <m:r>
                      <a:rPr lang="en-IN" sz="20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m:t>
                              </m:r>
                              <m:r>
                                <a:rPr lang="en-IN" sz="2000">
                                  <a:effectLst/>
                                  <a:latin typeface="Cambria Math" panose="02040503050406030204" pitchFamily="18" charset="0"/>
                                  <a:ea typeface="Calibri" panose="020F0502020204030204" pitchFamily="34" charset="0"/>
                                  <a:cs typeface="Times New Roman" panose="02020603050405020304" pitchFamily="18" charset="0"/>
                                </a:rPr>
                                <m:t>0.4</m:t>
                              </m:r>
                            </m:e>
                          </m:mr>
                          <m:mr>
                            <m:e>
                              <m:r>
                                <a:rPr lang="en-IN" sz="2000">
                                  <a:effectLst/>
                                  <a:latin typeface="Cambria Math" panose="02040503050406030204" pitchFamily="18" charset="0"/>
                                  <a:ea typeface="Calibri" panose="020F0502020204030204" pitchFamily="34" charset="0"/>
                                  <a:cs typeface="Times New Roman" panose="02020603050405020304" pitchFamily="18" charset="0"/>
                                </a:rPr>
                                <m:t>   1.2</m:t>
                              </m:r>
                            </m:e>
                          </m:mr>
                        </m:m>
                      </m:e>
                    </m:d>
                  </m:oMath>
                </a14:m>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Orthogonal set: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u</m:t>
                        </m:r>
                      </m:e>
                      <m:sub>
                        <m:r>
                          <a:rPr lang="en-IN" sz="2000">
                            <a:effectLst/>
                            <a:latin typeface="Cambria Math" panose="02040503050406030204" pitchFamily="18" charset="0"/>
                            <a:ea typeface="Calibri" panose="020F0502020204030204" pitchFamily="34" charset="0"/>
                            <a:cs typeface="Times New Roman" panose="02020603050405020304" pitchFamily="18" charset="0"/>
                          </a:rPr>
                          <m:t>1</m:t>
                        </m:r>
                      </m:sub>
                    </m:sSub>
                    <m:r>
                      <a:rPr lang="en-IN" sz="20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a:effectLst/>
                                  <a:latin typeface="Cambria Math" panose="02040503050406030204" pitchFamily="18" charset="0"/>
                                  <a:ea typeface="Calibri" panose="020F0502020204030204" pitchFamily="34" charset="0"/>
                                  <a:cs typeface="Times New Roman" panose="02020603050405020304" pitchFamily="18" charset="0"/>
                                </a:rPr>
                                <m:t>3</m:t>
                              </m:r>
                            </m:e>
                          </m:mr>
                          <m:mr>
                            <m:e>
                              <m:r>
                                <a:rPr lang="en-IN" sz="2000">
                                  <a:effectLst/>
                                  <a:latin typeface="Cambria Math" panose="02040503050406030204" pitchFamily="18" charset="0"/>
                                  <a:ea typeface="Calibri" panose="020F0502020204030204" pitchFamily="34" charset="0"/>
                                  <a:cs typeface="Times New Roman" panose="02020603050405020304" pitchFamily="18" charset="0"/>
                                </a:rPr>
                                <m:t>1</m:t>
                              </m:r>
                            </m:e>
                          </m:mr>
                        </m:m>
                      </m:e>
                    </m:d>
                    <m:r>
                      <a:rPr lang="en-IN" sz="200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m:t>
                              </m:r>
                              <m:r>
                                <a:rPr lang="en-IN" sz="2000">
                                  <a:effectLst/>
                                  <a:latin typeface="Cambria Math" panose="02040503050406030204" pitchFamily="18" charset="0"/>
                                  <a:ea typeface="Calibri" panose="020F0502020204030204" pitchFamily="34" charset="0"/>
                                  <a:cs typeface="Times New Roman" panose="02020603050405020304" pitchFamily="18" charset="0"/>
                                </a:rPr>
                                <m:t>0.4</m:t>
                              </m:r>
                            </m:e>
                          </m:mr>
                          <m:mr>
                            <m:e>
                              <m:r>
                                <a:rPr lang="en-IN" sz="2000">
                                  <a:effectLst/>
                                  <a:latin typeface="Cambria Math" panose="02040503050406030204" pitchFamily="18" charset="0"/>
                                  <a:ea typeface="Calibri" panose="020F0502020204030204" pitchFamily="34" charset="0"/>
                                  <a:cs typeface="Times New Roman" panose="02020603050405020304" pitchFamily="18" charset="0"/>
                                </a:rPr>
                                <m:t>   1.2</m:t>
                              </m:r>
                            </m:e>
                          </m:mr>
                        </m:m>
                      </m:e>
                    </m:d>
                  </m:oMath>
                </a14:m>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Orthonormal set (if normalized): </a:t>
                </a: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e</m:t>
                        </m:r>
                      </m:e>
                      <m:sub>
                        <m:r>
                          <a:rPr lang="en-IN" sz="2000">
                            <a:effectLst/>
                            <a:latin typeface="Cambria Math" panose="02040503050406030204" pitchFamily="18" charset="0"/>
                            <a:ea typeface="Calibri" panose="020F0502020204030204" pitchFamily="34" charset="0"/>
                            <a:cs typeface="Times New Roman" panose="02020603050405020304" pitchFamily="18" charset="0"/>
                          </a:rPr>
                          <m:t>1</m:t>
                        </m:r>
                      </m:sub>
                    </m:sSub>
                    <m:r>
                      <a:rPr lang="en-IN"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u</m:t>
                            </m:r>
                          </m:e>
                          <m:sub>
                            <m:r>
                              <a:rPr lang="en-IN" sz="2000">
                                <a:effectLst/>
                                <a:latin typeface="Cambria Math" panose="02040503050406030204" pitchFamily="18" charset="0"/>
                                <a:ea typeface="Calibri" panose="020F0502020204030204" pitchFamily="34" charset="0"/>
                                <a:cs typeface="Times New Roman" panose="02020603050405020304" pitchFamily="18" charset="0"/>
                              </a:rPr>
                              <m:t>1</m:t>
                            </m:r>
                          </m:sub>
                        </m:sSub>
                      </m:num>
                      <m:den>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u</m:t>
                                </m:r>
                              </m:e>
                              <m:sub>
                                <m:r>
                                  <a:rPr lang="en-IN" sz="2000">
                                    <a:effectLst/>
                                    <a:latin typeface="Cambria Math" panose="02040503050406030204" pitchFamily="18" charset="0"/>
                                    <a:ea typeface="Calibri" panose="020F0502020204030204" pitchFamily="34" charset="0"/>
                                    <a:cs typeface="Times New Roman" panose="02020603050405020304" pitchFamily="18" charset="0"/>
                                  </a:rPr>
                                  <m:t>1</m:t>
                                </m:r>
                              </m:sub>
                            </m:sSub>
                          </m:e>
                        </m:d>
                      </m:den>
                    </m:f>
                  </m:oMath>
                </a14:m>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e</m:t>
                        </m:r>
                      </m:e>
                      <m:sub>
                        <m:r>
                          <a:rPr lang="en-IN" sz="2000">
                            <a:effectLst/>
                            <a:latin typeface="Cambria Math" panose="02040503050406030204" pitchFamily="18" charset="0"/>
                            <a:ea typeface="Calibri" panose="020F0502020204030204" pitchFamily="34" charset="0"/>
                            <a:cs typeface="Times New Roman" panose="02020603050405020304" pitchFamily="18" charset="0"/>
                          </a:rPr>
                          <m:t>2</m:t>
                        </m:r>
                      </m:sub>
                    </m:sSub>
                    <m:r>
                      <a:rPr lang="en-IN"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u</m:t>
                            </m:r>
                          </m:e>
                          <m:sub>
                            <m:r>
                              <a:rPr lang="en-IN" sz="2000">
                                <a:effectLst/>
                                <a:latin typeface="Cambria Math" panose="02040503050406030204" pitchFamily="18" charset="0"/>
                                <a:ea typeface="Calibri" panose="020F0502020204030204" pitchFamily="34" charset="0"/>
                                <a:cs typeface="Times New Roman" panose="02020603050405020304" pitchFamily="18" charset="0"/>
                              </a:rPr>
                              <m:t>2</m:t>
                            </m:r>
                          </m:sub>
                        </m:sSub>
                      </m:num>
                      <m:den>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u</m:t>
                                </m:r>
                              </m:e>
                              <m:sub>
                                <m:r>
                                  <a:rPr lang="en-IN" sz="2000">
                                    <a:effectLst/>
                                    <a:latin typeface="Cambria Math" panose="02040503050406030204" pitchFamily="18" charset="0"/>
                                    <a:ea typeface="Calibri" panose="020F0502020204030204" pitchFamily="34" charset="0"/>
                                    <a:cs typeface="Times New Roman" panose="02020603050405020304" pitchFamily="18" charset="0"/>
                                  </a:rPr>
                                  <m:t>2</m:t>
                                </m:r>
                              </m:sub>
                            </m:sSub>
                          </m:e>
                        </m:d>
                      </m:den>
                    </m:f>
                  </m:oMath>
                </a14:m>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207034" y="45478"/>
                <a:ext cx="11852694" cy="5995616"/>
              </a:xfrm>
              <a:prstGeom prst="rect">
                <a:avLst/>
              </a:prstGeom>
              <a:blipFill>
                <a:blip r:embed="rId2"/>
                <a:stretch>
                  <a:fillRect l="-566" t="-407"/>
                </a:stretch>
              </a:blipFill>
            </p:spPr>
            <p:txBody>
              <a:bodyPr/>
              <a:lstStyle/>
              <a:p>
                <a:r>
                  <a:rPr lang="en-US">
                    <a:noFill/>
                  </a:rPr>
                  <a:t> </a:t>
                </a:r>
              </a:p>
            </p:txBody>
          </p:sp>
        </mc:Fallback>
      </mc:AlternateContent>
    </p:spTree>
    <p:extLst>
      <p:ext uri="{BB962C8B-B14F-4D97-AF65-F5344CB8AC3E}">
        <p14:creationId xmlns:p14="http://schemas.microsoft.com/office/powerpoint/2010/main" val="41117073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87</a:t>
            </a:fld>
            <a:endParaRPr lang="en-IN"/>
          </a:p>
        </p:txBody>
      </p:sp>
      <p:sp>
        <p:nvSpPr>
          <p:cNvPr id="5" name="Rectangle 4"/>
          <p:cNvSpPr/>
          <p:nvPr/>
        </p:nvSpPr>
        <p:spPr>
          <a:xfrm>
            <a:off x="336429" y="294494"/>
            <a:ext cx="11611155" cy="2170787"/>
          </a:xfrm>
          <a:prstGeom prst="rect">
            <a:avLst/>
          </a:prstGeom>
        </p:spPr>
        <p:txBody>
          <a:bodyPr wrap="square">
            <a:spAutoFit/>
          </a:bodyPr>
          <a:lstStyle/>
          <a:p>
            <a:pPr>
              <a:lnSpc>
                <a:spcPct val="107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Applications in AIML</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PCA: Used to orthogonalize principal components.</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Dimensionality Reduction: Helps reduce correlated features.</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QR Decomposition: Used in solving linear least squares.</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Kernel Methods: Useful in building orthonormal bases in feature spaces.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40968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88</a:t>
            </a:fld>
            <a:endParaRPr lang="en-IN"/>
          </a:p>
        </p:txBody>
      </p:sp>
      <p:sp>
        <p:nvSpPr>
          <p:cNvPr id="5" name="Rectangle 4"/>
          <p:cNvSpPr/>
          <p:nvPr/>
        </p:nvSpPr>
        <p:spPr>
          <a:xfrm>
            <a:off x="4152488" y="112961"/>
            <a:ext cx="261610" cy="461665"/>
          </a:xfrm>
          <a:prstGeom prst="rect">
            <a:avLst/>
          </a:prstGeom>
        </p:spPr>
        <p:txBody>
          <a:bodyPr wrap="none">
            <a:spAutoFit/>
          </a:bodyPr>
          <a:lstStyle/>
          <a:p>
            <a:r>
              <a:rPr lang="en-IN" sz="2400" b="1" dirty="0">
                <a:latin typeface="Times New Roman" panose="02020603050405020304" pitchFamily="18" charset="0"/>
                <a:ea typeface="Calibri" panose="020F0502020204030204" pitchFamily="34" charset="0"/>
              </a:rPr>
              <a:t> </a:t>
            </a:r>
            <a:endParaRPr lang="en-IN" sz="2400" b="1" dirty="0"/>
          </a:p>
        </p:txBody>
      </p:sp>
      <mc:AlternateContent xmlns:mc="http://schemas.openxmlformats.org/markup-compatibility/2006">
        <mc:Choice xmlns:a14="http://schemas.microsoft.com/office/drawing/2010/main" Requires="a14">
          <p:sp>
            <p:nvSpPr>
              <p:cNvPr id="6" name="Rectangle 5"/>
              <p:cNvSpPr/>
              <p:nvPr/>
            </p:nvSpPr>
            <p:spPr>
              <a:xfrm>
                <a:off x="189781" y="237164"/>
                <a:ext cx="12002219" cy="5651099"/>
              </a:xfrm>
              <a:prstGeom prst="rect">
                <a:avLst/>
              </a:prstGeom>
            </p:spPr>
            <p:txBody>
              <a:bodyPr wrap="square">
                <a:spAutoFit/>
              </a:bodyPr>
              <a:lstStyle/>
              <a:p>
                <a:pPr algn="just">
                  <a:lnSpc>
                    <a:spcPct val="115000"/>
                  </a:lnSpc>
                  <a:spcBef>
                    <a:spcPts val="2400"/>
                  </a:spcBef>
                  <a:spcAft>
                    <a:spcPts val="0"/>
                  </a:spcAft>
                </a:pPr>
                <a:r>
                  <a:rPr lang="en-US"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Question 1 </a:t>
                </a:r>
                <a:endParaRPr lang="en-IN" sz="20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In a deep learning model, consider a dataset with three input feature vectors:</a:t>
                </a: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0</m:t>
                              </m:r>
                            </m:e>
                          </m:mr>
                        </m:m>
                      </m:e>
                    </m:d>
                  </m:oMath>
                </a14:m>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Use the Gram-Schmidt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Orthogonalization</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process to convert these into an orthonormal basis. Discuss how orthogonal feature representations can improve convergence and interpretability in neural networks.</a:t>
                </a:r>
              </a:p>
              <a:p>
                <a:pPr algn="just">
                  <a:lnSpc>
                    <a:spcPct val="115000"/>
                  </a:lnSpc>
                  <a:spcBef>
                    <a:spcPts val="2400"/>
                  </a:spcBef>
                  <a:spcAft>
                    <a:spcPts val="0"/>
                  </a:spcAft>
                </a:pPr>
                <a:r>
                  <a:rPr lang="en-US" sz="20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Question 2 </a:t>
                </a:r>
                <a:endParaRPr lang="en-IN" sz="20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You are working on reducing the dimensionality of a dataset before feeding it into a neural network. Given the vectors</a:t>
                </a: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a14:m>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Apply the Gram-Schmidt process to form an orthonormal basis. Explain how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orthonormalization</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benefits Principal Component Analysis (PCA), and its implications in deep learning model performance.</a:t>
                </a:r>
              </a:p>
            </p:txBody>
          </p:sp>
        </mc:Choice>
        <mc:Fallback>
          <p:sp>
            <p:nvSpPr>
              <p:cNvPr id="6" name="Rectangle 5"/>
              <p:cNvSpPr>
                <a:spLocks noRot="1" noChangeAspect="1" noMove="1" noResize="1" noEditPoints="1" noAdjustHandles="1" noChangeArrowheads="1" noChangeShapeType="1" noTextEdit="1"/>
              </p:cNvSpPr>
              <p:nvPr/>
            </p:nvSpPr>
            <p:spPr>
              <a:xfrm>
                <a:off x="189781" y="237164"/>
                <a:ext cx="12002219" cy="5651099"/>
              </a:xfrm>
              <a:prstGeom prst="rect">
                <a:avLst/>
              </a:prstGeom>
              <a:blipFill>
                <a:blip r:embed="rId2"/>
                <a:stretch>
                  <a:fillRect l="-508" t="-324" r="-559" b="-971"/>
                </a:stretch>
              </a:blipFill>
            </p:spPr>
            <p:txBody>
              <a:bodyPr/>
              <a:lstStyle/>
              <a:p>
                <a:r>
                  <a:rPr lang="en-US">
                    <a:noFill/>
                  </a:rPr>
                  <a:t> </a:t>
                </a:r>
              </a:p>
            </p:txBody>
          </p:sp>
        </mc:Fallback>
      </mc:AlternateContent>
    </p:spTree>
    <p:extLst>
      <p:ext uri="{BB962C8B-B14F-4D97-AF65-F5344CB8AC3E}">
        <p14:creationId xmlns:p14="http://schemas.microsoft.com/office/powerpoint/2010/main" val="32003039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89</a:t>
            </a:fld>
            <a:endParaRPr lang="en-IN"/>
          </a:p>
        </p:txBody>
      </p:sp>
      <mc:AlternateContent xmlns:mc="http://schemas.openxmlformats.org/markup-compatibility/2006">
        <mc:Choice xmlns:a14="http://schemas.microsoft.com/office/drawing/2010/main" Requires="a14">
          <p:sp>
            <p:nvSpPr>
              <p:cNvPr id="5" name="Rectangle 4"/>
              <p:cNvSpPr/>
              <p:nvPr/>
            </p:nvSpPr>
            <p:spPr>
              <a:xfrm>
                <a:off x="146649" y="140146"/>
                <a:ext cx="11878574" cy="6082947"/>
              </a:xfrm>
              <a:prstGeom prst="rect">
                <a:avLst/>
              </a:prstGeom>
            </p:spPr>
            <p:txBody>
              <a:bodyPr wrap="square">
                <a:spAutoFit/>
              </a:bodyPr>
              <a:lstStyle/>
              <a:p>
                <a:pPr algn="just">
                  <a:lnSpc>
                    <a:spcPct val="115000"/>
                  </a:lnSpc>
                  <a:spcBef>
                    <a:spcPts val="2400"/>
                  </a:spcBef>
                  <a:spcAft>
                    <a:spcPts val="0"/>
                  </a:spcAft>
                </a:pPr>
                <a:r>
                  <a:rPr lang="en-US"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Question 3</a:t>
                </a:r>
                <a:endParaRPr lang="en-IN" sz="20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In NLP tasks like word embedding (e.g., Word2Vec), orthogonal basis vectors help reduce redundancy. Given three embedding vectors: </a:t>
                </a: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a14:m>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3</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Use the Gram-Schmidt process to obtain an orthonormal set of vectors. Then, discuss how such a transformation can help reduce semantic overlap in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embeddings</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Bef>
                    <a:spcPts val="2400"/>
                  </a:spcBef>
                  <a:spcAft>
                    <a:spcPts val="0"/>
                  </a:spcAft>
                </a:pPr>
                <a:r>
                  <a:rPr lang="en-US" sz="20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Question 4 </a:t>
                </a:r>
                <a:endParaRPr lang="en-IN" sz="20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During weight initialization in a deep network, you are advised to use orthogonal initialization for better gradient flow. Given a weight matrix composed of row vectors: </a:t>
                </a: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a14:m>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3</m:t>
                              </m:r>
                            </m:e>
                          </m:mr>
                        </m:m>
                      </m:e>
                    </m:d>
                  </m:oMath>
                </a14:m>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Use the Gram-Schmidt process to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orthonormalize</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the rows of this weight matrix. Explain why orthogonal initialization helps in avoiding vanishing or exploding gradients during backpropagation in deep networks.</a:t>
                </a:r>
              </a:p>
            </p:txBody>
          </p:sp>
        </mc:Choice>
        <mc:Fallback>
          <p:sp>
            <p:nvSpPr>
              <p:cNvPr id="5" name="Rectangle 4"/>
              <p:cNvSpPr>
                <a:spLocks noRot="1" noChangeAspect="1" noMove="1" noResize="1" noEditPoints="1" noAdjustHandles="1" noChangeArrowheads="1" noChangeShapeType="1" noTextEdit="1"/>
              </p:cNvSpPr>
              <p:nvPr/>
            </p:nvSpPr>
            <p:spPr>
              <a:xfrm>
                <a:off x="146649" y="140146"/>
                <a:ext cx="11878574" cy="6082947"/>
              </a:xfrm>
              <a:prstGeom prst="rect">
                <a:avLst/>
              </a:prstGeom>
              <a:blipFill>
                <a:blip r:embed="rId2"/>
                <a:stretch>
                  <a:fillRect l="-513" t="-301" r="-513" b="-802"/>
                </a:stretch>
              </a:blipFill>
            </p:spPr>
            <p:txBody>
              <a:bodyPr/>
              <a:lstStyle/>
              <a:p>
                <a:r>
                  <a:rPr lang="en-US">
                    <a:noFill/>
                  </a:rPr>
                  <a:t> </a:t>
                </a:r>
              </a:p>
            </p:txBody>
          </p:sp>
        </mc:Fallback>
      </mc:AlternateContent>
    </p:spTree>
    <p:extLst>
      <p:ext uri="{BB962C8B-B14F-4D97-AF65-F5344CB8AC3E}">
        <p14:creationId xmlns:p14="http://schemas.microsoft.com/office/powerpoint/2010/main" val="357380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9</a:t>
            </a:fld>
            <a:endParaRPr lang="en-IN"/>
          </a:p>
        </p:txBody>
      </p:sp>
      <p:sp>
        <p:nvSpPr>
          <p:cNvPr id="5" name="Rectangle 4"/>
          <p:cNvSpPr/>
          <p:nvPr/>
        </p:nvSpPr>
        <p:spPr>
          <a:xfrm>
            <a:off x="362309" y="516637"/>
            <a:ext cx="11421374" cy="5523307"/>
          </a:xfrm>
          <a:prstGeom prst="rect">
            <a:avLst/>
          </a:prstGeom>
        </p:spPr>
        <p:txBody>
          <a:bodyPr wrap="square">
            <a:spAutoFit/>
          </a:bodyPr>
          <a:lstStyle/>
          <a:p>
            <a:pPr algn="just">
              <a:lnSpc>
                <a:spcPct val="107000"/>
              </a:lnSpc>
              <a:spcAft>
                <a:spcPts val="800"/>
              </a:spcAft>
            </a:pPr>
            <a:r>
              <a:rPr lang="en-I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Definition:</a:t>
            </a:r>
            <a:endParaRPr lang="en-IN"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IN" sz="2800" b="1" dirty="0">
                <a:effectLst/>
                <a:latin typeface="Times New Roman" panose="02020603050405020304" pitchFamily="18" charset="0"/>
                <a:ea typeface="Calibri" panose="020F0502020204030204" pitchFamily="34" charset="0"/>
                <a:cs typeface="Times New Roman" panose="02020603050405020304" pitchFamily="18" charset="0"/>
              </a:rPr>
              <a:t>vector space</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over a field 𝔽 (usually ℝ or ℂ) is a set </a:t>
            </a:r>
            <a:r>
              <a:rPr lang="en-IN" sz="2800" b="1" dirty="0">
                <a:effectLst/>
                <a:latin typeface="Times New Roman" panose="02020603050405020304" pitchFamily="18" charset="0"/>
                <a:ea typeface="Calibri" panose="020F0502020204030204" pitchFamily="34" charset="0"/>
                <a:cs typeface="Times New Roman" panose="02020603050405020304" pitchFamily="18" charset="0"/>
              </a:rPr>
              <a:t>V</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equipped with two operations:</a:t>
            </a:r>
          </a:p>
          <a:p>
            <a:pPr marL="342900" lvl="0" indent="-342900" algn="just">
              <a:lnSpc>
                <a:spcPct val="107000"/>
              </a:lnSpc>
              <a:spcAft>
                <a:spcPts val="800"/>
              </a:spcAft>
              <a:tabLst>
                <a:tab pos="457200" algn="l"/>
              </a:tabLst>
            </a:pPr>
            <a:r>
              <a:rPr lang="en-IN" sz="2800" b="1" dirty="0">
                <a:effectLst/>
                <a:latin typeface="Times New Roman" panose="02020603050405020304" pitchFamily="18" charset="0"/>
                <a:ea typeface="Calibri" panose="020F0502020204030204" pitchFamily="34" charset="0"/>
                <a:cs typeface="Times New Roman" panose="02020603050405020304" pitchFamily="18" charset="0"/>
              </a:rPr>
              <a:t>Vector addition</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u + </a:t>
            </a:r>
            <a:r>
              <a:rPr lang="en-IN" sz="2800">
                <a:effectLst/>
                <a:latin typeface="Times New Roman" panose="02020603050405020304" pitchFamily="18" charset="0"/>
                <a:ea typeface="Calibri" panose="020F0502020204030204" pitchFamily="34" charset="0"/>
                <a:cs typeface="Times New Roman" panose="02020603050405020304" pitchFamily="18" charset="0"/>
              </a:rPr>
              <a:t>v ∈ V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for all u, v ∈ V </a:t>
            </a:r>
          </a:p>
          <a:p>
            <a:pPr marL="342900" lvl="0" indent="-342900" algn="just">
              <a:lnSpc>
                <a:spcPct val="107000"/>
              </a:lnSpc>
              <a:spcAft>
                <a:spcPts val="800"/>
              </a:spcAft>
              <a:tabLst>
                <a:tab pos="457200" algn="l"/>
              </a:tabLst>
            </a:pPr>
            <a:r>
              <a:rPr lang="en-IN" sz="2800" b="1" dirty="0">
                <a:effectLst/>
                <a:latin typeface="Times New Roman" panose="02020603050405020304" pitchFamily="18" charset="0"/>
                <a:ea typeface="Calibri" panose="020F0502020204030204" pitchFamily="34" charset="0"/>
                <a:cs typeface="Times New Roman" panose="02020603050405020304" pitchFamily="18" charset="0"/>
              </a:rPr>
              <a:t>Scalar multiplication</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a ⋅ v ∈ V for all v ∈ V and a ∈ F</a:t>
            </a:r>
          </a:p>
          <a:p>
            <a:pPr algn="just">
              <a:lnSpc>
                <a:spcPct val="107000"/>
              </a:lnSpc>
              <a:spcAft>
                <a:spcPts val="800"/>
              </a:spcAft>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This space must satisfy axioms like: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u + v = v + u (commutativity)</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a (b c) = (a b) c (associativity of scalar multiplication)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Existence of </a:t>
            </a:r>
            <a:r>
              <a:rPr lang="en-IN" sz="2800" b="1" dirty="0">
                <a:effectLst/>
                <a:latin typeface="Times New Roman" panose="02020603050405020304" pitchFamily="18" charset="0"/>
                <a:ea typeface="Calibri" panose="020F0502020204030204" pitchFamily="34" charset="0"/>
                <a:cs typeface="Times New Roman" panose="02020603050405020304" pitchFamily="18" charset="0"/>
              </a:rPr>
              <a:t>zero vector</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0 ∈ V  such that v + 0 = v</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etc.</a:t>
            </a:r>
          </a:p>
        </p:txBody>
      </p:sp>
    </p:spTree>
    <p:extLst>
      <p:ext uri="{BB962C8B-B14F-4D97-AF65-F5344CB8AC3E}">
        <p14:creationId xmlns:p14="http://schemas.microsoft.com/office/powerpoint/2010/main" val="9380277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90</a:t>
            </a:fld>
            <a:endParaRPr lang="en-IN"/>
          </a:p>
        </p:txBody>
      </p:sp>
      <p:sp>
        <p:nvSpPr>
          <p:cNvPr id="5" name="Rectangle 4"/>
          <p:cNvSpPr/>
          <p:nvPr/>
        </p:nvSpPr>
        <p:spPr>
          <a:xfrm>
            <a:off x="3738188" y="130211"/>
            <a:ext cx="5369740" cy="523220"/>
          </a:xfrm>
          <a:prstGeom prst="rect">
            <a:avLst/>
          </a:prstGeom>
        </p:spPr>
        <p:txBody>
          <a:bodyPr wrap="none">
            <a:spAutoFit/>
          </a:bodyPr>
          <a:lstStyle/>
          <a:p>
            <a:pPr>
              <a:spcAft>
                <a:spcPts val="1500"/>
              </a:spcAft>
            </a:pPr>
            <a:r>
              <a:rPr lang="en-US" sz="2800" kern="1400" spc="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Projection onto an Affine Subspace</a:t>
            </a:r>
            <a:endParaRPr lang="en-IN" sz="4800" kern="1400" spc="25"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112143" y="614506"/>
            <a:ext cx="11947585" cy="5491760"/>
          </a:xfrm>
          <a:prstGeom prst="rect">
            <a:avLst/>
          </a:prstGeom>
        </p:spPr>
        <p:txBody>
          <a:bodyPr wrap="square">
            <a:spAutoFit/>
          </a:bodyPr>
          <a:lstStyle/>
          <a:p>
            <a:pPr>
              <a:lnSpc>
                <a:spcPct val="115000"/>
              </a:lnSpc>
              <a:spcBef>
                <a:spcPts val="2400"/>
              </a:spcBef>
              <a:spcAft>
                <a:spcPts val="0"/>
              </a:spcAft>
            </a:pPr>
            <a:r>
              <a:rPr lang="en-US"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Introduction</a:t>
            </a:r>
            <a:endParaRPr lang="en-IN"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In machine learning and optimization, affine subspaces often arise when dealing with constraints or linear transformations. An affine subspace is like a shifted vector subspace — it does not necessarily pass through the origin.</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Projecting onto an affine subspace is useful in algorithms like constrained optimization, least squares, and in AI/ML for tasks like normalization, dimensionality reduction, and convex optimization.</a:t>
            </a:r>
          </a:p>
          <a:p>
            <a:pPr>
              <a:lnSpc>
                <a:spcPct val="115000"/>
              </a:lnSpc>
              <a:spcBef>
                <a:spcPts val="2400"/>
              </a:spcBef>
              <a:spcAft>
                <a:spcPts val="0"/>
              </a:spcAft>
            </a:pPr>
            <a:r>
              <a:rPr lang="en-US"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Definition</a:t>
            </a:r>
            <a:endParaRPr lang="en-IN"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Let 𝒜 be an affine subspace of ℝⁿ, defined as:</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𝒜 = { x ∈ ℝⁿ | x = x₀ + v, v ∈ V },</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where V is a vector subspace and x₀ is a point in ℝⁿ.</a:t>
            </a:r>
            <a:br>
              <a:rPr lang="en-IN" sz="2000" dirty="0">
                <a:latin typeface="Times New Roman" panose="02020603050405020304" pitchFamily="18" charset="0"/>
                <a:ea typeface="Calibri" panose="020F0502020204030204" pitchFamily="34" charset="0"/>
                <a:cs typeface="Times New Roman" panose="02020603050405020304" pitchFamily="18" charset="0"/>
              </a:rPr>
            </a:b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The orthogonal projection of a point y ∈ ℝⁿ onto 𝒜 is the point ŷ ∈ 𝒜 such that:</a:t>
            </a: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‖y − ŷ‖ is minimized.</a:t>
            </a:r>
            <a:br>
              <a:rPr lang="en-IN" sz="2000" dirty="0">
                <a:latin typeface="Times New Roman" panose="02020603050405020304" pitchFamily="18" charset="0"/>
                <a:ea typeface="Calibri" panose="020F0502020204030204" pitchFamily="34" charset="0"/>
                <a:cs typeface="Times New Roman" panose="02020603050405020304" pitchFamily="18" charset="0"/>
              </a:rPr>
            </a:br>
            <a:br>
              <a:rPr lang="en-IN" sz="2000" dirty="0">
                <a:latin typeface="Times New Roman" panose="02020603050405020304" pitchFamily="18" charset="0"/>
                <a:ea typeface="Calibri" panose="020F0502020204030204" pitchFamily="34" charset="0"/>
                <a:cs typeface="Times New Roman" panose="02020603050405020304" pitchFamily="18" charset="0"/>
              </a:rPr>
            </a:br>
            <a:r>
              <a:rPr lang="en-IN" sz="2000" dirty="0">
                <a:latin typeface="Times New Roman" panose="02020603050405020304" pitchFamily="18" charset="0"/>
                <a:ea typeface="Calibri" panose="020F0502020204030204" pitchFamily="34" charset="0"/>
                <a:cs typeface="Times New Roman" panose="02020603050405020304" pitchFamily="18" charset="0"/>
              </a:rPr>
              <a:t>That is, ŷ is the closest point in 𝒜 to y.</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47737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91</a:t>
            </a:fld>
            <a:endParaRPr lang="en-IN"/>
          </a:p>
        </p:txBody>
      </p:sp>
      <mc:AlternateContent xmlns:mc="http://schemas.openxmlformats.org/markup-compatibility/2006" xmlns:a14="http://schemas.microsoft.com/office/drawing/2010/main">
        <mc:Choice Requires="a14">
          <p:sp>
            <p:nvSpPr>
              <p:cNvPr id="5" name="Rectangle 4"/>
              <p:cNvSpPr/>
              <p:nvPr/>
            </p:nvSpPr>
            <p:spPr>
              <a:xfrm>
                <a:off x="172528" y="100079"/>
                <a:ext cx="11887200" cy="4586256"/>
              </a:xfrm>
              <a:prstGeom prst="rect">
                <a:avLst/>
              </a:prstGeom>
            </p:spPr>
            <p:txBody>
              <a:bodyPr wrap="square">
                <a:spAutoFit/>
              </a:bodyPr>
              <a:lstStyle/>
              <a:p>
                <a:pPr>
                  <a:lnSpc>
                    <a:spcPct val="115000"/>
                  </a:lnSpc>
                  <a:spcBef>
                    <a:spcPts val="2400"/>
                  </a:spcBef>
                  <a:spcAft>
                    <a:spcPts val="0"/>
                  </a:spcAft>
                </a:pPr>
                <a:r>
                  <a:rPr lang="en-US" sz="2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Example</a:t>
                </a:r>
                <a:endParaRPr lang="en-IN" sz="20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Let’s project the point </a:t>
                </a: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IN" sz="2000" i="1">
                        <a:effectLst/>
                        <a:latin typeface="Cambria Math" panose="02040503050406030204" pitchFamily="18" charset="0"/>
                        <a:ea typeface="Calibri" panose="020F0502020204030204" pitchFamily="34" charset="0"/>
                        <a:cs typeface="Times New Roman" panose="02020603050405020304" pitchFamily="18" charset="0"/>
                      </a:rPr>
                      <m:t>𝑦</m:t>
                    </m:r>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3</m:t>
                              </m:r>
                            </m:e>
                          </m:mr>
                        </m:m>
                      </m:e>
                    </m:d>
                  </m:oMath>
                </a14:m>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onto the affine subspace:</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𝒜 = { x ∈ ℝ² | x = [1, 1]ᵗ + t·[1, 0]ᵗ, t ∈ ℝ }.</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This is a line parallel to the x-axis and passing through (1, 1).</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To find the projection ŷ, we note that we are projecting y onto a horizontal line at y = 1.</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So, the closest point from y = (2, 3) to the line is: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𝑦</m:t>
                        </m:r>
                      </m:e>
                    </m:acc>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That is the orthogonal projection of y onto the affine subspace 𝒜.</a:t>
                </a:r>
              </a:p>
            </p:txBody>
          </p:sp>
        </mc:Choice>
        <mc:Fallback xmlns="">
          <p:sp>
            <p:nvSpPr>
              <p:cNvPr id="5" name="Rectangle 4"/>
              <p:cNvSpPr>
                <a:spLocks noRot="1" noChangeAspect="1" noMove="1" noResize="1" noEditPoints="1" noAdjustHandles="1" noChangeArrowheads="1" noChangeShapeType="1" noTextEdit="1"/>
              </p:cNvSpPr>
              <p:nvPr/>
            </p:nvSpPr>
            <p:spPr>
              <a:xfrm>
                <a:off x="172528" y="100079"/>
                <a:ext cx="11887200" cy="4586256"/>
              </a:xfrm>
              <a:prstGeom prst="rect">
                <a:avLst/>
              </a:prstGeom>
              <a:blipFill rotWithShape="0">
                <a:blip r:embed="rId2"/>
                <a:stretch>
                  <a:fillRect l="-513" t="-266" b="-1328"/>
                </a:stretch>
              </a:blipFill>
            </p:spPr>
            <p:txBody>
              <a:bodyPr/>
              <a:lstStyle/>
              <a:p>
                <a:r>
                  <a:rPr lang="en-IN">
                    <a:noFill/>
                  </a:rPr>
                  <a:t> </a:t>
                </a:r>
              </a:p>
            </p:txBody>
          </p:sp>
        </mc:Fallback>
      </mc:AlternateContent>
    </p:spTree>
    <p:extLst>
      <p:ext uri="{BB962C8B-B14F-4D97-AF65-F5344CB8AC3E}">
        <p14:creationId xmlns:p14="http://schemas.microsoft.com/office/powerpoint/2010/main" val="22249553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92</a:t>
            </a:fld>
            <a:endParaRPr lang="en-IN"/>
          </a:p>
        </p:txBody>
      </p:sp>
      <mc:AlternateContent xmlns:mc="http://schemas.openxmlformats.org/markup-compatibility/2006" xmlns:a14="http://schemas.microsoft.com/office/drawing/2010/main">
        <mc:Choice Requires="a14">
          <p:sp>
            <p:nvSpPr>
              <p:cNvPr id="5" name="Rectangle 4"/>
              <p:cNvSpPr/>
              <p:nvPr/>
            </p:nvSpPr>
            <p:spPr>
              <a:xfrm>
                <a:off x="146649" y="150871"/>
                <a:ext cx="11835442" cy="5782545"/>
              </a:xfrm>
              <a:prstGeom prst="rect">
                <a:avLst/>
              </a:prstGeom>
            </p:spPr>
            <p:txBody>
              <a:bodyPr wrap="square">
                <a:spAutoFit/>
              </a:bodyPr>
              <a:lstStyle/>
              <a:p>
                <a:pPr>
                  <a:lnSpc>
                    <a:spcPct val="107000"/>
                  </a:lnSpc>
                  <a:spcBef>
                    <a:spcPts val="200"/>
                  </a:spcBef>
                  <a:spcAft>
                    <a:spcPts val="0"/>
                  </a:spcAft>
                </a:pPr>
                <a:r>
                  <a:rPr lang="en-IN" sz="2000" b="1" dirty="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Question 1: Feature Normalization using Projection</a:t>
                </a:r>
                <a:endParaRPr lang="en-IN" sz="2000" b="1" dirty="0">
                  <a:solidFill>
                    <a:srgbClr val="1F4D7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In a feature space  </a:t>
                </a:r>
                <a14:m>
                  <m:oMath xmlns:m="http://schemas.openxmlformats.org/officeDocument/2006/math">
                    <m:sSup>
                      <m:sSupPr>
                        <m:ctrlPr>
                          <a:rPr lang="en-IN" sz="2000" i="1">
                            <a:effectLst/>
                            <a:latin typeface="Cambria Math" panose="02040503050406030204" pitchFamily="18" charset="0"/>
                            <a:ea typeface="Times New Roman" panose="02020603050405020304" pitchFamily="18" charset="0"/>
                          </a:rPr>
                        </m:ctrlPr>
                      </m:sSupPr>
                      <m:e>
                        <m:r>
                          <a:rPr lang="en-IN" sz="2000" i="1">
                            <a:effectLst/>
                            <a:latin typeface="Cambria Math" panose="02040503050406030204" pitchFamily="18" charset="0"/>
                            <a:ea typeface="Times New Roman" panose="02020603050405020304" pitchFamily="18" charset="0"/>
                          </a:rPr>
                          <m:t>ℝ</m:t>
                        </m:r>
                      </m:e>
                      <m:sup>
                        <m:r>
                          <a:rPr lang="en-IN" sz="2000" i="1">
                            <a:effectLst/>
                            <a:latin typeface="Cambria Math" panose="02040503050406030204" pitchFamily="18" charset="0"/>
                            <a:ea typeface="Times New Roman" panose="02020603050405020304" pitchFamily="18" charset="0"/>
                          </a:rPr>
                          <m:t>3</m:t>
                        </m:r>
                      </m:sup>
                    </m:sSup>
                  </m:oMath>
                </a14:m>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the input features of a deep learning model must be constrained to lie in an affine subspace defined by:</a:t>
                </a:r>
              </a:p>
              <a:p>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IN" sz="2000" i="1">
                        <a:effectLst/>
                        <a:latin typeface="Cambria Math" panose="02040503050406030204" pitchFamily="18" charset="0"/>
                        <a:ea typeface="Times New Roman" panose="02020603050405020304" pitchFamily="18" charset="0"/>
                        <a:cs typeface="Cambria Math" panose="02040503050406030204" pitchFamily="18" charset="0"/>
                      </a:rPr>
                      <m:t>𝒜</m:t>
                    </m:r>
                    <m:r>
                      <a:rPr lang="en-IN" sz="2000" i="1">
                        <a:effectLst/>
                        <a:latin typeface="Cambria Math" panose="02040503050406030204" pitchFamily="18" charset="0"/>
                        <a:ea typeface="Times New Roman" panose="02020603050405020304" pitchFamily="18" charset="0"/>
                      </a:rPr>
                      <m:t>=</m:t>
                    </m:r>
                    <m:d>
                      <m:dPr>
                        <m:begChr m:val="{"/>
                        <m:endChr m:val="}"/>
                        <m:ctrlPr>
                          <a:rPr lang="en-IN" sz="2000" i="1">
                            <a:effectLst/>
                            <a:latin typeface="Cambria Math" panose="02040503050406030204" pitchFamily="18" charset="0"/>
                            <a:ea typeface="Times New Roman" panose="02020603050405020304" pitchFamily="18" charset="0"/>
                          </a:rPr>
                        </m:ctrlPr>
                      </m:dPr>
                      <m:e>
                        <m:r>
                          <a:rPr lang="en-IN" sz="2000" i="1">
                            <a:effectLst/>
                            <a:latin typeface="Cambria Math" panose="02040503050406030204" pitchFamily="18" charset="0"/>
                            <a:ea typeface="Times New Roman" panose="02020603050405020304" pitchFamily="18" charset="0"/>
                          </a:rPr>
                          <m:t>   </m:t>
                        </m:r>
                        <m:r>
                          <a:rPr lang="en-IN" sz="2000" i="1">
                            <a:effectLst/>
                            <a:latin typeface="Cambria Math" panose="02040503050406030204" pitchFamily="18" charset="0"/>
                            <a:ea typeface="Times New Roman" panose="02020603050405020304" pitchFamily="18" charset="0"/>
                          </a:rPr>
                          <m:t>𝑥</m:t>
                        </m:r>
                        <m:r>
                          <a:rPr lang="en-IN" sz="2000" i="1">
                            <a:effectLst/>
                            <a:latin typeface="Cambria Math" panose="02040503050406030204" pitchFamily="18" charset="0"/>
                            <a:ea typeface="Times New Roman" panose="02020603050405020304" pitchFamily="18" charset="0"/>
                          </a:rPr>
                          <m:t>∈</m:t>
                        </m:r>
                        <m:sSup>
                          <m:sSupPr>
                            <m:ctrlPr>
                              <a:rPr lang="en-IN" sz="2000" i="1">
                                <a:effectLst/>
                                <a:latin typeface="Cambria Math" panose="02040503050406030204" pitchFamily="18" charset="0"/>
                                <a:ea typeface="Times New Roman" panose="02020603050405020304" pitchFamily="18" charset="0"/>
                              </a:rPr>
                            </m:ctrlPr>
                          </m:sSupPr>
                          <m:e>
                            <m:r>
                              <a:rPr lang="en-IN" sz="2000" i="1">
                                <a:effectLst/>
                                <a:latin typeface="Cambria Math" panose="02040503050406030204" pitchFamily="18" charset="0"/>
                                <a:ea typeface="Times New Roman" panose="02020603050405020304" pitchFamily="18" charset="0"/>
                              </a:rPr>
                              <m:t>ℝ</m:t>
                            </m:r>
                          </m:e>
                          <m:sup>
                            <m:r>
                              <a:rPr lang="en-IN" sz="2000" i="1">
                                <a:effectLst/>
                                <a:latin typeface="Cambria Math" panose="02040503050406030204" pitchFamily="18" charset="0"/>
                                <a:ea typeface="Times New Roman" panose="02020603050405020304" pitchFamily="18" charset="0"/>
                              </a:rPr>
                              <m:t>3</m:t>
                            </m:r>
                          </m:sup>
                        </m:sSup>
                        <m:r>
                          <a:rPr lang="en-IN" sz="2000" i="1">
                            <a:effectLst/>
                            <a:latin typeface="Cambria Math" panose="02040503050406030204" pitchFamily="18" charset="0"/>
                            <a:ea typeface="Times New Roman" panose="02020603050405020304" pitchFamily="18" charset="0"/>
                          </a:rPr>
                          <m:t>/ </m:t>
                        </m:r>
                        <m:r>
                          <a:rPr lang="en-IN" sz="2000" i="1">
                            <a:effectLst/>
                            <a:latin typeface="Cambria Math" panose="02040503050406030204" pitchFamily="18" charset="0"/>
                            <a:ea typeface="Times New Roman" panose="02020603050405020304" pitchFamily="18" charset="0"/>
                          </a:rPr>
                          <m:t>𝑥</m:t>
                        </m:r>
                        <m:r>
                          <a:rPr lang="en-IN" sz="2000" i="1">
                            <a:effectLst/>
                            <a:latin typeface="Cambria Math" panose="02040503050406030204" pitchFamily="18" charset="0"/>
                            <a:ea typeface="Times New Roman" panose="02020603050405020304" pitchFamily="18" charset="0"/>
                          </a:rPr>
                          <m:t>= </m:t>
                        </m:r>
                        <m:d>
                          <m:dPr>
                            <m:begChr m:val="["/>
                            <m:endChr m:val="]"/>
                            <m:ctrlPr>
                              <a:rPr lang="en-IN" sz="2000" i="1">
                                <a:effectLst/>
                                <a:latin typeface="Cambria Math" panose="02040503050406030204" pitchFamily="18" charset="0"/>
                                <a:ea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Times New Roman" panose="02020603050405020304" pitchFamily="18" charset="0"/>
                                  </a:rPr>
                                </m:ctrlPr>
                              </m:mPr>
                              <m:mr>
                                <m:e>
                                  <m:r>
                                    <a:rPr lang="en-IN" sz="2000" i="1">
                                      <a:effectLst/>
                                      <a:latin typeface="Cambria Math" panose="02040503050406030204" pitchFamily="18" charset="0"/>
                                      <a:ea typeface="Times New Roman" panose="02020603050405020304" pitchFamily="18" charset="0"/>
                                    </a:rPr>
                                    <m:t>1</m:t>
                                  </m:r>
                                </m:e>
                              </m:mr>
                              <m:mr>
                                <m:e>
                                  <m:r>
                                    <a:rPr lang="en-IN" sz="2000" i="1">
                                      <a:effectLst/>
                                      <a:latin typeface="Cambria Math" panose="02040503050406030204" pitchFamily="18" charset="0"/>
                                      <a:ea typeface="Times New Roman" panose="02020603050405020304" pitchFamily="18" charset="0"/>
                                    </a:rPr>
                                    <m:t>0</m:t>
                                  </m:r>
                                </m:e>
                              </m:mr>
                              <m:mr>
                                <m:e>
                                  <m:r>
                                    <a:rPr lang="en-IN" sz="2000" i="1">
                                      <a:effectLst/>
                                      <a:latin typeface="Cambria Math" panose="02040503050406030204" pitchFamily="18" charset="0"/>
                                      <a:ea typeface="Times New Roman" panose="02020603050405020304" pitchFamily="18" charset="0"/>
                                    </a:rPr>
                                    <m:t>1</m:t>
                                  </m:r>
                                </m:e>
                              </m:mr>
                            </m:m>
                          </m:e>
                        </m:d>
                        <m:r>
                          <a:rPr lang="en-IN" sz="2000" i="1">
                            <a:effectLst/>
                            <a:latin typeface="Cambria Math" panose="02040503050406030204" pitchFamily="18" charset="0"/>
                            <a:ea typeface="Times New Roman" panose="02020603050405020304" pitchFamily="18" charset="0"/>
                          </a:rPr>
                          <m:t>+</m:t>
                        </m:r>
                        <m:r>
                          <a:rPr lang="en-IN" sz="2000" i="1">
                            <a:effectLst/>
                            <a:latin typeface="Cambria Math" panose="02040503050406030204" pitchFamily="18" charset="0"/>
                            <a:ea typeface="Times New Roman" panose="02020603050405020304" pitchFamily="18" charset="0"/>
                          </a:rPr>
                          <m:t>𝑡</m:t>
                        </m:r>
                        <m:r>
                          <a:rPr lang="en-IN" sz="2000" i="1">
                            <a:effectLst/>
                            <a:latin typeface="Cambria Math" panose="02040503050406030204" pitchFamily="18" charset="0"/>
                            <a:ea typeface="Times New Roman" panose="02020603050405020304" pitchFamily="18" charset="0"/>
                          </a:rPr>
                          <m:t>.</m:t>
                        </m:r>
                        <m:d>
                          <m:dPr>
                            <m:begChr m:val="["/>
                            <m:endChr m:val="]"/>
                            <m:ctrlPr>
                              <a:rPr lang="en-IN" sz="2000" i="1">
                                <a:effectLst/>
                                <a:latin typeface="Cambria Math" panose="02040503050406030204" pitchFamily="18" charset="0"/>
                                <a:ea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Times New Roman" panose="02020603050405020304" pitchFamily="18" charset="0"/>
                                  </a:rPr>
                                </m:ctrlPr>
                              </m:mPr>
                              <m:mr>
                                <m:e>
                                  <m:r>
                                    <a:rPr lang="en-IN" sz="2000" i="1">
                                      <a:effectLst/>
                                      <a:latin typeface="Cambria Math" panose="02040503050406030204" pitchFamily="18" charset="0"/>
                                      <a:ea typeface="Times New Roman" panose="02020603050405020304" pitchFamily="18" charset="0"/>
                                    </a:rPr>
                                    <m:t>1</m:t>
                                  </m:r>
                                </m:e>
                              </m:mr>
                              <m:mr>
                                <m:e>
                                  <m:r>
                                    <a:rPr lang="en-IN" sz="2000" i="1">
                                      <a:effectLst/>
                                      <a:latin typeface="Cambria Math" panose="02040503050406030204" pitchFamily="18" charset="0"/>
                                      <a:ea typeface="Times New Roman" panose="02020603050405020304" pitchFamily="18" charset="0"/>
                                    </a:rPr>
                                    <m:t>1</m:t>
                                  </m:r>
                                </m:e>
                              </m:mr>
                              <m:mr>
                                <m:e>
                                  <m:r>
                                    <a:rPr lang="en-IN" sz="2000" i="1">
                                      <a:effectLst/>
                                      <a:latin typeface="Cambria Math" panose="02040503050406030204" pitchFamily="18" charset="0"/>
                                      <a:ea typeface="Times New Roman" panose="02020603050405020304" pitchFamily="18" charset="0"/>
                                    </a:rPr>
                                    <m:t>0</m:t>
                                  </m:r>
                                </m:e>
                              </m:mr>
                            </m:m>
                          </m:e>
                        </m:d>
                        <m:r>
                          <a:rPr lang="en-IN" sz="2000" i="1">
                            <a:effectLst/>
                            <a:latin typeface="Cambria Math" panose="02040503050406030204" pitchFamily="18" charset="0"/>
                            <a:ea typeface="Times New Roman" panose="02020603050405020304" pitchFamily="18" charset="0"/>
                          </a:rPr>
                          <m:t>    </m:t>
                        </m:r>
                      </m:e>
                    </m:d>
                  </m:oMath>
                </a14:m>
                <a:endParaRPr lang="en-I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Given a data point  </a:t>
                </a:r>
                <a14:m>
                  <m:oMath xmlns:m="http://schemas.openxmlformats.org/officeDocument/2006/math">
                    <m:r>
                      <a:rPr lang="en-IN" sz="2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IN" sz="20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IN" sz="2000" i="1">
                                  <a:effectLst/>
                                  <a:latin typeface="Cambria Math" panose="02040503050406030204" pitchFamily="18" charset="0"/>
                                  <a:ea typeface="Times New Roman" panose="02020603050405020304" pitchFamily="18" charset="0"/>
                                  <a:cs typeface="Times New Roman" panose="02020603050405020304" pitchFamily="18" charset="0"/>
                                </a:rPr>
                                <m:t>3</m:t>
                              </m:r>
                            </m:e>
                          </m:mr>
                          <m:mr>
                            <m:e>
                              <m:r>
                                <a:rPr lang="en-IN" sz="2000" i="1">
                                  <a:effectLst/>
                                  <a:latin typeface="Cambria Math" panose="02040503050406030204" pitchFamily="18" charset="0"/>
                                  <a:ea typeface="Times New Roman" panose="02020603050405020304" pitchFamily="18" charset="0"/>
                                  <a:cs typeface="Times New Roman" panose="02020603050405020304" pitchFamily="18" charset="0"/>
                                </a:rPr>
                                <m:t>2</m:t>
                              </m:r>
                            </m:e>
                          </m:mr>
                          <m:mr>
                            <m:e>
                              <m:r>
                                <a:rPr lang="en-IN" sz="2000" i="1">
                                  <a:effectLst/>
                                  <a:latin typeface="Cambria Math" panose="02040503050406030204" pitchFamily="18" charset="0"/>
                                  <a:ea typeface="Times New Roman" panose="02020603050405020304" pitchFamily="18" charset="0"/>
                                  <a:cs typeface="Times New Roman" panose="02020603050405020304" pitchFamily="18" charset="0"/>
                                </a:rPr>
                                <m:t>2</m:t>
                              </m:r>
                            </m:e>
                          </m:mr>
                        </m:m>
                      </m:e>
                    </m:d>
                  </m:oMath>
                </a14:m>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project it onto the affine subspace </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𝒜</a:t>
                </a: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Explain how such projections help in </a:t>
                </a: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feature normalization or constraint handling</a:t>
                </a: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in deep learning models.</a:t>
                </a:r>
              </a:p>
              <a:p>
                <a:pPr>
                  <a:lnSpc>
                    <a:spcPct val="107000"/>
                  </a:lnSpc>
                  <a:spcBef>
                    <a:spcPts val="200"/>
                  </a:spcBef>
                </a:pPr>
                <a:r>
                  <a:rPr lang="en-US" sz="2000" b="1" dirty="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Question 2:</a:t>
                </a:r>
                <a:endParaRPr lang="en-IN" sz="2000" b="1" dirty="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In a </a:t>
                </a:r>
                <a:r>
                  <a:rPr lang="en-IN" sz="2000" dirty="0" err="1">
                    <a:latin typeface="Times New Roman" panose="02020603050405020304" pitchFamily="18" charset="0"/>
                    <a:cs typeface="Times New Roman" panose="02020603050405020304" pitchFamily="18" charset="0"/>
                  </a:rPr>
                  <a:t>denoising</a:t>
                </a:r>
                <a:r>
                  <a:rPr lang="en-IN" sz="2000" dirty="0">
                    <a:latin typeface="Times New Roman" panose="02020603050405020304" pitchFamily="18" charset="0"/>
                    <a:cs typeface="Times New Roman" panose="02020603050405020304" pitchFamily="18" charset="0"/>
                  </a:rPr>
                  <a:t> </a:t>
                </a:r>
                <a:r>
                  <a:rPr lang="en-IN" sz="2000" dirty="0" err="1">
                    <a:latin typeface="Times New Roman" panose="02020603050405020304" pitchFamily="18" charset="0"/>
                    <a:cs typeface="Times New Roman" panose="02020603050405020304" pitchFamily="18" charset="0"/>
                  </a:rPr>
                  <a:t>autoencoder</a:t>
                </a:r>
                <a:r>
                  <a:rPr lang="en-IN" sz="2000" dirty="0">
                    <a:latin typeface="Times New Roman" panose="02020603050405020304" pitchFamily="18" charset="0"/>
                    <a:cs typeface="Times New Roman" panose="02020603050405020304" pitchFamily="18" charset="0"/>
                  </a:rPr>
                  <a:t>, suppose the decoder output must satisfy an affine constraint due to a physical system constraint:</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𝒜 = </a:t>
                </a:r>
                <a14:m>
                  <m:oMath xmlns:m="http://schemas.openxmlformats.org/officeDocument/2006/math">
                    <m:d>
                      <m:dPr>
                        <m:begChr m:val="{"/>
                        <m:endChr m:val="}"/>
                        <m:ctrlPr>
                          <a:rPr lang="en-IN" sz="2000" i="1">
                            <a:latin typeface="Cambria Math" panose="02040503050406030204" pitchFamily="18" charset="0"/>
                          </a:rPr>
                        </m:ctrlPr>
                      </m:dPr>
                      <m:e>
                        <m:r>
                          <m:rPr>
                            <m:sty m:val="p"/>
                          </m:rPr>
                          <a:rPr lang="en-IN" sz="2000">
                            <a:latin typeface="Cambria Math" panose="02040503050406030204" pitchFamily="18" charset="0"/>
                          </a:rPr>
                          <m:t>x</m:t>
                        </m:r>
                        <m:r>
                          <a:rPr lang="en-IN" sz="2000">
                            <a:latin typeface="Cambria Math" panose="02040503050406030204" pitchFamily="18" charset="0"/>
                          </a:rPr>
                          <m:t> ∈ </m:t>
                        </m:r>
                        <m:r>
                          <a:rPr lang="en-IN" sz="2000" i="1">
                            <a:latin typeface="Cambria Math" panose="02040503050406030204" pitchFamily="18" charset="0"/>
                          </a:rPr>
                          <m:t>ℝ</m:t>
                        </m:r>
                        <m:r>
                          <a:rPr lang="en-IN" sz="2000">
                            <a:latin typeface="Cambria Math" panose="02040503050406030204" pitchFamily="18" charset="0"/>
                          </a:rPr>
                          <m:t>² |  </m:t>
                        </m:r>
                        <m:d>
                          <m:dPr>
                            <m:begChr m:val="["/>
                            <m:endChr m:val="]"/>
                            <m:ctrlPr>
                              <a:rPr lang="en-IN" sz="2000" i="1">
                                <a:latin typeface="Cambria Math" panose="02040503050406030204" pitchFamily="18" charset="0"/>
                              </a:rPr>
                            </m:ctrlPr>
                          </m:dPr>
                          <m:e>
                            <m:m>
                              <m:mPr>
                                <m:mcs>
                                  <m:mc>
                                    <m:mcPr>
                                      <m:count m:val="1"/>
                                      <m:mcJc m:val="center"/>
                                    </m:mcPr>
                                  </m:mc>
                                </m:mcs>
                                <m:ctrlPr>
                                  <a:rPr lang="en-IN" sz="2000" i="1">
                                    <a:latin typeface="Cambria Math" panose="02040503050406030204" pitchFamily="18" charset="0"/>
                                  </a:rPr>
                                </m:ctrlPr>
                              </m:mPr>
                              <m:mr>
                                <m:e>
                                  <m:r>
                                    <a:rPr lang="en-IN" sz="2000" i="1">
                                      <a:latin typeface="Cambria Math" panose="02040503050406030204" pitchFamily="18" charset="0"/>
                                    </a:rPr>
                                    <m:t>1</m:t>
                                  </m:r>
                                </m:e>
                              </m:mr>
                              <m:mr>
                                <m:e>
                                  <m:r>
                                    <a:rPr lang="en-IN" sz="2000" i="1">
                                      <a:latin typeface="Cambria Math" panose="02040503050406030204" pitchFamily="18" charset="0"/>
                                    </a:rPr>
                                    <m:t>1</m:t>
                                  </m:r>
                                </m:e>
                              </m:mr>
                            </m:m>
                          </m:e>
                        </m:d>
                        <m:r>
                          <a:rPr lang="en-IN" sz="2000" i="1">
                            <a:latin typeface="Cambria Math" panose="02040503050406030204" pitchFamily="18" charset="0"/>
                          </a:rPr>
                          <m:t>+</m:t>
                        </m:r>
                        <m:r>
                          <a:rPr lang="en-IN" sz="2000" i="1">
                            <a:latin typeface="Cambria Math" panose="02040503050406030204" pitchFamily="18" charset="0"/>
                          </a:rPr>
                          <m:t>𝑡</m:t>
                        </m:r>
                        <m:r>
                          <a:rPr lang="en-IN" sz="2000" i="1">
                            <a:latin typeface="Cambria Math" panose="02040503050406030204" pitchFamily="18" charset="0"/>
                          </a:rPr>
                          <m:t>.</m:t>
                        </m:r>
                        <m:d>
                          <m:dPr>
                            <m:begChr m:val="["/>
                            <m:endChr m:val="]"/>
                            <m:ctrlPr>
                              <a:rPr lang="en-IN" sz="2000" i="1">
                                <a:latin typeface="Cambria Math" panose="02040503050406030204" pitchFamily="18" charset="0"/>
                              </a:rPr>
                            </m:ctrlPr>
                          </m:dPr>
                          <m:e>
                            <m:m>
                              <m:mPr>
                                <m:mcs>
                                  <m:mc>
                                    <m:mcPr>
                                      <m:count m:val="1"/>
                                      <m:mcJc m:val="center"/>
                                    </m:mcPr>
                                  </m:mc>
                                </m:mcs>
                                <m:ctrlPr>
                                  <a:rPr lang="en-IN" sz="2000" i="1">
                                    <a:latin typeface="Cambria Math" panose="02040503050406030204" pitchFamily="18" charset="0"/>
                                  </a:rPr>
                                </m:ctrlPr>
                              </m:mPr>
                              <m:mr>
                                <m:e>
                                  <m:r>
                                    <a:rPr lang="en-IN" sz="2000" i="1">
                                      <a:latin typeface="Cambria Math" panose="02040503050406030204" pitchFamily="18" charset="0"/>
                                    </a:rPr>
                                    <m:t>   2</m:t>
                                  </m:r>
                                </m:e>
                              </m:mr>
                              <m:mr>
                                <m:e>
                                  <m:r>
                                    <a:rPr lang="en-IN" sz="2000" i="1">
                                      <a:latin typeface="Cambria Math" panose="02040503050406030204" pitchFamily="18" charset="0"/>
                                    </a:rPr>
                                    <m:t>−1</m:t>
                                  </m:r>
                                </m:e>
                              </m:mr>
                            </m:m>
                          </m:e>
                        </m:d>
                      </m:e>
                    </m:d>
                  </m:oMath>
                </a14:m>
                <a:r>
                  <a:rPr lang="en-IN" sz="2000" dirty="0">
                    <a:latin typeface="Times New Roman" panose="02020603050405020304" pitchFamily="18" charset="0"/>
                    <a:cs typeface="Times New Roman" panose="02020603050405020304" pitchFamily="18" charset="0"/>
                  </a:rPr>
                  <a:t>.</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Given a noisy reconstruction output </a:t>
                </a:r>
                <a14:m>
                  <m:oMath xmlns:m="http://schemas.openxmlformats.org/officeDocument/2006/math">
                    <m:r>
                      <a:rPr lang="en-IN" sz="2000" i="1">
                        <a:latin typeface="Cambria Math" panose="02040503050406030204" pitchFamily="18" charset="0"/>
                      </a:rPr>
                      <m:t>𝑦</m:t>
                    </m:r>
                    <m:r>
                      <a:rPr lang="en-IN" sz="2000" i="1">
                        <a:latin typeface="Cambria Math" panose="02040503050406030204" pitchFamily="18" charset="0"/>
                      </a:rPr>
                      <m:t>=</m:t>
                    </m:r>
                    <m:d>
                      <m:dPr>
                        <m:begChr m:val="["/>
                        <m:endChr m:val="]"/>
                        <m:ctrlPr>
                          <a:rPr lang="en-IN" sz="2000" i="1">
                            <a:latin typeface="Cambria Math" panose="02040503050406030204" pitchFamily="18" charset="0"/>
                          </a:rPr>
                        </m:ctrlPr>
                      </m:dPr>
                      <m:e>
                        <m:m>
                          <m:mPr>
                            <m:mcs>
                              <m:mc>
                                <m:mcPr>
                                  <m:count m:val="1"/>
                                  <m:mcJc m:val="center"/>
                                </m:mcPr>
                              </m:mc>
                            </m:mcs>
                            <m:ctrlPr>
                              <a:rPr lang="en-IN" sz="2000" i="1">
                                <a:latin typeface="Cambria Math" panose="02040503050406030204" pitchFamily="18" charset="0"/>
                              </a:rPr>
                            </m:ctrlPr>
                          </m:mPr>
                          <m:mr>
                            <m:e>
                              <m:r>
                                <a:rPr lang="en-IN" sz="2000" i="1">
                                  <a:latin typeface="Cambria Math" panose="02040503050406030204" pitchFamily="18" charset="0"/>
                                </a:rPr>
                                <m:t>4</m:t>
                              </m:r>
                            </m:e>
                          </m:mr>
                          <m:mr>
                            <m:e>
                              <m:r>
                                <a:rPr lang="en-IN" sz="2000" i="1">
                                  <a:latin typeface="Cambria Math" panose="02040503050406030204" pitchFamily="18" charset="0"/>
                                </a:rPr>
                                <m:t>0</m:t>
                              </m:r>
                            </m:e>
                          </m:mr>
                        </m:m>
                      </m:e>
                    </m:d>
                  </m:oMath>
                </a14:m>
                <a:r>
                  <a:rPr lang="en-IN" sz="2000" dirty="0">
                    <a:latin typeface="Times New Roman" panose="02020603050405020304" pitchFamily="18" charset="0"/>
                    <a:cs typeface="Times New Roman" panose="02020603050405020304" pitchFamily="18" charset="0"/>
                  </a:rPr>
                  <a:t>, compute the orthogonal projection of y onto the affine subspace 𝒜.</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Discuss how enforcing such affine constraints during decoding improves the robustness of learning.</a:t>
                </a:r>
              </a:p>
              <a:p>
                <a:pPr>
                  <a:lnSpc>
                    <a:spcPct val="107000"/>
                  </a:lnSpc>
                  <a:spcAft>
                    <a:spcPts val="800"/>
                  </a:spcAft>
                </a:pP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6649" y="150871"/>
                <a:ext cx="11835442" cy="5782545"/>
              </a:xfrm>
              <a:prstGeom prst="rect">
                <a:avLst/>
              </a:prstGeom>
              <a:blipFill rotWithShape="0">
                <a:blip r:embed="rId2"/>
                <a:stretch>
                  <a:fillRect l="-515" t="-633" r="-154"/>
                </a:stretch>
              </a:blipFill>
            </p:spPr>
            <p:txBody>
              <a:bodyPr/>
              <a:lstStyle/>
              <a:p>
                <a:r>
                  <a:rPr lang="en-IN">
                    <a:noFill/>
                  </a:rPr>
                  <a:t> </a:t>
                </a:r>
              </a:p>
            </p:txBody>
          </p:sp>
        </mc:Fallback>
      </mc:AlternateContent>
    </p:spTree>
    <p:extLst>
      <p:ext uri="{BB962C8B-B14F-4D97-AF65-F5344CB8AC3E}">
        <p14:creationId xmlns:p14="http://schemas.microsoft.com/office/powerpoint/2010/main" val="9406171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93</a:t>
            </a:fld>
            <a:endParaRPr lang="en-IN"/>
          </a:p>
        </p:txBody>
      </p:sp>
      <mc:AlternateContent xmlns:mc="http://schemas.openxmlformats.org/markup-compatibility/2006">
        <mc:Choice xmlns:a14="http://schemas.microsoft.com/office/drawing/2010/main" Requires="a14">
          <p:sp>
            <p:nvSpPr>
              <p:cNvPr id="5" name="Rectangle 4"/>
              <p:cNvSpPr/>
              <p:nvPr/>
            </p:nvSpPr>
            <p:spPr>
              <a:xfrm>
                <a:off x="155275" y="131431"/>
                <a:ext cx="11844068" cy="6119239"/>
              </a:xfrm>
              <a:prstGeom prst="rect">
                <a:avLst/>
              </a:prstGeom>
            </p:spPr>
            <p:txBody>
              <a:bodyPr wrap="square">
                <a:spAutoFit/>
              </a:bodyPr>
              <a:lstStyle/>
              <a:p>
                <a:pPr>
                  <a:lnSpc>
                    <a:spcPct val="115000"/>
                  </a:lnSpc>
                  <a:spcBef>
                    <a:spcPts val="2400"/>
                  </a:spcBef>
                  <a:spcAft>
                    <a:spcPts val="0"/>
                  </a:spcAft>
                </a:pPr>
                <a:r>
                  <a:rPr lang="en-US" sz="19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Question 3 </a:t>
                </a:r>
                <a:endParaRPr lang="en-IN" sz="19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In training a neural network under constraints, gradients must lie in the affine subspace defined by: </a:t>
                </a:r>
              </a:p>
              <a:p>
                <a:pPr>
                  <a:lnSpc>
                    <a:spcPct val="107000"/>
                  </a:lnSpc>
                  <a:spcAft>
                    <a:spcPts val="800"/>
                  </a:spcAft>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            𝒜 = </a:t>
                </a:r>
                <a14:m>
                  <m:oMath xmlns:m="http://schemas.openxmlformats.org/officeDocument/2006/math">
                    <m:d>
                      <m:dPr>
                        <m:begChr m:val="{"/>
                        <m:endChr m:val="}"/>
                        <m:ctrlPr>
                          <a:rPr lang="en-IN" sz="19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IN" sz="1900">
                            <a:effectLst/>
                            <a:latin typeface="Cambria Math" panose="02040503050406030204" pitchFamily="18" charset="0"/>
                            <a:ea typeface="Calibri" panose="020F0502020204030204" pitchFamily="34" charset="0"/>
                            <a:cs typeface="Times New Roman" panose="02020603050405020304" pitchFamily="18" charset="0"/>
                          </a:rPr>
                          <m:t>g</m:t>
                        </m:r>
                        <m:r>
                          <a:rPr lang="en-IN" sz="1900">
                            <a:effectLst/>
                            <a:latin typeface="Cambria Math" panose="02040503050406030204" pitchFamily="18" charset="0"/>
                            <a:ea typeface="Calibri" panose="020F0502020204030204" pitchFamily="34" charset="0"/>
                            <a:cs typeface="Times New Roman" panose="02020603050405020304" pitchFamily="18" charset="0"/>
                          </a:rPr>
                          <m:t> ∈ </m:t>
                        </m:r>
                        <m:r>
                          <a:rPr lang="en-IN" sz="1900" i="1">
                            <a:effectLst/>
                            <a:latin typeface="Cambria Math" panose="02040503050406030204" pitchFamily="18" charset="0"/>
                            <a:ea typeface="Calibri" panose="020F0502020204030204" pitchFamily="34" charset="0"/>
                            <a:cs typeface="Times New Roman" panose="02020603050405020304" pitchFamily="18" charset="0"/>
                          </a:rPr>
                          <m:t>ℝ</m:t>
                        </m:r>
                        <m:r>
                          <a:rPr lang="en-IN" sz="1900">
                            <a:effectLst/>
                            <a:latin typeface="Cambria Math" panose="02040503050406030204" pitchFamily="18" charset="0"/>
                            <a:ea typeface="Calibri" panose="020F0502020204030204" pitchFamily="34" charset="0"/>
                            <a:cs typeface="Times New Roman" panose="02020603050405020304" pitchFamily="18" charset="0"/>
                          </a:rPr>
                          <m:t>² |</m:t>
                        </m:r>
                        <m:r>
                          <m:rPr>
                            <m:sty m:val="p"/>
                          </m:rPr>
                          <a:rPr lang="en-IN" sz="1900">
                            <a:effectLst/>
                            <a:latin typeface="Cambria Math" panose="02040503050406030204" pitchFamily="18" charset="0"/>
                            <a:ea typeface="Calibri" panose="020F0502020204030204" pitchFamily="34" charset="0"/>
                            <a:cs typeface="Times New Roman" panose="02020603050405020304" pitchFamily="18" charset="0"/>
                          </a:rPr>
                          <m:t>g</m:t>
                        </m:r>
                        <m:r>
                          <a:rPr lang="en-IN" sz="1900">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IN" sz="19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19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1900" i="1">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IN" sz="1900" i="1">
                                      <a:effectLst/>
                                      <a:latin typeface="Cambria Math" panose="02040503050406030204" pitchFamily="18" charset="0"/>
                                      <a:ea typeface="Calibri" panose="020F0502020204030204" pitchFamily="34" charset="0"/>
                                      <a:cs typeface="Times New Roman" panose="02020603050405020304" pitchFamily="18" charset="0"/>
                                    </a:rPr>
                                    <m:t>1</m:t>
                                  </m:r>
                                </m:e>
                              </m:mr>
                            </m:m>
                          </m:e>
                        </m:d>
                        <m:r>
                          <a:rPr lang="en-IN" sz="1900" i="1">
                            <a:effectLst/>
                            <a:latin typeface="Cambria Math" panose="02040503050406030204" pitchFamily="18" charset="0"/>
                            <a:ea typeface="Calibri" panose="020F0502020204030204" pitchFamily="34" charset="0"/>
                            <a:cs typeface="Times New Roman" panose="02020603050405020304" pitchFamily="18" charset="0"/>
                          </a:rPr>
                          <m:t>+</m:t>
                        </m:r>
                        <m:r>
                          <a:rPr lang="en-IN" sz="1900" i="1">
                            <a:effectLst/>
                            <a:latin typeface="Cambria Math" panose="02040503050406030204" pitchFamily="18" charset="0"/>
                            <a:ea typeface="Calibri" panose="020F0502020204030204" pitchFamily="34" charset="0"/>
                            <a:cs typeface="Times New Roman" panose="02020603050405020304" pitchFamily="18" charset="0"/>
                          </a:rPr>
                          <m:t>𝑡</m:t>
                        </m:r>
                        <m:r>
                          <a:rPr lang="en-IN" sz="19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19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19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1900" i="1">
                                      <a:effectLst/>
                                      <a:latin typeface="Cambria Math" panose="02040503050406030204" pitchFamily="18" charset="0"/>
                                      <a:ea typeface="Calibri" panose="020F0502020204030204" pitchFamily="34" charset="0"/>
                                      <a:cs typeface="Times New Roman" panose="02020603050405020304" pitchFamily="18" charset="0"/>
                                    </a:rPr>
                                    <m:t>   1</m:t>
                                  </m:r>
                                </m:e>
                              </m:mr>
                              <m:mr>
                                <m:e>
                                  <m:r>
                                    <a:rPr lang="en-IN" sz="1900" i="1">
                                      <a:effectLst/>
                                      <a:latin typeface="Cambria Math" panose="02040503050406030204" pitchFamily="18" charset="0"/>
                                      <a:ea typeface="Calibri" panose="020F0502020204030204" pitchFamily="34" charset="0"/>
                                      <a:cs typeface="Times New Roman" panose="02020603050405020304" pitchFamily="18" charset="0"/>
                                    </a:rPr>
                                    <m:t>−1</m:t>
                                  </m:r>
                                </m:e>
                              </m:mr>
                            </m:m>
                          </m:e>
                        </m:d>
                      </m:e>
                    </m:d>
                  </m:oMath>
                </a14:m>
                <a:r>
                  <a:rPr lang="en-IN" sz="1900" dirty="0">
                    <a:effectLst/>
                    <a:latin typeface="Times New Roman" panose="02020603050405020304" pitchFamily="18" charset="0"/>
                    <a:ea typeface="Calibri" panose="020F0502020204030204" pitchFamily="34" charset="0"/>
                    <a:cs typeface="Times New Roman" panose="02020603050405020304" pitchFamily="18" charset="0"/>
                  </a:rPr>
                  <a:t>.</a:t>
                </a:r>
                <a:br>
                  <a:rPr lang="en-IN" sz="1900" dirty="0">
                    <a:effectLst/>
                    <a:latin typeface="Times New Roman" panose="02020603050405020304" pitchFamily="18" charset="0"/>
                    <a:ea typeface="Calibri" panose="020F0502020204030204" pitchFamily="34" charset="0"/>
                    <a:cs typeface="Times New Roman" panose="02020603050405020304" pitchFamily="18" charset="0"/>
                  </a:rPr>
                </a:b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Given the original (unconstrained) gradient </a:t>
                </a:r>
                <a14:m>
                  <m:oMath xmlns:m="http://schemas.openxmlformats.org/officeDocument/2006/math">
                    <m:r>
                      <a:rPr lang="en-IN" sz="1900" i="1">
                        <a:effectLst/>
                        <a:latin typeface="Cambria Math" panose="02040503050406030204" pitchFamily="18" charset="0"/>
                        <a:ea typeface="Calibri" panose="020F0502020204030204" pitchFamily="34" charset="0"/>
                        <a:cs typeface="Times New Roman" panose="02020603050405020304" pitchFamily="18" charset="0"/>
                      </a:rPr>
                      <m:t>𝑦</m:t>
                    </m:r>
                    <m:r>
                      <a:rPr lang="en-IN" sz="19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19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19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19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1900" i="1">
                                  <a:effectLst/>
                                  <a:latin typeface="Cambria Math" panose="02040503050406030204" pitchFamily="18" charset="0"/>
                                  <a:ea typeface="Calibri" panose="020F0502020204030204" pitchFamily="34" charset="0"/>
                                  <a:cs typeface="Times New Roman" panose="02020603050405020304" pitchFamily="18" charset="0"/>
                                </a:rPr>
                                <m:t>3</m:t>
                              </m:r>
                            </m:e>
                          </m:mr>
                        </m:m>
                      </m:e>
                    </m:d>
                  </m:oMath>
                </a14:m>
                <a:r>
                  <a:rPr lang="en-IN" sz="1900" dirty="0">
                    <a:effectLst/>
                    <a:latin typeface="Times New Roman" panose="02020603050405020304" pitchFamily="18" charset="0"/>
                    <a:ea typeface="Calibri" panose="020F0502020204030204" pitchFamily="34" charset="0"/>
                    <a:cs typeface="Times New Roman" panose="02020603050405020304" pitchFamily="18" charset="0"/>
                  </a:rPr>
                  <a:t>, compute the projection of y onto 𝒜.</a:t>
                </a:r>
                <a:br>
                  <a:rPr lang="en-IN" sz="1900" dirty="0">
                    <a:effectLst/>
                    <a:latin typeface="Times New Roman" panose="02020603050405020304" pitchFamily="18" charset="0"/>
                    <a:ea typeface="Calibri" panose="020F0502020204030204" pitchFamily="34" charset="0"/>
                    <a:cs typeface="Times New Roman" panose="02020603050405020304" pitchFamily="18" charset="0"/>
                  </a:rPr>
                </a:b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Explain how projecting gradients onto an affine subspace helps enforce fairness, balance, or domain-specific constraints in model training.</a:t>
                </a:r>
              </a:p>
              <a:p>
                <a:pPr>
                  <a:lnSpc>
                    <a:spcPct val="107000"/>
                  </a:lnSpc>
                  <a:spcAft>
                    <a:spcPts val="800"/>
                  </a:spcAft>
                </a:pPr>
                <a:r>
                  <a:rPr lang="en-US" sz="19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Question 4 </a:t>
                </a:r>
                <a:endParaRPr lang="en-IN" sz="19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Suppose a neural network outputs class probabilities p ∈ ℝ³, but due to label imbalance, the corrected output must lie in an affine subspace:</a:t>
                </a:r>
              </a:p>
              <a:p>
                <a:pPr>
                  <a:lnSpc>
                    <a:spcPct val="107000"/>
                  </a:lnSpc>
                  <a:spcAft>
                    <a:spcPts val="800"/>
                  </a:spcAft>
                </a:pPr>
                <a14:m>
                  <m:oMathPara xmlns:m="http://schemas.openxmlformats.org/officeDocument/2006/math">
                    <m:oMathParaPr>
                      <m:jc m:val="centerGroup"/>
                    </m:oMathParaPr>
                    <m:oMath xmlns:m="http://schemas.openxmlformats.org/officeDocument/2006/math">
                      <m:r>
                        <a:rPr lang="en-IN" sz="1900" i="1">
                          <a:effectLst/>
                          <a:latin typeface="Cambria Math" panose="02040503050406030204" pitchFamily="18" charset="0"/>
                          <a:ea typeface="Calibri" panose="020F0502020204030204" pitchFamily="34" charset="0"/>
                          <a:cs typeface="Cambria Math" panose="02040503050406030204" pitchFamily="18" charset="0"/>
                        </a:rPr>
                        <m:t>𝒜</m:t>
                      </m:r>
                      <m:r>
                        <a:rPr lang="en-IN" sz="19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1900" i="1">
                              <a:effectLst/>
                              <a:latin typeface="Cambria Math" panose="02040503050406030204" pitchFamily="18" charset="0"/>
                              <a:ea typeface="Calibri" panose="020F0502020204030204" pitchFamily="34" charset="0"/>
                              <a:cs typeface="Times New Roman" panose="02020603050405020304" pitchFamily="18" charset="0"/>
                            </a:rPr>
                          </m:ctrlPr>
                        </m:dPr>
                        <m:e>
                          <m:r>
                            <a:rPr lang="en-IN" sz="1900" i="1">
                              <a:effectLst/>
                              <a:latin typeface="Cambria Math" panose="02040503050406030204" pitchFamily="18" charset="0"/>
                              <a:ea typeface="Calibri" panose="020F0502020204030204" pitchFamily="34" charset="0"/>
                              <a:cs typeface="Times New Roman" panose="02020603050405020304" pitchFamily="18" charset="0"/>
                            </a:rPr>
                            <m:t>   </m:t>
                          </m:r>
                          <m:r>
                            <a:rPr lang="en-IN" sz="1900" i="1">
                              <a:effectLst/>
                              <a:latin typeface="Cambria Math" panose="02040503050406030204" pitchFamily="18" charset="0"/>
                              <a:ea typeface="Calibri" panose="020F0502020204030204" pitchFamily="34" charset="0"/>
                              <a:cs typeface="Times New Roman" panose="02020603050405020304" pitchFamily="18" charset="0"/>
                            </a:rPr>
                            <m:t>𝑝</m:t>
                          </m:r>
                          <m:r>
                            <a:rPr lang="en-IN" sz="19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IN"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IN" sz="1900" i="1">
                                  <a:effectLst/>
                                  <a:latin typeface="Cambria Math" panose="02040503050406030204" pitchFamily="18" charset="0"/>
                                  <a:ea typeface="Calibri" panose="020F0502020204030204" pitchFamily="34" charset="0"/>
                                  <a:cs typeface="Times New Roman" panose="02020603050405020304" pitchFamily="18" charset="0"/>
                                </a:rPr>
                                <m:t>ℝ</m:t>
                              </m:r>
                            </m:e>
                            <m:sup>
                              <m:r>
                                <a:rPr lang="en-IN" sz="19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IN" sz="1900" i="1">
                              <a:effectLst/>
                              <a:latin typeface="Cambria Math" panose="02040503050406030204" pitchFamily="18" charset="0"/>
                              <a:ea typeface="Calibri" panose="020F0502020204030204" pitchFamily="34" charset="0"/>
                              <a:cs typeface="Times New Roman" panose="02020603050405020304" pitchFamily="18" charset="0"/>
                            </a:rPr>
                            <m:t>/ </m:t>
                          </m:r>
                          <m:r>
                            <a:rPr lang="en-IN" sz="1900" i="1">
                              <a:effectLst/>
                              <a:latin typeface="Cambria Math" panose="02040503050406030204" pitchFamily="18" charset="0"/>
                              <a:ea typeface="Calibri" panose="020F0502020204030204" pitchFamily="34" charset="0"/>
                              <a:cs typeface="Times New Roman" panose="02020603050405020304" pitchFamily="18" charset="0"/>
                            </a:rPr>
                            <m:t>𝑝</m:t>
                          </m:r>
                          <m:r>
                            <a:rPr lang="en-IN" sz="1900" i="1">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IN" sz="19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19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1900" i="1">
                                        <a:effectLst/>
                                        <a:latin typeface="Cambria Math" panose="02040503050406030204" pitchFamily="18" charset="0"/>
                                        <a:ea typeface="Calibri" panose="020F0502020204030204" pitchFamily="34" charset="0"/>
                                        <a:cs typeface="Times New Roman" panose="02020603050405020304" pitchFamily="18" charset="0"/>
                                      </a:rPr>
                                      <m:t>0.3</m:t>
                                    </m:r>
                                  </m:e>
                                </m:mr>
                                <m:mr>
                                  <m:e>
                                    <m:r>
                                      <a:rPr lang="en-IN" sz="1900" i="1">
                                        <a:effectLst/>
                                        <a:latin typeface="Cambria Math" panose="02040503050406030204" pitchFamily="18" charset="0"/>
                                        <a:ea typeface="Calibri" panose="020F0502020204030204" pitchFamily="34" charset="0"/>
                                        <a:cs typeface="Times New Roman" panose="02020603050405020304" pitchFamily="18" charset="0"/>
                                      </a:rPr>
                                      <m:t>0.4</m:t>
                                    </m:r>
                                  </m:e>
                                </m:mr>
                                <m:mr>
                                  <m:e>
                                    <m:r>
                                      <a:rPr lang="en-IN" sz="1900" i="1">
                                        <a:effectLst/>
                                        <a:latin typeface="Cambria Math" panose="02040503050406030204" pitchFamily="18" charset="0"/>
                                        <a:ea typeface="Calibri" panose="020F0502020204030204" pitchFamily="34" charset="0"/>
                                        <a:cs typeface="Times New Roman" panose="02020603050405020304" pitchFamily="18" charset="0"/>
                                      </a:rPr>
                                      <m:t>0.3</m:t>
                                    </m:r>
                                  </m:e>
                                </m:mr>
                              </m:m>
                            </m:e>
                          </m:d>
                          <m:r>
                            <a:rPr lang="en-IN" sz="1900" i="1">
                              <a:effectLst/>
                              <a:latin typeface="Cambria Math" panose="02040503050406030204" pitchFamily="18" charset="0"/>
                              <a:ea typeface="Calibri" panose="020F0502020204030204" pitchFamily="34" charset="0"/>
                              <a:cs typeface="Times New Roman" panose="02020603050405020304" pitchFamily="18" charset="0"/>
                            </a:rPr>
                            <m:t>+</m:t>
                          </m:r>
                          <m:r>
                            <a:rPr lang="en-IN" sz="1900" i="1">
                              <a:effectLst/>
                              <a:latin typeface="Cambria Math" panose="02040503050406030204" pitchFamily="18" charset="0"/>
                              <a:ea typeface="Calibri" panose="020F0502020204030204" pitchFamily="34" charset="0"/>
                              <a:cs typeface="Times New Roman" panose="02020603050405020304" pitchFamily="18" charset="0"/>
                            </a:rPr>
                            <m:t>𝑡</m:t>
                          </m:r>
                          <m:r>
                            <a:rPr lang="en-IN" sz="19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19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19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1900" i="1">
                                        <a:effectLst/>
                                        <a:latin typeface="Cambria Math" panose="02040503050406030204" pitchFamily="18" charset="0"/>
                                        <a:ea typeface="Calibri" panose="020F0502020204030204" pitchFamily="34" charset="0"/>
                                        <a:cs typeface="Times New Roman" panose="02020603050405020304" pitchFamily="18" charset="0"/>
                                      </a:rPr>
                                      <m:t>   1</m:t>
                                    </m:r>
                                  </m:e>
                                </m:mr>
                                <m:mr>
                                  <m:e>
                                    <m:r>
                                      <a:rPr lang="en-IN" sz="19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1900" i="1">
                                        <a:effectLst/>
                                        <a:latin typeface="Cambria Math" panose="02040503050406030204" pitchFamily="18" charset="0"/>
                                        <a:ea typeface="Calibri" panose="020F0502020204030204" pitchFamily="34" charset="0"/>
                                        <a:cs typeface="Times New Roman" panose="02020603050405020304" pitchFamily="18" charset="0"/>
                                      </a:rPr>
                                      <m:t>   0</m:t>
                                    </m:r>
                                  </m:e>
                                </m:mr>
                              </m:m>
                            </m:e>
                          </m:d>
                          <m:r>
                            <a:rPr lang="en-IN" sz="1900" i="1">
                              <a:effectLst/>
                              <a:latin typeface="Cambria Math" panose="02040503050406030204" pitchFamily="18" charset="0"/>
                              <a:ea typeface="Calibri" panose="020F0502020204030204" pitchFamily="34" charset="0"/>
                              <a:cs typeface="Times New Roman" panose="02020603050405020304" pitchFamily="18" charset="0"/>
                            </a:rPr>
                            <m:t>    </m:t>
                          </m:r>
                        </m:e>
                      </m:d>
                    </m:oMath>
                  </m:oMathPara>
                </a14:m>
                <a:br>
                  <a:rPr lang="en-IN" sz="1900" dirty="0">
                    <a:effectLst/>
                    <a:latin typeface="Times New Roman" panose="02020603050405020304" pitchFamily="18" charset="0"/>
                    <a:ea typeface="Calibri" panose="020F0502020204030204" pitchFamily="34" charset="0"/>
                    <a:cs typeface="Times New Roman" panose="02020603050405020304" pitchFamily="18" charset="0"/>
                  </a:rPr>
                </a:br>
                <a:endParaRPr lang="en-IN"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 Given predicted probabilities </a:t>
                </a:r>
                <a14:m>
                  <m:oMath xmlns:m="http://schemas.openxmlformats.org/officeDocument/2006/math">
                    <m:r>
                      <a:rPr lang="en-IN" sz="1900" i="1">
                        <a:effectLst/>
                        <a:latin typeface="Cambria Math" panose="02040503050406030204" pitchFamily="18" charset="0"/>
                        <a:ea typeface="Calibri" panose="020F0502020204030204" pitchFamily="34" charset="0"/>
                        <a:cs typeface="Times New Roman" panose="02020603050405020304" pitchFamily="18" charset="0"/>
                      </a:rPr>
                      <m:t>𝑦</m:t>
                    </m:r>
                    <m:r>
                      <a:rPr lang="en-IN" sz="19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19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19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1900" i="1">
                                  <a:effectLst/>
                                  <a:latin typeface="Cambria Math" panose="02040503050406030204" pitchFamily="18" charset="0"/>
                                  <a:ea typeface="Calibri" panose="020F0502020204030204" pitchFamily="34" charset="0"/>
                                  <a:cs typeface="Times New Roman" panose="02020603050405020304" pitchFamily="18" charset="0"/>
                                </a:rPr>
                                <m:t>0.6</m:t>
                              </m:r>
                            </m:e>
                          </m:mr>
                          <m:mr>
                            <m:e>
                              <m:r>
                                <a:rPr lang="en-IN" sz="1900" i="1">
                                  <a:effectLst/>
                                  <a:latin typeface="Cambria Math" panose="02040503050406030204" pitchFamily="18" charset="0"/>
                                  <a:ea typeface="Calibri" panose="020F0502020204030204" pitchFamily="34" charset="0"/>
                                  <a:cs typeface="Times New Roman" panose="02020603050405020304" pitchFamily="18" charset="0"/>
                                </a:rPr>
                                <m:t>0.1</m:t>
                              </m:r>
                            </m:e>
                          </m:mr>
                          <m:mr>
                            <m:e>
                              <m:r>
                                <a:rPr lang="en-IN" sz="1900" i="1">
                                  <a:effectLst/>
                                  <a:latin typeface="Cambria Math" panose="02040503050406030204" pitchFamily="18" charset="0"/>
                                  <a:ea typeface="Calibri" panose="020F0502020204030204" pitchFamily="34" charset="0"/>
                                  <a:cs typeface="Times New Roman" panose="02020603050405020304" pitchFamily="18" charset="0"/>
                                </a:rPr>
                                <m:t>0.3</m:t>
                              </m:r>
                            </m:e>
                          </m:mr>
                        </m:m>
                      </m:e>
                    </m:d>
                  </m:oMath>
                </a14:m>
                <a:endParaRPr lang="en-IN"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Compute the projection of y onto 𝒜.</a:t>
                </a:r>
                <a:br>
                  <a:rPr lang="en-IN" sz="1900" dirty="0">
                    <a:effectLst/>
                    <a:latin typeface="Times New Roman" panose="02020603050405020304" pitchFamily="18" charset="0"/>
                    <a:ea typeface="Calibri" panose="020F0502020204030204" pitchFamily="34" charset="0"/>
                    <a:cs typeface="Times New Roman" panose="02020603050405020304" pitchFamily="18" charset="0"/>
                  </a:rPr>
                </a:b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Explain how projection onto such affine constraints can improve calibration and interpretability in classification models.</a:t>
                </a:r>
              </a:p>
            </p:txBody>
          </p:sp>
        </mc:Choice>
        <mc:Fallback>
          <p:sp>
            <p:nvSpPr>
              <p:cNvPr id="5" name="Rectangle 4"/>
              <p:cNvSpPr>
                <a:spLocks noRot="1" noChangeAspect="1" noMove="1" noResize="1" noEditPoints="1" noAdjustHandles="1" noChangeArrowheads="1" noChangeShapeType="1" noTextEdit="1"/>
              </p:cNvSpPr>
              <p:nvPr/>
            </p:nvSpPr>
            <p:spPr>
              <a:xfrm>
                <a:off x="155275" y="131431"/>
                <a:ext cx="11844068" cy="6119239"/>
              </a:xfrm>
              <a:prstGeom prst="rect">
                <a:avLst/>
              </a:prstGeom>
              <a:blipFill>
                <a:blip r:embed="rId2"/>
                <a:stretch>
                  <a:fillRect l="-463" t="-199" r="-309" b="-897"/>
                </a:stretch>
              </a:blipFill>
            </p:spPr>
            <p:txBody>
              <a:bodyPr/>
              <a:lstStyle/>
              <a:p>
                <a:r>
                  <a:rPr lang="en-US">
                    <a:noFill/>
                  </a:rPr>
                  <a:t> </a:t>
                </a:r>
              </a:p>
            </p:txBody>
          </p:sp>
        </mc:Fallback>
      </mc:AlternateContent>
    </p:spTree>
    <p:extLst>
      <p:ext uri="{BB962C8B-B14F-4D97-AF65-F5344CB8AC3E}">
        <p14:creationId xmlns:p14="http://schemas.microsoft.com/office/powerpoint/2010/main" val="23334565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94</a:t>
            </a:fld>
            <a:endParaRPr lang="en-IN"/>
          </a:p>
        </p:txBody>
      </p:sp>
      <mc:AlternateContent xmlns:mc="http://schemas.openxmlformats.org/markup-compatibility/2006">
        <mc:Choice xmlns:a14="http://schemas.microsoft.com/office/drawing/2010/main" Requires="a14">
          <p:sp>
            <p:nvSpPr>
              <p:cNvPr id="5" name="Rectangle 4"/>
              <p:cNvSpPr/>
              <p:nvPr/>
            </p:nvSpPr>
            <p:spPr>
              <a:xfrm>
                <a:off x="172528" y="164909"/>
                <a:ext cx="11835442" cy="5822363"/>
              </a:xfrm>
              <a:prstGeom prst="rect">
                <a:avLst/>
              </a:prstGeom>
            </p:spPr>
            <p:txBody>
              <a:bodyPr wrap="square">
                <a:spAutoFit/>
              </a:bodyPr>
              <a:lstStyle/>
              <a:p>
                <a:pPr algn="ctr">
                  <a:lnSpc>
                    <a:spcPct val="115000"/>
                  </a:lnSpc>
                  <a:spcBef>
                    <a:spcPts val="2400"/>
                  </a:spcBef>
                  <a:spcAft>
                    <a:spcPts val="0"/>
                  </a:spcAft>
                </a:pPr>
                <a:r>
                  <a:rPr lang="en-US" sz="32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Rotations in ℝ²</a:t>
                </a:r>
                <a:endParaRPr lang="en-IN" sz="32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200"/>
                  </a:spcBef>
                  <a:spcAft>
                    <a:spcPts val="0"/>
                  </a:spcAft>
                </a:pPr>
                <a:r>
                  <a:rPr lang="en-IN" sz="20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Definition</a:t>
                </a: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 rotation in ℝ² is a linear transformation that turns every vector in the plane about the origin by a fixed angle θ, counter clockwise (or clockwise if negative). This transformation preserves the length of vectors and the angle between them.</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The standard rotation matrix R(θ) in ℝ² is: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IN" sz="2000" i="1">
                        <a:effectLst/>
                        <a:latin typeface="Cambria Math" panose="02040503050406030204" pitchFamily="18" charset="0"/>
                        <a:ea typeface="Calibri" panose="020F0502020204030204" pitchFamily="34" charset="0"/>
                        <a:cs typeface="Times New Roman" panose="02020603050405020304" pitchFamily="18" charset="0"/>
                      </a:rPr>
                      <m:t>𝑅</m:t>
                    </m:r>
                    <m:d>
                      <m:d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IN" sz="2000" i="1">
                            <a:effectLst/>
                            <a:latin typeface="Cambria Math" panose="02040503050406030204" pitchFamily="18" charset="0"/>
                            <a:ea typeface="Calibri" panose="020F0502020204030204" pitchFamily="34" charset="0"/>
                            <a:cs typeface="Times New Roman" panose="02020603050405020304" pitchFamily="18" charset="0"/>
                          </a:rPr>
                          <m:t>𝜃</m:t>
                        </m:r>
                      </m:e>
                    </m:d>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𝑐𝑜𝑠</m:t>
                              </m:r>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θ</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m:t>
                              </m:r>
                              <m:r>
                                <a:rPr lang="en-IN" sz="2000" i="1">
                                  <a:effectLst/>
                                  <a:latin typeface="Cambria Math" panose="02040503050406030204" pitchFamily="18" charset="0"/>
                                  <a:ea typeface="Calibri" panose="020F0502020204030204" pitchFamily="34" charset="0"/>
                                  <a:cs typeface="Times New Roman" panose="02020603050405020304" pitchFamily="18" charset="0"/>
                                </a:rPr>
                                <m:t>𝑠𝑖𝑛</m:t>
                              </m:r>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θ</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𝑠𝑖𝑛</m:t>
                              </m:r>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θ</m:t>
                              </m:r>
                            </m:e>
                            <m:e>
                              <m:r>
                                <a:rPr lang="en-IN" sz="2000" i="1">
                                  <a:effectLst/>
                                  <a:latin typeface="Cambria Math" panose="02040503050406030204" pitchFamily="18" charset="0"/>
                                  <a:ea typeface="Calibri" panose="020F0502020204030204" pitchFamily="34" charset="0"/>
                                  <a:cs typeface="Times New Roman" panose="02020603050405020304" pitchFamily="18" charset="0"/>
                                </a:rPr>
                                <m:t>   </m:t>
                              </m:r>
                              <m:r>
                                <a:rPr lang="en-IN" sz="2000" i="1">
                                  <a:effectLst/>
                                  <a:latin typeface="Cambria Math" panose="02040503050406030204" pitchFamily="18" charset="0"/>
                                  <a:ea typeface="Calibri" panose="020F0502020204030204" pitchFamily="34" charset="0"/>
                                  <a:cs typeface="Times New Roman" panose="02020603050405020304" pitchFamily="18" charset="0"/>
                                </a:rPr>
                                <m:t>𝑐𝑜𝑠</m:t>
                              </m:r>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θ</m:t>
                              </m:r>
                            </m:e>
                          </m:mr>
                        </m:m>
                      </m:e>
                    </m:d>
                  </m:oMath>
                </a14:m>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For any vector     </a:t>
                </a:r>
                <a14:m>
                  <m:oMath xmlns:m="http://schemas.openxmlformats.org/officeDocument/2006/math">
                    <m:r>
                      <a:rPr lang="en-IN" sz="2000" i="1">
                        <a:effectLst/>
                        <a:latin typeface="Cambria Math" panose="02040503050406030204" pitchFamily="18" charset="0"/>
                        <a:ea typeface="Calibri" panose="020F0502020204030204" pitchFamily="34" charset="0"/>
                        <a:cs typeface="Times New Roman" panose="02020603050405020304" pitchFamily="18" charset="0"/>
                      </a:rPr>
                      <m:t>𝑣</m:t>
                    </m:r>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𝑥</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𝑦</m:t>
                              </m:r>
                            </m:e>
                          </m:mr>
                        </m:m>
                      </m:e>
                    </m:d>
                  </m:oMath>
                </a14:m>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the rotated vector is: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𝑣</m:t>
                        </m:r>
                      </m:e>
                      <m:sub>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rotated</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r>
                      <a:rPr lang="en-IN" sz="2000" i="1">
                        <a:effectLst/>
                        <a:latin typeface="Cambria Math" panose="02040503050406030204" pitchFamily="18" charset="0"/>
                        <a:ea typeface="Calibri" panose="020F0502020204030204" pitchFamily="34" charset="0"/>
                        <a:cs typeface="Times New Roman" panose="02020603050405020304" pitchFamily="18" charset="0"/>
                      </a:rPr>
                      <m:t>𝑅</m:t>
                    </m:r>
                    <m:d>
                      <m:d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θ</m:t>
                        </m:r>
                      </m:e>
                    </m:d>
                    <m:r>
                      <a:rPr lang="en-IN" sz="2000" i="1">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en-IN" sz="2000">
                        <a:effectLst/>
                        <a:latin typeface="Cambria Math" panose="02040503050406030204" pitchFamily="18" charset="0"/>
                        <a:ea typeface="Calibri" panose="020F0502020204030204" pitchFamily="34" charset="0"/>
                        <a:cs typeface="Times New Roman" panose="02020603050405020304" pitchFamily="18" charset="0"/>
                      </a:rPr>
                      <m:t>v</m:t>
                    </m:r>
                  </m:oMath>
                </a14:m>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ts val="2400"/>
                  </a:spcBef>
                  <a:spcAft>
                    <a:spcPts val="0"/>
                  </a:spcAft>
                </a:pPr>
                <a:r>
                  <a:rPr lang="en-US" sz="20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Geometric Interpretation</a:t>
                </a:r>
                <a:endParaRPr lang="en-IN" sz="20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The vector is rotated around the origin.</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The transformation does not stretch or shrink the vector — it only changes direction.</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The matrix R(θ) is orthogonal, and its determinant is 1.</a:t>
                </a:r>
              </a:p>
            </p:txBody>
          </p:sp>
        </mc:Choice>
        <mc:Fallback>
          <p:sp>
            <p:nvSpPr>
              <p:cNvPr id="5" name="Rectangle 4"/>
              <p:cNvSpPr>
                <a:spLocks noRot="1" noChangeAspect="1" noMove="1" noResize="1" noEditPoints="1" noAdjustHandles="1" noChangeArrowheads="1" noChangeShapeType="1" noTextEdit="1"/>
              </p:cNvSpPr>
              <p:nvPr/>
            </p:nvSpPr>
            <p:spPr>
              <a:xfrm>
                <a:off x="172528" y="164909"/>
                <a:ext cx="11835442" cy="5822363"/>
              </a:xfrm>
              <a:prstGeom prst="rect">
                <a:avLst/>
              </a:prstGeom>
              <a:blipFill>
                <a:blip r:embed="rId2"/>
                <a:stretch>
                  <a:fillRect l="-515" t="-942" b="-942"/>
                </a:stretch>
              </a:blipFill>
            </p:spPr>
            <p:txBody>
              <a:bodyPr/>
              <a:lstStyle/>
              <a:p>
                <a:r>
                  <a:rPr lang="en-US">
                    <a:noFill/>
                  </a:rPr>
                  <a:t> </a:t>
                </a:r>
              </a:p>
            </p:txBody>
          </p:sp>
        </mc:Fallback>
      </mc:AlternateContent>
    </p:spTree>
    <p:extLst>
      <p:ext uri="{BB962C8B-B14F-4D97-AF65-F5344CB8AC3E}">
        <p14:creationId xmlns:p14="http://schemas.microsoft.com/office/powerpoint/2010/main" val="33617956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95</a:t>
            </a:fld>
            <a:endParaRPr lang="en-IN"/>
          </a:p>
        </p:txBody>
      </p:sp>
      <mc:AlternateContent xmlns:mc="http://schemas.openxmlformats.org/markup-compatibility/2006" xmlns:a14="http://schemas.microsoft.com/office/drawing/2010/main">
        <mc:Choice Requires="a14">
          <p:sp>
            <p:nvSpPr>
              <p:cNvPr id="5" name="Rectangle 4"/>
              <p:cNvSpPr/>
              <p:nvPr/>
            </p:nvSpPr>
            <p:spPr>
              <a:xfrm>
                <a:off x="189781" y="407958"/>
                <a:ext cx="11852694" cy="5322226"/>
              </a:xfrm>
              <a:prstGeom prst="rect">
                <a:avLst/>
              </a:prstGeom>
            </p:spPr>
            <p:txBody>
              <a:bodyPr wrap="square">
                <a:spAutoFit/>
              </a:bodyPr>
              <a:lstStyle/>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Example</a:t>
                </a:r>
                <a:endParaRPr lang="en-IN" sz="24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Rotate the vector </a:t>
                </a:r>
                <a14:m>
                  <m:oMath xmlns:m="http://schemas.openxmlformats.org/officeDocument/2006/math">
                    <m:r>
                      <a:rPr lang="en-IN" sz="2400" i="1">
                        <a:effectLst/>
                        <a:latin typeface="Cambria Math" panose="02040503050406030204" pitchFamily="18" charset="0"/>
                        <a:ea typeface="Calibri" panose="020F0502020204030204" pitchFamily="34" charset="0"/>
                        <a:cs typeface="Times New Roman" panose="02020603050405020304" pitchFamily="18" charset="0"/>
                      </a:rPr>
                      <m:t>𝑣</m:t>
                    </m:r>
                    <m:r>
                      <a:rPr lang="en-IN"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0</m:t>
                              </m:r>
                            </m:e>
                          </m:mr>
                        </m:m>
                      </m:e>
                    </m:d>
                  </m:oMath>
                </a14:m>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θ = 45° = π/4 radians.</a:t>
                </a:r>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IN" sz="2400" i="1">
                        <a:effectLst/>
                        <a:latin typeface="Cambria Math" panose="02040503050406030204" pitchFamily="18" charset="0"/>
                        <a:ea typeface="Calibri" panose="020F0502020204030204" pitchFamily="34" charset="0"/>
                        <a:cs typeface="Times New Roman" panose="02020603050405020304" pitchFamily="18" charset="0"/>
                      </a:rPr>
                      <m:t>𝑅</m:t>
                    </m:r>
                    <m:d>
                      <m:d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IN" sz="2400">
                                <a:effectLst/>
                                <a:latin typeface="Cambria Math" panose="02040503050406030204" pitchFamily="18" charset="0"/>
                                <a:ea typeface="Calibri" panose="020F0502020204030204" pitchFamily="34" charset="0"/>
                                <a:cs typeface="Times New Roman" panose="02020603050405020304" pitchFamily="18" charset="0"/>
                              </a:rPr>
                              <m:t>π</m:t>
                            </m:r>
                          </m:num>
                          <m:den>
                            <m:r>
                              <a:rPr lang="en-IN" sz="2400" i="1">
                                <a:effectLst/>
                                <a:latin typeface="Cambria Math" panose="02040503050406030204" pitchFamily="18" charset="0"/>
                                <a:ea typeface="Calibri" panose="020F0502020204030204" pitchFamily="34" charset="0"/>
                                <a:cs typeface="Times New Roman" panose="02020603050405020304" pitchFamily="18" charset="0"/>
                              </a:rPr>
                              <m:t>4</m:t>
                            </m:r>
                          </m:den>
                        </m:f>
                      </m:e>
                    </m:d>
                    <m:r>
                      <a:rPr lang="en-IN"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𝑐𝑜𝑠</m:t>
                              </m:r>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IN" sz="2400">
                                      <a:effectLst/>
                                      <a:latin typeface="Cambria Math" panose="02040503050406030204" pitchFamily="18" charset="0"/>
                                      <a:ea typeface="Calibri" panose="020F0502020204030204" pitchFamily="34" charset="0"/>
                                      <a:cs typeface="Times New Roman" panose="02020603050405020304" pitchFamily="18" charset="0"/>
                                    </a:rPr>
                                    <m:t>π</m:t>
                                  </m:r>
                                </m:num>
                                <m:den>
                                  <m:r>
                                    <a:rPr lang="en-IN" sz="2400" i="1">
                                      <a:effectLst/>
                                      <a:latin typeface="Cambria Math" panose="02040503050406030204" pitchFamily="18" charset="0"/>
                                      <a:ea typeface="Calibri" panose="020F0502020204030204" pitchFamily="34" charset="0"/>
                                      <a:cs typeface="Times New Roman" panose="02020603050405020304" pitchFamily="18" charset="0"/>
                                    </a:rPr>
                                    <m:t>4</m:t>
                                  </m:r>
                                </m:den>
                              </m:f>
                            </m:e>
                            <m:e>
                              <m:r>
                                <a:rPr lang="en-IN" sz="2400" i="1">
                                  <a:effectLst/>
                                  <a:latin typeface="Cambria Math" panose="02040503050406030204" pitchFamily="18" charset="0"/>
                                  <a:ea typeface="Calibri" panose="020F0502020204030204" pitchFamily="34" charset="0"/>
                                  <a:cs typeface="Times New Roman" panose="02020603050405020304" pitchFamily="18" charset="0"/>
                                </a:rPr>
                                <m:t>−</m:t>
                              </m:r>
                              <m:r>
                                <a:rPr lang="en-IN" sz="2400" i="1">
                                  <a:effectLst/>
                                  <a:latin typeface="Cambria Math" panose="02040503050406030204" pitchFamily="18" charset="0"/>
                                  <a:ea typeface="Calibri" panose="020F0502020204030204" pitchFamily="34" charset="0"/>
                                  <a:cs typeface="Times New Roman" panose="02020603050405020304" pitchFamily="18" charset="0"/>
                                </a:rPr>
                                <m:t>𝑠𝑖𝑛</m:t>
                              </m:r>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IN" sz="2400">
                                      <a:effectLst/>
                                      <a:latin typeface="Cambria Math" panose="02040503050406030204" pitchFamily="18" charset="0"/>
                                      <a:ea typeface="Calibri" panose="020F0502020204030204" pitchFamily="34" charset="0"/>
                                      <a:cs typeface="Times New Roman" panose="02020603050405020304" pitchFamily="18" charset="0"/>
                                    </a:rPr>
                                    <m:t>π</m:t>
                                  </m:r>
                                </m:num>
                                <m:den>
                                  <m:r>
                                    <a:rPr lang="en-IN" sz="2400" i="1">
                                      <a:effectLst/>
                                      <a:latin typeface="Cambria Math" panose="02040503050406030204" pitchFamily="18" charset="0"/>
                                      <a:ea typeface="Calibri" panose="020F0502020204030204" pitchFamily="34" charset="0"/>
                                      <a:cs typeface="Times New Roman" panose="02020603050405020304" pitchFamily="18" charset="0"/>
                                    </a:rPr>
                                    <m:t>4</m:t>
                                  </m:r>
                                </m:den>
                              </m:f>
                            </m:e>
                          </m:m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𝑠𝑖𝑛</m:t>
                              </m:r>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IN" sz="2400">
                                      <a:effectLst/>
                                      <a:latin typeface="Cambria Math" panose="02040503050406030204" pitchFamily="18" charset="0"/>
                                      <a:ea typeface="Calibri" panose="020F0502020204030204" pitchFamily="34" charset="0"/>
                                      <a:cs typeface="Times New Roman" panose="02020603050405020304" pitchFamily="18" charset="0"/>
                                    </a:rPr>
                                    <m:t>π</m:t>
                                  </m:r>
                                </m:num>
                                <m:den>
                                  <m:r>
                                    <a:rPr lang="en-IN" sz="2400" i="1">
                                      <a:effectLst/>
                                      <a:latin typeface="Cambria Math" panose="02040503050406030204" pitchFamily="18" charset="0"/>
                                      <a:ea typeface="Calibri" panose="020F0502020204030204" pitchFamily="34" charset="0"/>
                                      <a:cs typeface="Times New Roman" panose="02020603050405020304" pitchFamily="18" charset="0"/>
                                    </a:rPr>
                                    <m:t>4</m:t>
                                  </m:r>
                                </m:den>
                              </m:f>
                            </m:e>
                            <m:e>
                              <m:r>
                                <a:rPr lang="en-IN" sz="2400" i="1">
                                  <a:effectLst/>
                                  <a:latin typeface="Cambria Math" panose="02040503050406030204" pitchFamily="18" charset="0"/>
                                  <a:ea typeface="Calibri" panose="020F0502020204030204" pitchFamily="34" charset="0"/>
                                  <a:cs typeface="Times New Roman" panose="02020603050405020304" pitchFamily="18" charset="0"/>
                                </a:rPr>
                                <m:t>𝑐𝑜𝑠</m:t>
                              </m:r>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IN" sz="2400">
                                      <a:effectLst/>
                                      <a:latin typeface="Cambria Math" panose="02040503050406030204" pitchFamily="18" charset="0"/>
                                      <a:ea typeface="Calibri" panose="020F0502020204030204" pitchFamily="34" charset="0"/>
                                      <a:cs typeface="Times New Roman" panose="02020603050405020304" pitchFamily="18" charset="0"/>
                                    </a:rPr>
                                    <m:t>π</m:t>
                                  </m:r>
                                </m:num>
                                <m:den>
                                  <m:r>
                                    <a:rPr lang="en-IN" sz="2400" i="1">
                                      <a:effectLst/>
                                      <a:latin typeface="Cambria Math" panose="02040503050406030204" pitchFamily="18" charset="0"/>
                                      <a:ea typeface="Calibri" panose="020F0502020204030204" pitchFamily="34" charset="0"/>
                                      <a:cs typeface="Times New Roman" panose="02020603050405020304" pitchFamily="18" charset="0"/>
                                    </a:rPr>
                                    <m:t>4</m:t>
                                  </m:r>
                                </m:den>
                              </m:f>
                            </m:e>
                          </m:mr>
                        </m:m>
                      </m:e>
                    </m:d>
                    <m:r>
                      <a:rPr lang="en-IN"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mPr>
                          <m:mr>
                            <m:e>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e>
                                  </m:rad>
                                </m:den>
                              </m:f>
                            </m:e>
                            <m:e>
                              <m:r>
                                <a:rPr lang="en-IN"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e>
                                  </m:rad>
                                </m:den>
                              </m:f>
                            </m:e>
                          </m:mr>
                          <m:mr>
                            <m:e>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e>
                                  </m:rad>
                                </m:den>
                              </m:f>
                            </m:e>
                            <m:e>
                              <m:r>
                                <a:rPr lang="en-IN"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e>
                                  </m:rad>
                                </m:den>
                              </m:f>
                            </m:e>
                          </m:mr>
                        </m:m>
                      </m:e>
                    </m:d>
                  </m:oMath>
                </a14:m>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Now multiply:</a:t>
                </a:r>
              </a:p>
              <a:p>
                <a:pPr>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400" i="1">
                            <a:effectLst/>
                            <a:latin typeface="Cambria Math" panose="02040503050406030204" pitchFamily="18" charset="0"/>
                            <a:ea typeface="Calibri" panose="020F0502020204030204" pitchFamily="34" charset="0"/>
                            <a:cs typeface="Times New Roman" panose="02020603050405020304" pitchFamily="18" charset="0"/>
                          </a:rPr>
                          <m:t>𝑣</m:t>
                        </m:r>
                      </m:e>
                      <m:sub>
                        <m:r>
                          <m:rPr>
                            <m:sty m:val="p"/>
                          </m:rPr>
                          <a:rPr lang="en-IN" sz="2400">
                            <a:effectLst/>
                            <a:latin typeface="Cambria Math" panose="02040503050406030204" pitchFamily="18" charset="0"/>
                            <a:ea typeface="Calibri" panose="020F0502020204030204" pitchFamily="34" charset="0"/>
                            <a:cs typeface="Times New Roman" panose="02020603050405020304" pitchFamily="18" charset="0"/>
                          </a:rPr>
                          <m:t>rotated</m:t>
                        </m:r>
                      </m:sub>
                    </m:sSub>
                    <m:r>
                      <a:rPr lang="en-IN"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mPr>
                          <m:mr>
                            <m:e>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e>
                                  </m:rad>
                                </m:den>
                              </m:f>
                            </m:e>
                            <m:e>
                              <m:r>
                                <a:rPr lang="en-IN"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e>
                                  </m:rad>
                                </m:den>
                              </m:f>
                            </m:e>
                          </m:mr>
                          <m:mr>
                            <m:e>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e>
                                  </m:rad>
                                </m:den>
                              </m:f>
                            </m:e>
                            <m:e>
                              <m:r>
                                <a:rPr lang="en-IN"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e>
                                  </m:rad>
                                </m:den>
                              </m:f>
                            </m:e>
                          </m:mr>
                        </m:m>
                      </m:e>
                    </m:d>
                    <m:r>
                      <a:rPr lang="en-IN" sz="2400" i="1">
                        <a:effectLst/>
                        <a:latin typeface="Cambria Math" panose="02040503050406030204" pitchFamily="18" charset="0"/>
                        <a:ea typeface="Calibri" panose="020F0502020204030204" pitchFamily="34" charset="0"/>
                        <a:cs typeface="Times New Roman" panose="02020603050405020304" pitchFamily="18" charset="0"/>
                      </a:rPr>
                      <m:t> . </m:t>
                    </m:r>
                    <m:d>
                      <m:dPr>
                        <m:begChr m:val="["/>
                        <m:end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400" i="1">
                                  <a:effectLst/>
                                  <a:latin typeface="Cambria Math" panose="02040503050406030204" pitchFamily="18" charset="0"/>
                                  <a:ea typeface="Calibri" panose="020F0502020204030204" pitchFamily="34" charset="0"/>
                                  <a:cs typeface="Times New Roman" panose="02020603050405020304" pitchFamily="18" charset="0"/>
                                </a:rPr>
                                <m:t>0</m:t>
                              </m:r>
                            </m:e>
                          </m:mr>
                        </m:m>
                      </m:e>
                    </m:d>
                    <m:r>
                      <a:rPr lang="en-IN" sz="2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mPr>
                          <m:mr>
                            <m:e>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e>
                                  </m:rad>
                                </m:den>
                              </m:f>
                            </m:e>
                          </m:mr>
                          <m:mr>
                            <m:e>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IN" sz="24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IN" sz="2400" i="1">
                                          <a:effectLst/>
                                          <a:latin typeface="Cambria Math" panose="02040503050406030204" pitchFamily="18" charset="0"/>
                                          <a:ea typeface="Calibri" panose="020F0502020204030204" pitchFamily="34" charset="0"/>
                                          <a:cs typeface="Times New Roman" panose="02020603050405020304" pitchFamily="18" charset="0"/>
                                        </a:rPr>
                                        <m:t>2</m:t>
                                      </m:r>
                                    </m:e>
                                  </m:rad>
                                </m:den>
                              </m:f>
                            </m:e>
                          </m:mr>
                        </m:m>
                      </m:e>
                    </m:d>
                  </m:oMath>
                </a14:m>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400" dirty="0">
                    <a:effectLst/>
                    <a:latin typeface="Times New Roman" panose="02020603050405020304" pitchFamily="18" charset="0"/>
                    <a:ea typeface="Calibri" panose="020F0502020204030204" pitchFamily="34" charset="0"/>
                    <a:cs typeface="Times New Roman" panose="02020603050405020304" pitchFamily="18" charset="0"/>
                  </a:rPr>
                </a:b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So the rotated vector lies at a 45° angle from the original vector, maintaining its magnitude.</a:t>
                </a:r>
              </a:p>
            </p:txBody>
          </p:sp>
        </mc:Choice>
        <mc:Fallback xmlns="">
          <p:sp>
            <p:nvSpPr>
              <p:cNvPr id="5" name="Rectangle 4"/>
              <p:cNvSpPr>
                <a:spLocks noRot="1" noChangeAspect="1" noMove="1" noResize="1" noEditPoints="1" noAdjustHandles="1" noChangeArrowheads="1" noChangeShapeType="1" noTextEdit="1"/>
              </p:cNvSpPr>
              <p:nvPr/>
            </p:nvSpPr>
            <p:spPr>
              <a:xfrm>
                <a:off x="189781" y="407958"/>
                <a:ext cx="11852694" cy="5322226"/>
              </a:xfrm>
              <a:prstGeom prst="rect">
                <a:avLst/>
              </a:prstGeom>
              <a:blipFill rotWithShape="0">
                <a:blip r:embed="rId2"/>
                <a:stretch>
                  <a:fillRect l="-772" t="-916" b="-1718"/>
                </a:stretch>
              </a:blipFill>
            </p:spPr>
            <p:txBody>
              <a:bodyPr/>
              <a:lstStyle/>
              <a:p>
                <a:r>
                  <a:rPr lang="en-IN">
                    <a:noFill/>
                  </a:rPr>
                  <a:t> </a:t>
                </a:r>
              </a:p>
            </p:txBody>
          </p:sp>
        </mc:Fallback>
      </mc:AlternateContent>
    </p:spTree>
    <p:extLst>
      <p:ext uri="{BB962C8B-B14F-4D97-AF65-F5344CB8AC3E}">
        <p14:creationId xmlns:p14="http://schemas.microsoft.com/office/powerpoint/2010/main" val="17808220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96</a:t>
            </a:fld>
            <a:endParaRPr lang="en-IN"/>
          </a:p>
        </p:txBody>
      </p:sp>
      <mc:AlternateContent xmlns:mc="http://schemas.openxmlformats.org/markup-compatibility/2006">
        <mc:Choice xmlns:a14="http://schemas.microsoft.com/office/drawing/2010/main" Requires="a14">
          <p:sp>
            <p:nvSpPr>
              <p:cNvPr id="5" name="Rectangle 4"/>
              <p:cNvSpPr/>
              <p:nvPr/>
            </p:nvSpPr>
            <p:spPr>
              <a:xfrm>
                <a:off x="189781" y="186249"/>
                <a:ext cx="11835442" cy="5357942"/>
              </a:xfrm>
              <a:prstGeom prst="rect">
                <a:avLst/>
              </a:prstGeom>
            </p:spPr>
            <p:txBody>
              <a:bodyPr wrap="square">
                <a:spAutoFit/>
              </a:bodyPr>
              <a:lstStyle/>
              <a:p>
                <a:pPr>
                  <a:lnSpc>
                    <a:spcPct val="107000"/>
                  </a:lnSpc>
                  <a:spcBef>
                    <a:spcPts val="200"/>
                  </a:spcBef>
                  <a:spcAft>
                    <a:spcPts val="0"/>
                  </a:spcAft>
                </a:pPr>
                <a:r>
                  <a:rPr lang="en-IN" sz="20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Problem 1: Data Augmentation via Rotation </a:t>
                </a: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In image classification tasks, data augmentation techniques are used to increase dataset diversity. One such technique is rotating images.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Given a 2D point P = (3, 4) representing the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center</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of a feature in an image, compute the coordinates of the point after rotating it by 90°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counterclockwise</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around the origin using a rotation matrix.</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Explain how such transformations help in reducing overfitting in deep learning models.</a:t>
                </a:r>
                <a:endParaRPr lang="en-IN" sz="20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200"/>
                  </a:spcBef>
                  <a:spcAft>
                    <a:spcPts val="0"/>
                  </a:spcAft>
                </a:pPr>
                <a:r>
                  <a:rPr lang="en-IN" sz="20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Problem 2: Feature Transformation in PCA </a:t>
                </a:r>
              </a:p>
              <a:p>
                <a:pPr>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Principal Component Analysis (PCA) involves rotating the data to align with principal components. Consider two 2D vectors:  </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0</m:t>
                              </m:r>
                            </m:e>
                          </m:mr>
                        </m:m>
                      </m:e>
                    </m:d>
                  </m:oMath>
                </a14:m>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N"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IN" sz="20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IN" sz="20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IN" sz="20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Suppose the dataset needs to be rotated by 45° clockwise to align with a new basis.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1. Derive the 2D rotation matrix for 45° clockwise.</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2. Apply this rotation matrix to both vectors.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3. Discuss how such rotation aligns with the goal of PCA in reducing redundancy in data.</a:t>
                </a:r>
              </a:p>
            </p:txBody>
          </p:sp>
        </mc:Choice>
        <mc:Fallback>
          <p:sp>
            <p:nvSpPr>
              <p:cNvPr id="5" name="Rectangle 4"/>
              <p:cNvSpPr>
                <a:spLocks noRot="1" noChangeAspect="1" noMove="1" noResize="1" noEditPoints="1" noAdjustHandles="1" noChangeArrowheads="1" noChangeShapeType="1" noTextEdit="1"/>
              </p:cNvSpPr>
              <p:nvPr/>
            </p:nvSpPr>
            <p:spPr>
              <a:xfrm>
                <a:off x="189781" y="186249"/>
                <a:ext cx="11835442" cy="5357942"/>
              </a:xfrm>
              <a:prstGeom prst="rect">
                <a:avLst/>
              </a:prstGeom>
              <a:blipFill>
                <a:blip r:embed="rId2"/>
                <a:stretch>
                  <a:fillRect l="-515" t="-683" r="-154" b="-1253"/>
                </a:stretch>
              </a:blipFill>
            </p:spPr>
            <p:txBody>
              <a:bodyPr/>
              <a:lstStyle/>
              <a:p>
                <a:r>
                  <a:rPr lang="en-US">
                    <a:noFill/>
                  </a:rPr>
                  <a:t> </a:t>
                </a:r>
              </a:p>
            </p:txBody>
          </p:sp>
        </mc:Fallback>
      </mc:AlternateContent>
    </p:spTree>
    <p:extLst>
      <p:ext uri="{BB962C8B-B14F-4D97-AF65-F5344CB8AC3E}">
        <p14:creationId xmlns:p14="http://schemas.microsoft.com/office/powerpoint/2010/main" val="29852116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97</a:t>
            </a:fld>
            <a:endParaRPr lang="en-IN"/>
          </a:p>
        </p:txBody>
      </p:sp>
      <p:sp>
        <p:nvSpPr>
          <p:cNvPr id="5" name="Rectangle 4"/>
          <p:cNvSpPr/>
          <p:nvPr/>
        </p:nvSpPr>
        <p:spPr>
          <a:xfrm>
            <a:off x="181155" y="183340"/>
            <a:ext cx="11809562" cy="5264711"/>
          </a:xfrm>
          <a:prstGeom prst="rect">
            <a:avLst/>
          </a:prstGeom>
        </p:spPr>
        <p:txBody>
          <a:bodyPr wrap="square">
            <a:spAutoFit/>
          </a:bodyPr>
          <a:lstStyle/>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3: Rotation-Invariant Feature Engineering </a:t>
            </a:r>
          </a:p>
          <a:p>
            <a:pPr>
              <a:lnSpc>
                <a:spcPct val="107000"/>
              </a:lnSpc>
              <a:spcAft>
                <a:spcPts val="800"/>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In certain ML models, especially in object recognition, rotation-invariant features are desirable.</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Given a 2D input point (x, y) = (5, 0), write a function that computes its rotated coordinates for arbitrary angle θ.</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Then, evaluate the rotated coordinates when θ = 120°.</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Explain how this computation contributes to rotation-invariant models like SIFT or Capsule Networks in deep learning.</a:t>
            </a:r>
          </a:p>
          <a:p>
            <a:pPr>
              <a:lnSpc>
                <a:spcPct val="107000"/>
              </a:lnSpc>
              <a:spcAft>
                <a:spcPts val="800"/>
              </a:spcAft>
            </a:pP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en-IN" sz="24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Problem 4: Neural Network Weight Visualization </a:t>
            </a:r>
          </a:p>
          <a:p>
            <a:r>
              <a:rPr lang="en-IN" sz="2400" dirty="0">
                <a:latin typeface="Times New Roman" panose="02020603050405020304" pitchFamily="18" charset="0"/>
                <a:ea typeface="Calibri" panose="020F0502020204030204" pitchFamily="34" charset="0"/>
                <a:cs typeface="Times New Roman" panose="02020603050405020304" pitchFamily="18" charset="0"/>
              </a:rPr>
              <a:t>Suppose you are visualizing the weight vectors of a neuron in a 2D space. You rotate the weight vector w = [1, 2] by θ = 60° counter clockwise.</a:t>
            </a:r>
            <a:br>
              <a:rPr lang="en-IN" sz="2400" dirty="0">
                <a:latin typeface="Times New Roman" panose="02020603050405020304" pitchFamily="18" charset="0"/>
                <a:ea typeface="Calibri" panose="020F0502020204030204" pitchFamily="34" charset="0"/>
                <a:cs typeface="Times New Roman" panose="02020603050405020304" pitchFamily="18" charset="0"/>
              </a:rPr>
            </a:br>
            <a:r>
              <a:rPr lang="en-IN" sz="2400" dirty="0">
                <a:latin typeface="Times New Roman" panose="02020603050405020304" pitchFamily="18" charset="0"/>
                <a:ea typeface="Calibri" panose="020F0502020204030204" pitchFamily="34" charset="0"/>
                <a:cs typeface="Times New Roman" panose="02020603050405020304" pitchFamily="18" charset="0"/>
              </a:rPr>
              <a:t>Compute the rotated weight vector using the rotation matrix.</a:t>
            </a:r>
            <a:br>
              <a:rPr lang="en-IN" dirty="0">
                <a:latin typeface="Times New Roman" panose="02020603050405020304" pitchFamily="18" charset="0"/>
                <a:ea typeface="Calibri" panose="020F0502020204030204" pitchFamily="34" charset="0"/>
              </a:rPr>
            </a:br>
            <a:endParaRPr lang="en-IN" dirty="0"/>
          </a:p>
        </p:txBody>
      </p:sp>
    </p:spTree>
    <p:extLst>
      <p:ext uri="{BB962C8B-B14F-4D97-AF65-F5344CB8AC3E}">
        <p14:creationId xmlns:p14="http://schemas.microsoft.com/office/powerpoint/2010/main" val="10880087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98</a:t>
            </a:fld>
            <a:endParaRPr lang="en-IN"/>
          </a:p>
        </p:txBody>
      </p:sp>
      <mc:AlternateContent xmlns:mc="http://schemas.openxmlformats.org/markup-compatibility/2006">
        <mc:Choice xmlns:a14="http://schemas.microsoft.com/office/drawing/2010/main" Requires="a14">
          <p:sp>
            <p:nvSpPr>
              <p:cNvPr id="5" name="Rectangle 4"/>
              <p:cNvSpPr/>
              <p:nvPr/>
            </p:nvSpPr>
            <p:spPr>
              <a:xfrm>
                <a:off x="198408" y="107780"/>
                <a:ext cx="11740550" cy="8080161"/>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Definition of Rotations in ℝ³</a:t>
                </a:r>
                <a:endParaRPr lang="en-IN" sz="3200" b="1" dirty="0">
                  <a:solidFill>
                    <a:srgbClr val="FF0000"/>
                  </a:solidFill>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A rotation in ℝ³ (three-dimensional real space) is a linear transformation that:</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Preserves the origin (i.e., it is a transformation around the origin),</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Preserves distances and angles (i.e., it is an orthogonal transformation with determinant +1),</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Rotates points around a specified axis by a given angle.</a:t>
                </a:r>
              </a:p>
              <a:p>
                <a:endParaRPr lang="en-IN" sz="2400" b="1" dirty="0">
                  <a:latin typeface="Times New Roman" panose="02020603050405020304" pitchFamily="18"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Mathematical Definition</a:t>
                </a:r>
              </a:p>
              <a:p>
                <a:r>
                  <a:rPr lang="en-IN" sz="2400" dirty="0">
                    <a:latin typeface="Times New Roman" panose="02020603050405020304" pitchFamily="18" charset="0"/>
                    <a:cs typeface="Times New Roman" panose="02020603050405020304" pitchFamily="18" charset="0"/>
                  </a:rPr>
                  <a:t>A rotation in ℝ³ about one of the coordinate axes by an angle θ can be represented by a rotation matrix R ∈ ℝ³ˣ³, which is orthogonal and has determinant +1.</a:t>
                </a:r>
              </a:p>
              <a:p>
                <a:endParaRPr lang="en-IN"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Rotation About the x-axis:                             Rotation About the y-axis:                 Rotation About the z-axis:</a:t>
                </a:r>
              </a:p>
              <a:p>
                <a:endParaRPr lang="en-IN" sz="2000" b="1" dirty="0">
                  <a:latin typeface="Times New Roman" panose="02020603050405020304" pitchFamily="18" charset="0"/>
                  <a:cs typeface="Times New Roman" panose="02020603050405020304" pitchFamily="18" charset="0"/>
                </a:endParaRPr>
              </a:p>
              <a:p>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Rₓ(θ) = </a:t>
                </a:r>
                <a14:m>
                  <m:oMath xmlns:m="http://schemas.openxmlformats.org/officeDocument/2006/math">
                    <m:d>
                      <m:dPr>
                        <m:begChr m:val="["/>
                        <m:endChr m:val="]"/>
                        <m:ctrlPr>
                          <a:rPr lang="en-IN" sz="2000" i="1">
                            <a:latin typeface="Cambria Math" panose="02040503050406030204" pitchFamily="18" charset="0"/>
                          </a:rPr>
                        </m:ctrlPr>
                      </m:dPr>
                      <m:e>
                        <m:m>
                          <m:mPr>
                            <m:mcs>
                              <m:mc>
                                <m:mcPr>
                                  <m:count m:val="3"/>
                                  <m:mcJc m:val="center"/>
                                </m:mcPr>
                              </m:mc>
                            </m:mcs>
                            <m:ctrlPr>
                              <a:rPr lang="en-IN" sz="2000" i="1">
                                <a:latin typeface="Cambria Math" panose="02040503050406030204" pitchFamily="18" charset="0"/>
                              </a:rPr>
                            </m:ctrlPr>
                          </m:mPr>
                          <m:mr>
                            <m:e>
                              <m:r>
                                <a:rPr lang="en-IN" sz="2000" i="1">
                                  <a:latin typeface="Cambria Math" panose="02040503050406030204" pitchFamily="18" charset="0"/>
                                </a:rPr>
                                <m:t>1</m:t>
                              </m:r>
                            </m:e>
                            <m:e>
                              <m:r>
                                <a:rPr lang="en-IN" sz="2000" i="1">
                                  <a:latin typeface="Cambria Math" panose="02040503050406030204" pitchFamily="18" charset="0"/>
                                </a:rPr>
                                <m:t>0</m:t>
                              </m:r>
                            </m:e>
                            <m:e>
                              <m:r>
                                <a:rPr lang="en-IN" sz="2000" i="1">
                                  <a:latin typeface="Cambria Math" panose="02040503050406030204" pitchFamily="18" charset="0"/>
                                </a:rPr>
                                <m:t>  0</m:t>
                              </m:r>
                            </m:e>
                          </m:mr>
                          <m:mr>
                            <m:e>
                              <m:r>
                                <a:rPr lang="en-IN" sz="2000" i="1">
                                  <a:latin typeface="Cambria Math" panose="02040503050406030204" pitchFamily="18" charset="0"/>
                                </a:rPr>
                                <m:t>0</m:t>
                              </m:r>
                            </m:e>
                            <m:e>
                              <m:r>
                                <a:rPr lang="en-IN" sz="2000" i="1">
                                  <a:latin typeface="Cambria Math" panose="02040503050406030204" pitchFamily="18" charset="0"/>
                                </a:rPr>
                                <m:t>𝑐𝑜𝑠</m:t>
                              </m:r>
                              <m:r>
                                <m:rPr>
                                  <m:sty m:val="p"/>
                                </m:rPr>
                                <a:rPr lang="en-IN" sz="2000">
                                  <a:latin typeface="Cambria Math" panose="02040503050406030204" pitchFamily="18" charset="0"/>
                                </a:rPr>
                                <m:t>θ</m:t>
                              </m:r>
                            </m:e>
                            <m:e>
                              <m:r>
                                <a:rPr lang="en-IN" sz="2000" i="1">
                                  <a:latin typeface="Cambria Math" panose="02040503050406030204" pitchFamily="18" charset="0"/>
                                </a:rPr>
                                <m:t>−</m:t>
                              </m:r>
                              <m:r>
                                <a:rPr lang="en-IN" sz="2000" i="1">
                                  <a:latin typeface="Cambria Math" panose="02040503050406030204" pitchFamily="18" charset="0"/>
                                </a:rPr>
                                <m:t>𝑠𝑖𝑛</m:t>
                              </m:r>
                              <m:r>
                                <m:rPr>
                                  <m:sty m:val="p"/>
                                </m:rPr>
                                <a:rPr lang="en-IN" sz="2000">
                                  <a:latin typeface="Cambria Math" panose="02040503050406030204" pitchFamily="18" charset="0"/>
                                </a:rPr>
                                <m:t>θ</m:t>
                              </m:r>
                            </m:e>
                          </m:mr>
                          <m:mr>
                            <m:e>
                              <m:r>
                                <a:rPr lang="en-IN" sz="2000" i="1">
                                  <a:latin typeface="Cambria Math" panose="02040503050406030204" pitchFamily="18" charset="0"/>
                                </a:rPr>
                                <m:t>0</m:t>
                              </m:r>
                            </m:e>
                            <m:e>
                              <m:r>
                                <a:rPr lang="en-IN" sz="2000" i="1">
                                  <a:latin typeface="Cambria Math" panose="02040503050406030204" pitchFamily="18" charset="0"/>
                                </a:rPr>
                                <m:t>𝑠𝑖𝑛</m:t>
                              </m:r>
                              <m:r>
                                <m:rPr>
                                  <m:sty m:val="p"/>
                                </m:rPr>
                                <a:rPr lang="en-IN" sz="2000">
                                  <a:latin typeface="Cambria Math" panose="02040503050406030204" pitchFamily="18" charset="0"/>
                                </a:rPr>
                                <m:t>θ</m:t>
                              </m:r>
                            </m:e>
                            <m:e>
                              <m:r>
                                <a:rPr lang="en-IN" sz="2000" i="1">
                                  <a:latin typeface="Cambria Math" panose="02040503050406030204" pitchFamily="18" charset="0"/>
                                </a:rPr>
                                <m:t>   </m:t>
                              </m:r>
                              <m:r>
                                <a:rPr lang="en-IN" sz="2000" i="1">
                                  <a:latin typeface="Cambria Math" panose="02040503050406030204" pitchFamily="18" charset="0"/>
                                </a:rPr>
                                <m:t>𝑐𝑜𝑠</m:t>
                              </m:r>
                              <m:r>
                                <m:rPr>
                                  <m:sty m:val="p"/>
                                </m:rPr>
                                <a:rPr lang="en-IN" sz="2000">
                                  <a:latin typeface="Cambria Math" panose="02040503050406030204" pitchFamily="18" charset="0"/>
                                </a:rPr>
                                <m:t>θ</m:t>
                              </m:r>
                            </m:e>
                          </m:mr>
                        </m:m>
                      </m:e>
                    </m:d>
                  </m:oMath>
                </a14:m>
                <a:r>
                  <a:rPr lang="en-IN" sz="2000" dirty="0">
                    <a:latin typeface="Times New Roman" panose="02020603050405020304" pitchFamily="18" charset="0"/>
                    <a:cs typeface="Times New Roman" panose="02020603050405020304" pitchFamily="18" charset="0"/>
                  </a:rPr>
                  <a:t>              Ry </a:t>
                </a:r>
                <a14:m>
                  <m:oMath xmlns:m="http://schemas.openxmlformats.org/officeDocument/2006/math">
                    <m:sSub>
                      <m:sSubPr>
                        <m:ctrlPr>
                          <a:rPr lang="en-IN"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𝑅</m:t>
                        </m:r>
                      </m:e>
                      <m:sub>
                        <m:r>
                          <a:rPr lang="en-US" sz="2000" i="1">
                            <a:latin typeface="Cambria Math" panose="02040503050406030204" pitchFamily="18" charset="0"/>
                            <a:cs typeface="Times New Roman" panose="02020603050405020304" pitchFamily="18" charset="0"/>
                          </a:rPr>
                          <m:t>𝑦</m:t>
                        </m:r>
                      </m:sub>
                    </m:sSub>
                  </m:oMath>
                </a14:m>
                <a:r>
                  <a:rPr lang="en-IN" sz="2000" dirty="0">
                    <a:latin typeface="Times New Roman" panose="02020603050405020304" pitchFamily="18" charset="0"/>
                    <a:cs typeface="Times New Roman" panose="02020603050405020304" pitchFamily="18" charset="0"/>
                  </a:rPr>
                  <a:t>(θ) = </a:t>
                </a:r>
                <a14:m>
                  <m:oMath xmlns:m="http://schemas.openxmlformats.org/officeDocument/2006/math">
                    <m:d>
                      <m:dPr>
                        <m:begChr m:val="["/>
                        <m:endChr m:val="]"/>
                        <m:ctrlPr>
                          <a:rPr lang="en-IN" sz="2000" i="1">
                            <a:latin typeface="Cambria Math" panose="02040503050406030204" pitchFamily="18" charset="0"/>
                          </a:rPr>
                        </m:ctrlPr>
                      </m:dPr>
                      <m:e>
                        <m:m>
                          <m:mPr>
                            <m:mcs>
                              <m:mc>
                                <m:mcPr>
                                  <m:count m:val="3"/>
                                  <m:mcJc m:val="center"/>
                                </m:mcPr>
                              </m:mc>
                            </m:mcs>
                            <m:ctrlPr>
                              <a:rPr lang="en-IN" sz="2000" i="1">
                                <a:latin typeface="Cambria Math" panose="02040503050406030204" pitchFamily="18" charset="0"/>
                              </a:rPr>
                            </m:ctrlPr>
                          </m:mPr>
                          <m:mr>
                            <m:e>
                              <m:r>
                                <a:rPr lang="en-IN" sz="2000" i="1">
                                  <a:latin typeface="Cambria Math" panose="02040503050406030204" pitchFamily="18" charset="0"/>
                                </a:rPr>
                                <m:t>𝑐𝑜𝑠</m:t>
                              </m:r>
                              <m:r>
                                <m:rPr>
                                  <m:sty m:val="p"/>
                                </m:rPr>
                                <a:rPr lang="en-IN" sz="2000">
                                  <a:latin typeface="Cambria Math" panose="02040503050406030204" pitchFamily="18" charset="0"/>
                                </a:rPr>
                                <m:t>θ</m:t>
                              </m:r>
                            </m:e>
                            <m:e>
                              <m:r>
                                <a:rPr lang="en-IN" sz="2000" i="1">
                                  <a:latin typeface="Cambria Math" panose="02040503050406030204" pitchFamily="18" charset="0"/>
                                </a:rPr>
                                <m:t>0</m:t>
                              </m:r>
                            </m:e>
                            <m:e>
                              <m:r>
                                <a:rPr lang="en-IN" sz="2000" i="1">
                                  <a:latin typeface="Cambria Math" panose="02040503050406030204" pitchFamily="18" charset="0"/>
                                </a:rPr>
                                <m:t>  </m:t>
                              </m:r>
                              <m:r>
                                <a:rPr lang="en-IN" sz="2000" i="1">
                                  <a:latin typeface="Cambria Math" panose="02040503050406030204" pitchFamily="18" charset="0"/>
                                </a:rPr>
                                <m:t>𝑠𝑖𝑛</m:t>
                              </m:r>
                              <m:r>
                                <m:rPr>
                                  <m:sty m:val="p"/>
                                </m:rPr>
                                <a:rPr lang="en-IN" sz="2000">
                                  <a:latin typeface="Cambria Math" panose="02040503050406030204" pitchFamily="18" charset="0"/>
                                </a:rPr>
                                <m:t>θ</m:t>
                              </m:r>
                            </m:e>
                          </m:mr>
                          <m:mr>
                            <m:e>
                              <m:r>
                                <a:rPr lang="en-IN" sz="2000" i="1">
                                  <a:latin typeface="Cambria Math" panose="02040503050406030204" pitchFamily="18" charset="0"/>
                                </a:rPr>
                                <m:t>0</m:t>
                              </m:r>
                            </m:e>
                            <m:e>
                              <m:r>
                                <a:rPr lang="en-IN" sz="2000" i="1">
                                  <a:latin typeface="Cambria Math" panose="02040503050406030204" pitchFamily="18" charset="0"/>
                                </a:rPr>
                                <m:t>1</m:t>
                              </m:r>
                            </m:e>
                            <m:e>
                              <m:r>
                                <a:rPr lang="en-IN" sz="2000" i="1">
                                  <a:latin typeface="Cambria Math" panose="02040503050406030204" pitchFamily="18" charset="0"/>
                                </a:rPr>
                                <m:t>0</m:t>
                              </m:r>
                            </m:e>
                          </m:mr>
                          <m:mr>
                            <m:e>
                              <m:r>
                                <a:rPr lang="en-IN" sz="2000" i="1">
                                  <a:latin typeface="Cambria Math" panose="02040503050406030204" pitchFamily="18" charset="0"/>
                                </a:rPr>
                                <m:t>−</m:t>
                              </m:r>
                              <m:r>
                                <a:rPr lang="en-IN" sz="2000" i="1">
                                  <a:latin typeface="Cambria Math" panose="02040503050406030204" pitchFamily="18" charset="0"/>
                                </a:rPr>
                                <m:t>𝑠𝑖𝑛</m:t>
                              </m:r>
                              <m:r>
                                <m:rPr>
                                  <m:sty m:val="p"/>
                                </m:rPr>
                                <a:rPr lang="en-IN" sz="2000">
                                  <a:latin typeface="Cambria Math" panose="02040503050406030204" pitchFamily="18" charset="0"/>
                                </a:rPr>
                                <m:t>θ</m:t>
                              </m:r>
                            </m:e>
                            <m:e>
                              <m:r>
                                <a:rPr lang="en-IN" sz="2000" i="1">
                                  <a:latin typeface="Cambria Math" panose="02040503050406030204" pitchFamily="18" charset="0"/>
                                </a:rPr>
                                <m:t>0</m:t>
                              </m:r>
                            </m:e>
                            <m:e>
                              <m:r>
                                <a:rPr lang="en-IN" sz="2000" i="1">
                                  <a:latin typeface="Cambria Math" panose="02040503050406030204" pitchFamily="18" charset="0"/>
                                </a:rPr>
                                <m:t>   </m:t>
                              </m:r>
                              <m:r>
                                <a:rPr lang="en-IN" sz="2000" i="1">
                                  <a:latin typeface="Cambria Math" panose="02040503050406030204" pitchFamily="18" charset="0"/>
                                </a:rPr>
                                <m:t>𝑐𝑜𝑠</m:t>
                              </m:r>
                              <m:r>
                                <m:rPr>
                                  <m:sty m:val="p"/>
                                </m:rPr>
                                <a:rPr lang="en-IN" sz="2000">
                                  <a:latin typeface="Cambria Math" panose="02040503050406030204" pitchFamily="18" charset="0"/>
                                </a:rPr>
                                <m:t>θ</m:t>
                              </m:r>
                            </m:e>
                          </m:mr>
                        </m:m>
                      </m:e>
                    </m:d>
                  </m:oMath>
                </a14:m>
                <a:r>
                  <a:rPr lang="en-IN" sz="2000" dirty="0">
                    <a:latin typeface="Times New Roman" panose="02020603050405020304" pitchFamily="18" charset="0"/>
                    <a:cs typeface="Times New Roman" panose="02020603050405020304" pitchFamily="18" charset="0"/>
                  </a:rPr>
                  <a:t>           R𝓏(θ) = </a:t>
                </a:r>
                <a14:m>
                  <m:oMath xmlns:m="http://schemas.openxmlformats.org/officeDocument/2006/math">
                    <m:d>
                      <m:dPr>
                        <m:begChr m:val="["/>
                        <m:endChr m:val="]"/>
                        <m:ctrlPr>
                          <a:rPr lang="en-IN" sz="2000" i="1">
                            <a:latin typeface="Cambria Math" panose="02040503050406030204" pitchFamily="18" charset="0"/>
                          </a:rPr>
                        </m:ctrlPr>
                      </m:dPr>
                      <m:e>
                        <m:m>
                          <m:mPr>
                            <m:mcs>
                              <m:mc>
                                <m:mcPr>
                                  <m:count m:val="3"/>
                                  <m:mcJc m:val="center"/>
                                </m:mcPr>
                              </m:mc>
                            </m:mcs>
                            <m:ctrlPr>
                              <a:rPr lang="en-IN" sz="2000" i="1">
                                <a:latin typeface="Cambria Math" panose="02040503050406030204" pitchFamily="18" charset="0"/>
                              </a:rPr>
                            </m:ctrlPr>
                          </m:mPr>
                          <m:mr>
                            <m:e>
                              <m:r>
                                <a:rPr lang="en-IN" sz="2000" i="1">
                                  <a:latin typeface="Cambria Math" panose="02040503050406030204" pitchFamily="18" charset="0"/>
                                </a:rPr>
                                <m:t>𝑐𝑜𝑠</m:t>
                              </m:r>
                              <m:r>
                                <m:rPr>
                                  <m:sty m:val="p"/>
                                </m:rPr>
                                <a:rPr lang="en-IN" sz="2000">
                                  <a:latin typeface="Cambria Math" panose="02040503050406030204" pitchFamily="18" charset="0"/>
                                </a:rPr>
                                <m:t>θ</m:t>
                              </m:r>
                            </m:e>
                            <m:e>
                              <m:r>
                                <a:rPr lang="en-IN" sz="2000" i="1">
                                  <a:latin typeface="Cambria Math" panose="02040503050406030204" pitchFamily="18" charset="0"/>
                                </a:rPr>
                                <m:t>−</m:t>
                              </m:r>
                              <m:r>
                                <a:rPr lang="en-IN" sz="2000" i="1">
                                  <a:latin typeface="Cambria Math" panose="02040503050406030204" pitchFamily="18" charset="0"/>
                                </a:rPr>
                                <m:t>𝑠𝑖𝑛</m:t>
                              </m:r>
                              <m:r>
                                <m:rPr>
                                  <m:sty m:val="p"/>
                                </m:rPr>
                                <a:rPr lang="en-IN" sz="2000">
                                  <a:latin typeface="Cambria Math" panose="02040503050406030204" pitchFamily="18" charset="0"/>
                                </a:rPr>
                                <m:t>θ</m:t>
                              </m:r>
                            </m:e>
                            <m:e>
                              <m:r>
                                <a:rPr lang="en-IN" sz="2000" i="1">
                                  <a:latin typeface="Cambria Math" panose="02040503050406030204" pitchFamily="18" charset="0"/>
                                </a:rPr>
                                <m:t>0</m:t>
                              </m:r>
                            </m:e>
                          </m:mr>
                          <m:mr>
                            <m:e>
                              <m:r>
                                <a:rPr lang="en-IN" sz="2000" i="1">
                                  <a:latin typeface="Cambria Math" panose="02040503050406030204" pitchFamily="18" charset="0"/>
                                </a:rPr>
                                <m:t>𝑠𝑖𝑛</m:t>
                              </m:r>
                              <m:r>
                                <m:rPr>
                                  <m:sty m:val="p"/>
                                </m:rPr>
                                <a:rPr lang="en-IN" sz="2000">
                                  <a:latin typeface="Cambria Math" panose="02040503050406030204" pitchFamily="18" charset="0"/>
                                </a:rPr>
                                <m:t>θ</m:t>
                              </m:r>
                            </m:e>
                            <m:e>
                              <m:r>
                                <a:rPr lang="en-IN" sz="2000" i="1">
                                  <a:latin typeface="Cambria Math" panose="02040503050406030204" pitchFamily="18" charset="0"/>
                                </a:rPr>
                                <m:t>𝑐𝑜𝑠</m:t>
                              </m:r>
                              <m:r>
                                <m:rPr>
                                  <m:sty m:val="p"/>
                                </m:rPr>
                                <a:rPr lang="en-IN" sz="2000">
                                  <a:latin typeface="Cambria Math" panose="02040503050406030204" pitchFamily="18" charset="0"/>
                                </a:rPr>
                                <m:t>θ</m:t>
                              </m:r>
                            </m:e>
                            <m:e>
                              <m:r>
                                <a:rPr lang="en-IN" sz="2000" i="1">
                                  <a:latin typeface="Cambria Math" panose="02040503050406030204" pitchFamily="18" charset="0"/>
                                </a:rPr>
                                <m:t>0</m:t>
                              </m:r>
                            </m:e>
                          </m:mr>
                          <m:mr>
                            <m:e>
                              <m:r>
                                <a:rPr lang="en-IN" sz="2000" i="1">
                                  <a:latin typeface="Cambria Math" panose="02040503050406030204" pitchFamily="18" charset="0"/>
                                </a:rPr>
                                <m:t>0</m:t>
                              </m:r>
                            </m:e>
                            <m:e>
                              <m:r>
                                <a:rPr lang="en-IN" sz="2000" i="1">
                                  <a:latin typeface="Cambria Math" panose="02040503050406030204" pitchFamily="18" charset="0"/>
                                </a:rPr>
                                <m:t>0</m:t>
                              </m:r>
                            </m:e>
                            <m:e>
                              <m:r>
                                <a:rPr lang="en-IN" sz="2000" i="1">
                                  <a:latin typeface="Cambria Math" panose="02040503050406030204" pitchFamily="18" charset="0"/>
                                </a:rPr>
                                <m:t>1</m:t>
                              </m:r>
                            </m:e>
                          </m:mr>
                        </m:m>
                      </m:e>
                    </m:d>
                  </m:oMath>
                </a14:m>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t>
                </a:r>
              </a:p>
              <a:p>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t>
                </a:r>
              </a:p>
              <a:p>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t>
                </a:r>
                <a:br>
                  <a:rPr lang="en-IN" dirty="0"/>
                </a:br>
                <a:br>
                  <a:rPr lang="en-IN" dirty="0"/>
                </a:br>
                <a:br>
                  <a:rPr lang="en-IN" dirty="0"/>
                </a:br>
                <a:endParaRPr lang="en-IN" dirty="0"/>
              </a:p>
            </p:txBody>
          </p:sp>
        </mc:Choice>
        <mc:Fallback>
          <p:sp>
            <p:nvSpPr>
              <p:cNvPr id="5" name="Rectangle 4"/>
              <p:cNvSpPr>
                <a:spLocks noRot="1" noChangeAspect="1" noMove="1" noResize="1" noEditPoints="1" noAdjustHandles="1" noChangeArrowheads="1" noChangeShapeType="1" noTextEdit="1"/>
              </p:cNvSpPr>
              <p:nvPr/>
            </p:nvSpPr>
            <p:spPr>
              <a:xfrm>
                <a:off x="198408" y="107780"/>
                <a:ext cx="11740550" cy="8080161"/>
              </a:xfrm>
              <a:prstGeom prst="rect">
                <a:avLst/>
              </a:prstGeom>
              <a:blipFill>
                <a:blip r:embed="rId2"/>
                <a:stretch>
                  <a:fillRect l="-831" t="-1057"/>
                </a:stretch>
              </a:blipFill>
            </p:spPr>
            <p:txBody>
              <a:bodyPr/>
              <a:lstStyle/>
              <a:p>
                <a:r>
                  <a:rPr lang="en-US">
                    <a:noFill/>
                  </a:rPr>
                  <a:t> </a:t>
                </a:r>
              </a:p>
            </p:txBody>
          </p:sp>
        </mc:Fallback>
      </mc:AlternateContent>
    </p:spTree>
    <p:extLst>
      <p:ext uri="{BB962C8B-B14F-4D97-AF65-F5344CB8AC3E}">
        <p14:creationId xmlns:p14="http://schemas.microsoft.com/office/powerpoint/2010/main" val="16558084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AD86-D3EF-46DB-AAD7-5509AD83CF6C}" type="datetime1">
              <a:rPr lang="en-IN" smtClean="0"/>
              <a:pPr/>
              <a:t>01-09-2025</a:t>
            </a:fld>
            <a:endParaRPr lang="en-IN"/>
          </a:p>
        </p:txBody>
      </p:sp>
      <p:sp>
        <p:nvSpPr>
          <p:cNvPr id="3" name="Footer Placeholder 2"/>
          <p:cNvSpPr>
            <a:spLocks noGrp="1"/>
          </p:cNvSpPr>
          <p:nvPr>
            <p:ph type="ftr" sz="quarter" idx="11"/>
          </p:nvPr>
        </p:nvSpPr>
        <p:spPr/>
        <p:txBody>
          <a:bodyPr/>
          <a:lstStyle/>
          <a:p>
            <a:r>
              <a:rPr lang="en-IN"/>
              <a:t>MITE</a:t>
            </a:r>
          </a:p>
        </p:txBody>
      </p:sp>
      <p:sp>
        <p:nvSpPr>
          <p:cNvPr id="4" name="Slide Number Placeholder 3"/>
          <p:cNvSpPr>
            <a:spLocks noGrp="1"/>
          </p:cNvSpPr>
          <p:nvPr>
            <p:ph type="sldNum" sz="quarter" idx="12"/>
          </p:nvPr>
        </p:nvSpPr>
        <p:spPr/>
        <p:txBody>
          <a:bodyPr/>
          <a:lstStyle/>
          <a:p>
            <a:fld id="{E0997674-4A0C-428B-B6EB-8D84DA16CAF1}" type="slidenum">
              <a:rPr lang="en-IN" smtClean="0"/>
              <a:pPr/>
              <a:t>99</a:t>
            </a:fld>
            <a:endParaRPr lang="en-IN"/>
          </a:p>
        </p:txBody>
      </p:sp>
      <p:sp>
        <p:nvSpPr>
          <p:cNvPr id="5" name="Rectangle 4"/>
          <p:cNvSpPr/>
          <p:nvPr/>
        </p:nvSpPr>
        <p:spPr>
          <a:xfrm>
            <a:off x="267419" y="257753"/>
            <a:ext cx="11662913" cy="4539704"/>
          </a:xfrm>
          <a:prstGeom prst="rect">
            <a:avLst/>
          </a:prstGeom>
        </p:spPr>
        <p:txBody>
          <a:bodyPr wrap="square">
            <a:spAutoFit/>
          </a:bodyPr>
          <a:lstStyle/>
          <a:p>
            <a:pPr>
              <a:lnSpc>
                <a:spcPct val="107000"/>
              </a:lnSpc>
              <a:spcBef>
                <a:spcPts val="200"/>
              </a:spcBef>
              <a:spcAft>
                <a:spcPts val="0"/>
              </a:spcAft>
            </a:pPr>
            <a:r>
              <a:rPr lang="en-IN" sz="2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Key Properties</a:t>
            </a:r>
          </a:p>
          <a:p>
            <a:pPr marL="342900" lvl="0" indent="-342900">
              <a:lnSpc>
                <a:spcPct val="107000"/>
              </a:lnSpc>
              <a:spcAft>
                <a:spcPts val="0"/>
              </a:spcAft>
              <a:buFont typeface="Wingdings" panose="05000000000000000000" pitchFamily="2" charset="2"/>
              <a:buChar char=""/>
            </a:pPr>
            <a:r>
              <a:rPr lang="en-IN" sz="2000" dirty="0">
                <a:latin typeface="Times New Roman" panose="02020603050405020304" pitchFamily="18" charset="0"/>
                <a:ea typeface="Calibri" panose="020F0502020204030204" pitchFamily="34" charset="0"/>
                <a:cs typeface="Times New Roman" panose="02020603050405020304" pitchFamily="18" charset="0"/>
              </a:rPr>
              <a:t>Rotations are isometries: they preserve lengths and angles.</a:t>
            </a:r>
          </a:p>
          <a:p>
            <a:pPr marL="342900" lvl="0" indent="-342900">
              <a:lnSpc>
                <a:spcPct val="107000"/>
              </a:lnSpc>
              <a:spcAft>
                <a:spcPts val="0"/>
              </a:spcAft>
              <a:buFont typeface="Wingdings" panose="05000000000000000000" pitchFamily="2" charset="2"/>
              <a:buChar char=""/>
            </a:pPr>
            <a:r>
              <a:rPr lang="en-IN" sz="2000" dirty="0">
                <a:latin typeface="Times New Roman" panose="02020603050405020304" pitchFamily="18" charset="0"/>
                <a:ea typeface="Calibri" panose="020F0502020204030204" pitchFamily="34" charset="0"/>
                <a:cs typeface="Times New Roman" panose="02020603050405020304" pitchFamily="18" charset="0"/>
              </a:rPr>
              <a:t>A rotation matrix R satisfies: RᵀR = I and </a:t>
            </a:r>
            <a:r>
              <a:rPr lang="en-IN" sz="2000" dirty="0" err="1">
                <a:latin typeface="Times New Roman" panose="02020603050405020304" pitchFamily="18" charset="0"/>
                <a:ea typeface="Calibri" panose="020F0502020204030204" pitchFamily="34" charset="0"/>
                <a:cs typeface="Times New Roman" panose="02020603050405020304" pitchFamily="18" charset="0"/>
              </a:rPr>
              <a:t>det</a:t>
            </a:r>
            <a:r>
              <a:rPr lang="en-IN" sz="2000" dirty="0">
                <a:latin typeface="Times New Roman" panose="02020603050405020304" pitchFamily="18" charset="0"/>
                <a:ea typeface="Calibri" panose="020F0502020204030204" pitchFamily="34" charset="0"/>
                <a:cs typeface="Times New Roman" panose="02020603050405020304" pitchFamily="18" charset="0"/>
              </a:rPr>
              <a:t>(R) = +1</a:t>
            </a:r>
          </a:p>
          <a:p>
            <a:pPr marL="342900" lvl="0" indent="-342900">
              <a:lnSpc>
                <a:spcPct val="107000"/>
              </a:lnSpc>
              <a:spcAft>
                <a:spcPts val="800"/>
              </a:spcAft>
              <a:buFont typeface="Wingdings" panose="05000000000000000000" pitchFamily="2" charset="2"/>
              <a:buChar char=""/>
            </a:pPr>
            <a:r>
              <a:rPr lang="en-IN" sz="2000" dirty="0">
                <a:latin typeface="Times New Roman" panose="02020603050405020304" pitchFamily="18" charset="0"/>
                <a:ea typeface="Calibri" panose="020F0502020204030204" pitchFamily="34" charset="0"/>
                <a:cs typeface="Times New Roman" panose="02020603050405020304" pitchFamily="18" charset="0"/>
              </a:rPr>
              <a:t>Any general 3D rotation can be described as a rotation about an arbitrary axis, using Rodrigues’ rotation formula or quaternions.</a:t>
            </a:r>
            <a:br>
              <a:rPr lang="en-IN" sz="2000" dirty="0">
                <a:latin typeface="Times New Roman" panose="02020603050405020304" pitchFamily="18" charset="0"/>
                <a:ea typeface="Calibri" panose="020F0502020204030204" pitchFamily="34" charset="0"/>
                <a:cs typeface="Times New Roman" panose="02020603050405020304" pitchFamily="18" charset="0"/>
              </a:rPr>
            </a:br>
            <a:endParaRPr lang="en-IN"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en-IN" sz="2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Applications in AI/ML and Deep Learning</a:t>
            </a:r>
          </a:p>
          <a:p>
            <a:pPr marL="342900" lvl="0" indent="-342900">
              <a:lnSpc>
                <a:spcPct val="107000"/>
              </a:lnSpc>
              <a:spcAft>
                <a:spcPts val="0"/>
              </a:spcAft>
              <a:buFont typeface="Wingdings" panose="05000000000000000000" pitchFamily="2" charset="2"/>
              <a:buChar char=""/>
            </a:pPr>
            <a:r>
              <a:rPr lang="en-IN" sz="2000" dirty="0">
                <a:latin typeface="Times New Roman" panose="02020603050405020304" pitchFamily="18" charset="0"/>
                <a:ea typeface="Calibri" panose="020F0502020204030204" pitchFamily="34" charset="0"/>
                <a:cs typeface="Times New Roman" panose="02020603050405020304" pitchFamily="18" charset="0"/>
              </a:rPr>
              <a:t>3D data augmentation in computer vision (e.g., rotating 3D medical scans or LiDAR data).</a:t>
            </a:r>
          </a:p>
          <a:p>
            <a:pPr marL="342900" lvl="0" indent="-342900">
              <a:lnSpc>
                <a:spcPct val="107000"/>
              </a:lnSpc>
              <a:spcAft>
                <a:spcPts val="0"/>
              </a:spcAft>
              <a:buFont typeface="Wingdings" panose="05000000000000000000" pitchFamily="2" charset="2"/>
              <a:buChar char=""/>
            </a:pPr>
            <a:r>
              <a:rPr lang="en-IN" sz="2000" dirty="0">
                <a:latin typeface="Times New Roman" panose="02020603050405020304" pitchFamily="18" charset="0"/>
                <a:ea typeface="Calibri" panose="020F0502020204030204" pitchFamily="34" charset="0"/>
                <a:cs typeface="Times New Roman" panose="02020603050405020304" pitchFamily="18" charset="0"/>
              </a:rPr>
              <a:t>Pose estimation and object tracking in robotics and autonomous systems.</a:t>
            </a:r>
          </a:p>
          <a:p>
            <a:pPr marL="342900" lvl="0" indent="-342900">
              <a:lnSpc>
                <a:spcPct val="107000"/>
              </a:lnSpc>
              <a:spcAft>
                <a:spcPts val="800"/>
              </a:spcAft>
              <a:buFont typeface="Wingdings" panose="05000000000000000000" pitchFamily="2" charset="2"/>
              <a:buChar char=""/>
            </a:pPr>
            <a:r>
              <a:rPr lang="en-IN" sz="2000" dirty="0" err="1">
                <a:latin typeface="Times New Roman" panose="02020603050405020304" pitchFamily="18" charset="0"/>
                <a:ea typeface="Calibri" panose="020F0502020204030204" pitchFamily="34" charset="0"/>
                <a:cs typeface="Times New Roman" panose="02020603050405020304" pitchFamily="18" charset="0"/>
              </a:rPr>
              <a:t>Equivariant</a:t>
            </a:r>
            <a:r>
              <a:rPr lang="en-IN" sz="2000" dirty="0">
                <a:latin typeface="Times New Roman" panose="02020603050405020304" pitchFamily="18" charset="0"/>
                <a:ea typeface="Calibri" panose="020F0502020204030204" pitchFamily="34" charset="0"/>
                <a:cs typeface="Times New Roman" panose="02020603050405020304" pitchFamily="18" charset="0"/>
              </a:rPr>
              <a:t> neural networks where model </a:t>
            </a:r>
            <a:r>
              <a:rPr lang="en-IN" sz="2000" dirty="0" err="1">
                <a:latin typeface="Times New Roman" panose="02020603050405020304" pitchFamily="18" charset="0"/>
                <a:ea typeface="Calibri" panose="020F0502020204030204" pitchFamily="34" charset="0"/>
                <a:cs typeface="Times New Roman" panose="02020603050405020304" pitchFamily="18" charset="0"/>
              </a:rPr>
              <a:t>behavior</a:t>
            </a:r>
            <a:r>
              <a:rPr lang="en-IN" sz="2000" dirty="0">
                <a:latin typeface="Times New Roman" panose="02020603050405020304" pitchFamily="18" charset="0"/>
                <a:ea typeface="Calibri" panose="020F0502020204030204" pitchFamily="34" charset="0"/>
                <a:cs typeface="Times New Roman" panose="02020603050405020304" pitchFamily="18" charset="0"/>
              </a:rPr>
              <a:t> is consistent under rotation.</a:t>
            </a:r>
          </a:p>
          <a:p>
            <a:r>
              <a:rPr lang="en-IN" sz="2000" dirty="0">
                <a:latin typeface="Times New Roman" panose="02020603050405020304" pitchFamily="18" charset="0"/>
                <a:ea typeface="Calibri" panose="020F0502020204030204" pitchFamily="34" charset="0"/>
                <a:cs typeface="Times New Roman" panose="02020603050405020304" pitchFamily="18" charset="0"/>
              </a:rPr>
              <a:t>3D point cloud classification and generation using models like </a:t>
            </a:r>
            <a:r>
              <a:rPr lang="en-IN" sz="2000" dirty="0" err="1">
                <a:latin typeface="Times New Roman" panose="02020603050405020304" pitchFamily="18" charset="0"/>
                <a:ea typeface="Calibri" panose="020F0502020204030204" pitchFamily="34" charset="0"/>
                <a:cs typeface="Times New Roman" panose="02020603050405020304" pitchFamily="18" charset="0"/>
              </a:rPr>
              <a:t>PointNet</a:t>
            </a:r>
            <a:r>
              <a:rPr lang="en-IN" sz="2000" dirty="0">
                <a:latin typeface="Times New Roman" panose="02020603050405020304" pitchFamily="18" charset="0"/>
                <a:ea typeface="Calibri" panose="020F0502020204030204" pitchFamily="34" charset="0"/>
                <a:cs typeface="Times New Roman" panose="02020603050405020304" pitchFamily="18" charset="0"/>
              </a:rPr>
              <a:t>, which are designed to be rotation-invariant or rotation-</a:t>
            </a:r>
            <a:r>
              <a:rPr lang="en-IN" sz="2000" dirty="0" err="1">
                <a:latin typeface="Times New Roman" panose="02020603050405020304" pitchFamily="18" charset="0"/>
                <a:ea typeface="Calibri" panose="020F0502020204030204" pitchFamily="34" charset="0"/>
                <a:cs typeface="Times New Roman" panose="02020603050405020304" pitchFamily="18" charset="0"/>
              </a:rPr>
              <a:t>equivariant</a:t>
            </a:r>
            <a:r>
              <a:rPr lang="en-IN" sz="2000" dirty="0">
                <a:latin typeface="Times New Roman" panose="02020603050405020304" pitchFamily="18" charset="0"/>
                <a:ea typeface="Calibri" panose="020F0502020204030204" pitchFamily="34" charset="0"/>
                <a:cs typeface="Times New Roman" panose="02020603050405020304" pitchFamily="18" charset="0"/>
              </a:rPr>
              <a:t>.</a:t>
            </a:r>
            <a:br>
              <a:rPr lang="en-IN" sz="2000" dirty="0">
                <a:latin typeface="Times New Roman" panose="02020603050405020304" pitchFamily="18" charset="0"/>
                <a:ea typeface="Calibri" panose="020F0502020204030204" pitchFamily="34" charset="0"/>
                <a:cs typeface="Times New Roman" panose="02020603050405020304" pitchFamily="18" charset="0"/>
              </a:rPr>
            </a:b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12244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6688</TotalTime>
  <Words>16760</Words>
  <Application>Microsoft Office PowerPoint</Application>
  <PresentationFormat>Widescreen</PresentationFormat>
  <Paragraphs>1265</Paragraphs>
  <Slides>141</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141</vt:i4>
      </vt:variant>
    </vt:vector>
  </HeadingPairs>
  <TitlesOfParts>
    <vt:vector size="153" baseType="lpstr">
      <vt:lpstr>Arial</vt:lpstr>
      <vt:lpstr>Calibri</vt:lpstr>
      <vt:lpstr>Calibri Light</vt:lpstr>
      <vt:lpstr>Cambria</vt:lpstr>
      <vt:lpstr>Cambria Math</vt:lpstr>
      <vt:lpstr>Castellar</vt:lpstr>
      <vt:lpstr>Segoe UI Symbol</vt:lpstr>
      <vt:lpstr>Symbol</vt:lpstr>
      <vt:lpstr>Times New Roman</vt:lpstr>
      <vt:lpstr>Wingdings</vt:lpstr>
      <vt:lpstr>Retrospect</vt:lpstr>
      <vt:lpstr>Document</vt:lpstr>
      <vt:lpstr>                          Subject:Mathematics for Artificial                    Intelligence  Subject Code:23AIPC304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Linear Dependent Vectors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Analytic Geometry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Dr. Yogeswara Reddy P</cp:lastModifiedBy>
  <cp:revision>490</cp:revision>
  <dcterms:created xsi:type="dcterms:W3CDTF">2025-07-10T09:09:40Z</dcterms:created>
  <dcterms:modified xsi:type="dcterms:W3CDTF">2025-09-01T11:34:43Z</dcterms:modified>
</cp:coreProperties>
</file>